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42" r:id="rId2"/>
    <p:sldId id="429" r:id="rId3"/>
    <p:sldId id="462" r:id="rId4"/>
    <p:sldId id="460" r:id="rId5"/>
    <p:sldId id="459" r:id="rId6"/>
    <p:sldId id="467" r:id="rId7"/>
    <p:sldId id="465" r:id="rId8"/>
    <p:sldId id="471" r:id="rId9"/>
    <p:sldId id="464" r:id="rId10"/>
    <p:sldId id="461" r:id="rId11"/>
    <p:sldId id="470" r:id="rId12"/>
    <p:sldId id="458" r:id="rId13"/>
    <p:sldId id="469" r:id="rId14"/>
    <p:sldId id="468" r:id="rId15"/>
    <p:sldId id="466" r:id="rId16"/>
    <p:sldId id="393" r:id="rId17"/>
    <p:sldId id="34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23B571-5E7E-4C01-B170-349ED5D7141A}" v="16" dt="2026-10-12T19:06:06.0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4307" autoAdjust="0"/>
  </p:normalViewPr>
  <p:slideViewPr>
    <p:cSldViewPr snapToGrid="0">
      <p:cViewPr varScale="1">
        <p:scale>
          <a:sx n="85" d="100"/>
          <a:sy n="85" d="100"/>
        </p:scale>
        <p:origin x="432"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1AA62C-9E92-4781-A96F-83C6A4FC9574}" type="datetimeFigureOut">
              <a:rPr lang="en-CA" smtClean="0"/>
              <a:t>2026-10-13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19CEFE-ACDF-4ADB-B9FD-0540F878B1B8}" type="slidenum">
              <a:rPr lang="en-CA" smtClean="0"/>
              <a:t>‹#›</a:t>
            </a:fld>
            <a:endParaRPr lang="en-CA"/>
          </a:p>
        </p:txBody>
      </p:sp>
    </p:spTree>
    <p:extLst>
      <p:ext uri="{BB962C8B-B14F-4D97-AF65-F5344CB8AC3E}">
        <p14:creationId xmlns:p14="http://schemas.microsoft.com/office/powerpoint/2010/main" val="3268752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207125" cy="3490913"/>
          </a:xfrm>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10"/>
          </p:nvPr>
        </p:nvSpPr>
        <p:spPr>
          <a:xfrm>
            <a:off x="5392893" y="6779837"/>
            <a:ext cx="4124949" cy="357140"/>
          </a:xfrm>
          <a:prstGeom prst="rect">
            <a:avLst/>
          </a:prstGeom>
        </p:spPr>
        <p:txBody>
          <a:bodyPr lIns="93324" tIns="46662" rIns="93324" bIns="46662"/>
          <a:lstStyle/>
          <a:p>
            <a:fld id="{D082B7A5-B1CD-8F4D-A8C4-001E73460DB6}" type="slidenum">
              <a:rPr lang="en-US" smtClean="0"/>
              <a:t>1</a:t>
            </a:fld>
            <a:endParaRPr lang="en-US"/>
          </a:p>
        </p:txBody>
      </p:sp>
    </p:spTree>
    <p:extLst>
      <p:ext uri="{BB962C8B-B14F-4D97-AF65-F5344CB8AC3E}">
        <p14:creationId xmlns:p14="http://schemas.microsoft.com/office/powerpoint/2010/main" val="885620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207125" cy="3490913"/>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CA" sz="2400" dirty="0">
                <a:solidFill>
                  <a:schemeClr val="tx1"/>
                </a:solidFill>
                <a:latin typeface="Hind" panose="02000000000000000000" pitchFamily="2" charset="0"/>
                <a:ea typeface="Times New Roman" panose="02020603050405020304" pitchFamily="18" charset="0"/>
                <a:cs typeface="Hind" panose="02000000000000000000" pitchFamily="2" charset="0"/>
              </a:rPr>
              <a:t>Lots of questions a discussion please</a:t>
            </a:r>
          </a:p>
          <a:p>
            <a:pPr marL="0" marR="0" lvl="0" indent="0" defTabSz="457200" eaLnBrk="1" fontAlgn="auto" latinLnBrk="0" hangingPunct="1">
              <a:lnSpc>
                <a:spcPct val="117999"/>
              </a:lnSpc>
              <a:spcBef>
                <a:spcPts val="0"/>
              </a:spcBef>
              <a:spcAft>
                <a:spcPts val="0"/>
              </a:spcAft>
              <a:buClrTx/>
              <a:buSzTx/>
              <a:buFontTx/>
              <a:buNone/>
              <a:tabLst/>
              <a:defRPr/>
            </a:pPr>
            <a:endParaRPr lang="en-CA" sz="24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0" marR="0" lvl="0" indent="0" defTabSz="457200" eaLnBrk="1" fontAlgn="auto" latinLnBrk="0" hangingPunct="1">
              <a:lnSpc>
                <a:spcPct val="117999"/>
              </a:lnSpc>
              <a:spcBef>
                <a:spcPts val="0"/>
              </a:spcBef>
              <a:spcAft>
                <a:spcPts val="0"/>
              </a:spcAft>
              <a:buClrTx/>
              <a:buSzTx/>
              <a:buFontTx/>
              <a:buNone/>
              <a:tabLst/>
              <a:defRPr/>
            </a:pPr>
            <a:r>
              <a:rPr lang="en-CA" sz="2400" dirty="0">
                <a:solidFill>
                  <a:schemeClr val="tx1"/>
                </a:solidFill>
                <a:latin typeface="Hind" panose="02000000000000000000" pitchFamily="2" charset="0"/>
                <a:ea typeface="Times New Roman" panose="02020603050405020304" pitchFamily="18" charset="0"/>
                <a:cs typeface="Hind" panose="02000000000000000000" pitchFamily="2" charset="0"/>
              </a:rPr>
              <a:t>Not a lot of earth-shattering developments this year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CA" sz="2400" dirty="0">
                <a:solidFill>
                  <a:schemeClr val="tx1"/>
                </a:solidFill>
                <a:latin typeface="Hind" panose="02000000000000000000" pitchFamily="2" charset="0"/>
                <a:ea typeface="Times New Roman" panose="02020603050405020304" pitchFamily="18" charset="0"/>
                <a:cs typeface="Hind" panose="02000000000000000000" pitchFamily="2" charset="0"/>
              </a:rPr>
              <a:t>Reinforce important principles</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CA" sz="2400" dirty="0">
                <a:solidFill>
                  <a:schemeClr val="tx1"/>
                </a:solidFill>
                <a:latin typeface="Hind" panose="02000000000000000000" pitchFamily="2" charset="0"/>
                <a:ea typeface="Times New Roman" panose="02020603050405020304" pitchFamily="18" charset="0"/>
                <a:cs typeface="Hind" panose="02000000000000000000" pitchFamily="2" charset="0"/>
              </a:rPr>
              <a:t>talk about how you’ve managed developments over the last year</a:t>
            </a:r>
            <a:endParaRPr lang="en-CA" dirty="0"/>
          </a:p>
        </p:txBody>
      </p:sp>
    </p:spTree>
    <p:extLst>
      <p:ext uri="{BB962C8B-B14F-4D97-AF65-F5344CB8AC3E}">
        <p14:creationId xmlns:p14="http://schemas.microsoft.com/office/powerpoint/2010/main" val="2265870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385B6-87E8-3F40-78A1-05DA484965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9CC89C-B36D-D223-8FDA-35AFD771B87B}"/>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933EE3C5-463A-5F3E-7AD7-77986F3841D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b="0" i="0" kern="1200" dirty="0">
                <a:solidFill>
                  <a:schemeClr val="tx1"/>
                </a:solidFill>
                <a:effectLst/>
                <a:latin typeface="+mn-lt"/>
                <a:ea typeface="+mn-ea"/>
                <a:cs typeface="+mn-cs"/>
              </a:rPr>
              <a:t>The husband abused the wife over their entire 16-year marriage. The abusive conduct was sustained and varied in character. It included physical assaults, humiliation, intimidation, and conduct intending to inflict emotional distress; it extended to isolation of the wife from family members, mistreatment as a means of pressure for sex, and financial control. The husband’s conduct had coerced and controlled the wife in order to break her will and condition her to obey him from the beginning of their marriage.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i="0" kern="1200" dirty="0">
              <a:solidFill>
                <a:schemeClr val="tx1"/>
              </a:solidFill>
              <a:effectLst/>
              <a:latin typeface="+mn-lt"/>
              <a:ea typeface="+mn-ea"/>
              <a:cs typeface="+mn-cs"/>
              <a:sym typeface="Helvetica Neu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solidFill>
                  <a:schemeClr val="tx1"/>
                </a:solidFill>
                <a:latin typeface="Hind" charset="0"/>
                <a:cs typeface="Hind" charset="0"/>
                <a:sym typeface="Helvetica Neue"/>
              </a:rPr>
              <a:t>No-fault divorce – to avoid need to litigate breakdown in a marriage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solidFill>
                <a:schemeClr val="tx1"/>
              </a:solidFill>
              <a:latin typeface="Hind" charset="0"/>
              <a:cs typeface="Hind" charset="0"/>
              <a:sym typeface="Helvetica Neu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solidFill>
                  <a:schemeClr val="tx1"/>
                </a:solidFill>
                <a:latin typeface="Hind" charset="0"/>
                <a:cs typeface="Hind" charset="0"/>
                <a:sym typeface="Helvetica Neue"/>
              </a:rPr>
              <a:t>This resuscitates it?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solidFill>
                <a:schemeClr val="tx1"/>
              </a:solidFill>
              <a:latin typeface="Hind" charset="0"/>
              <a:cs typeface="Hind" charset="0"/>
              <a:sym typeface="Helvetica Neu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solidFill>
                  <a:schemeClr val="tx1"/>
                </a:solidFill>
                <a:latin typeface="Hind" charset="0"/>
                <a:cs typeface="Hind" charset="0"/>
                <a:sym typeface="Helvetica Neue"/>
              </a:rPr>
              <a:t>Powerful tool in every unhappy divorce now?</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solidFill>
                <a:schemeClr val="tx1"/>
              </a:solidFill>
              <a:latin typeface="Hind" charset="0"/>
              <a:cs typeface="Hind" charset="0"/>
              <a:sym typeface="Helvetica Neu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solidFill>
                  <a:schemeClr val="tx1"/>
                </a:solidFill>
                <a:latin typeface="Hind" charset="0"/>
                <a:cs typeface="Hind" charset="0"/>
                <a:sym typeface="Helvetica Neue"/>
              </a:rPr>
              <a:t>Parties sometimes motivated by anger at time of divorce – this aggravate that?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solidFill>
                <a:schemeClr val="tx1"/>
              </a:solidFill>
              <a:latin typeface="Hind" charset="0"/>
              <a:cs typeface="Hind" charset="0"/>
              <a:sym typeface="Helvetica Neu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solidFill>
                  <a:schemeClr val="tx1"/>
                </a:solidFill>
                <a:latin typeface="Hind" charset="0"/>
                <a:cs typeface="Hind" charset="0"/>
                <a:sym typeface="Helvetica Neue"/>
              </a:rPr>
              <a:t>Lawyers – fees – every divorce case now a PI case?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solidFill>
                <a:schemeClr val="tx1"/>
              </a:solidFill>
              <a:latin typeface="Hind" charset="0"/>
              <a:cs typeface="Hind" charset="0"/>
              <a:sym typeface="Helvetica Neu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solidFill>
                  <a:schemeClr val="tx1"/>
                </a:solidFill>
                <a:latin typeface="Hind" charset="0"/>
                <a:cs typeface="Hind" charset="0"/>
                <a:sym typeface="Helvetica Neue"/>
              </a:rPr>
              <a:t>Manitoba proposing ending limitation period</a:t>
            </a:r>
            <a:endParaRPr lang="en-CA" sz="1200" dirty="0">
              <a:solidFill>
                <a:schemeClr val="tx1"/>
              </a:solidFill>
              <a:latin typeface="Hind" charset="0"/>
              <a:cs typeface="Hind" charset="0"/>
              <a:sym typeface="Helvetica Neue"/>
            </a:endParaRPr>
          </a:p>
          <a:p>
            <a:endParaRPr lang="en-CA" dirty="0"/>
          </a:p>
        </p:txBody>
      </p:sp>
    </p:spTree>
    <p:extLst>
      <p:ext uri="{BB962C8B-B14F-4D97-AF65-F5344CB8AC3E}">
        <p14:creationId xmlns:p14="http://schemas.microsoft.com/office/powerpoint/2010/main" val="4129735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9C1AC-FA59-B220-ED73-6EA8D7F46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2D3307-94D2-9920-A975-89506C461940}"/>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3D0CB1FD-68D2-D8A8-0CDE-86F31E1312E2}"/>
              </a:ext>
            </a:extLst>
          </p:cNvPr>
          <p:cNvSpPr>
            <a:spLocks noGrp="1"/>
          </p:cNvSpPr>
          <p:nvPr>
            <p:ph type="body" idx="1"/>
          </p:nvPr>
        </p:nvSpPr>
        <p:spPr/>
        <p:txBody>
          <a:bodyPr/>
          <a:lstStyle/>
          <a:p>
            <a:r>
              <a:rPr lang="en-CA" sz="2200" dirty="0">
                <a:effectLst/>
                <a:latin typeface="Helvetica Neue"/>
                <a:ea typeface="Helvetica Neue"/>
                <a:cs typeface="Helvetica Neue"/>
                <a:sym typeface="Helvetica Neue"/>
              </a:rPr>
              <a:t> </a:t>
            </a:r>
          </a:p>
          <a:p>
            <a:endParaRPr lang="en-CA" dirty="0"/>
          </a:p>
        </p:txBody>
      </p:sp>
    </p:spTree>
    <p:extLst>
      <p:ext uri="{BB962C8B-B14F-4D97-AF65-F5344CB8AC3E}">
        <p14:creationId xmlns:p14="http://schemas.microsoft.com/office/powerpoint/2010/main" val="1196953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A1201-8CA7-15DA-88DC-95EBD4A5C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61A3BB-805A-4991-E88F-FA23E8D515FF}"/>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963FA1D2-A6E0-6701-EEE7-05AE08E466FF}"/>
              </a:ext>
            </a:extLst>
          </p:cNvPr>
          <p:cNvSpPr>
            <a:spLocks noGrp="1"/>
          </p:cNvSpPr>
          <p:nvPr>
            <p:ph type="body" idx="1"/>
          </p:nvPr>
        </p:nvSpPr>
        <p:spPr/>
        <p:txBody>
          <a:bodyPr/>
          <a:lstStyle/>
          <a:p>
            <a:r>
              <a:rPr lang="en-CA" sz="2200" dirty="0">
                <a:effectLst/>
                <a:latin typeface="Helvetica Neue"/>
                <a:ea typeface="Helvetica Neue"/>
                <a:cs typeface="Helvetica Neue"/>
                <a:sym typeface="Helvetica Neue"/>
              </a:rPr>
              <a:t> </a:t>
            </a:r>
          </a:p>
          <a:p>
            <a:endParaRPr lang="en-CA" dirty="0"/>
          </a:p>
        </p:txBody>
      </p:sp>
    </p:spTree>
    <p:extLst>
      <p:ext uri="{BB962C8B-B14F-4D97-AF65-F5344CB8AC3E}">
        <p14:creationId xmlns:p14="http://schemas.microsoft.com/office/powerpoint/2010/main" val="2279424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504A4-0644-3CD3-628A-41982050D6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AC52B6-2AB4-7DE6-3655-EC0A2F03ADBC}"/>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D09FAFE4-2BAA-025E-4A17-C5F3A654D8CF}"/>
              </a:ext>
            </a:extLst>
          </p:cNvPr>
          <p:cNvSpPr>
            <a:spLocks noGrp="1"/>
          </p:cNvSpPr>
          <p:nvPr>
            <p:ph type="body" idx="1"/>
          </p:nvPr>
        </p:nvSpPr>
        <p:spPr/>
        <p:txBody>
          <a:bodyPr/>
          <a:lstStyle/>
          <a:p>
            <a:r>
              <a:rPr lang="en-CA" sz="2200" dirty="0">
                <a:effectLst/>
                <a:latin typeface="Helvetica Neue"/>
                <a:ea typeface="Helvetica Neue"/>
                <a:cs typeface="Helvetica Neue"/>
                <a:sym typeface="Helvetica Neue"/>
              </a:rPr>
              <a:t>Elephant in the room - constant, genuine, expensive risk that we don’t talk about</a:t>
            </a:r>
          </a:p>
          <a:p>
            <a:endParaRPr lang="en-CA" sz="2200" dirty="0">
              <a:effectLst/>
              <a:latin typeface="Helvetica Neue"/>
              <a:ea typeface="Helvetica Neue"/>
              <a:cs typeface="Helvetica Neue"/>
              <a:sym typeface="Helvetica Neue"/>
            </a:endParaRPr>
          </a:p>
          <a:p>
            <a:r>
              <a:rPr lang="en-CA" sz="2200" dirty="0">
                <a:effectLst/>
                <a:latin typeface="Helvetica Neue"/>
                <a:ea typeface="Helvetica Neue"/>
                <a:cs typeface="Helvetica Neue"/>
                <a:sym typeface="Helvetica Neue"/>
              </a:rPr>
              <a:t>Remind everyone every couple of years </a:t>
            </a:r>
          </a:p>
          <a:p>
            <a:endParaRPr lang="en-CA" sz="2200" dirty="0">
              <a:effectLst/>
              <a:latin typeface="Helvetica Neue"/>
              <a:ea typeface="Helvetica Neue"/>
              <a:cs typeface="Helvetica Neue"/>
              <a:sym typeface="Helvetica Neue"/>
            </a:endParaRPr>
          </a:p>
          <a:p>
            <a:r>
              <a:rPr lang="en-CA" sz="1200" b="0" i="0" kern="1200" dirty="0">
                <a:solidFill>
                  <a:schemeClr val="tx1"/>
                </a:solidFill>
                <a:effectLst/>
                <a:latin typeface="+mn-lt"/>
                <a:ea typeface="+mn-ea"/>
                <a:cs typeface="+mn-cs"/>
              </a:rPr>
              <a:t>The damages award followed from a straightforward chain of findings: </a:t>
            </a:r>
          </a:p>
          <a:p>
            <a:r>
              <a:rPr lang="en-CA" sz="1200" b="0" i="0" kern="1200" dirty="0">
                <a:solidFill>
                  <a:schemeClr val="tx1"/>
                </a:solidFill>
                <a:effectLst/>
                <a:latin typeface="+mn-lt"/>
                <a:ea typeface="+mn-ea"/>
                <a:cs typeface="+mn-cs"/>
              </a:rPr>
              <a:t>-	(1) long-term disability insurance was an employment benefit; </a:t>
            </a:r>
          </a:p>
          <a:p>
            <a:pPr marL="171450" indent="-171450">
              <a:buFontTx/>
              <a:buChar char="-"/>
            </a:pPr>
            <a:r>
              <a:rPr lang="en-CA" sz="1200" b="0" i="0" kern="1200" dirty="0">
                <a:solidFill>
                  <a:schemeClr val="tx1"/>
                </a:solidFill>
                <a:effectLst/>
                <a:latin typeface="+mn-lt"/>
                <a:ea typeface="+mn-ea"/>
                <a:cs typeface="+mn-cs"/>
              </a:rPr>
              <a:t>(2) Mr. Pasap would have been covered during the reasonable notice period; </a:t>
            </a:r>
          </a:p>
          <a:p>
            <a:pPr marL="171450" indent="-171450">
              <a:buFontTx/>
              <a:buChar char="-"/>
            </a:pPr>
            <a:r>
              <a:rPr lang="en-CA" sz="1200" b="0" i="0" kern="1200" dirty="0">
                <a:solidFill>
                  <a:schemeClr val="tx1"/>
                </a:solidFill>
                <a:effectLst/>
                <a:latin typeface="+mn-lt"/>
                <a:ea typeface="+mn-ea"/>
                <a:cs typeface="+mn-cs"/>
              </a:rPr>
              <a:t>(3) the medical event occurred during that period; and </a:t>
            </a:r>
          </a:p>
          <a:p>
            <a:pPr marL="171450" indent="-171450">
              <a:buFontTx/>
              <a:buChar char="-"/>
            </a:pPr>
            <a:r>
              <a:rPr lang="en-CA" sz="1200" b="0" i="0" kern="1200" dirty="0">
                <a:solidFill>
                  <a:schemeClr val="tx1"/>
                </a:solidFill>
                <a:effectLst/>
                <a:latin typeface="+mn-lt"/>
                <a:ea typeface="+mn-ea"/>
                <a:cs typeface="+mn-cs"/>
              </a:rPr>
              <a:t>(4) his disability continued to meet the plan’s definition of “total disability.” </a:t>
            </a:r>
          </a:p>
          <a:p>
            <a:pPr marL="171450" indent="-171450">
              <a:buFontTx/>
              <a:buChar char="-"/>
            </a:pPr>
            <a:r>
              <a:rPr lang="en-CA" sz="1200" b="0" i="0" kern="1200" dirty="0">
                <a:solidFill>
                  <a:schemeClr val="tx1"/>
                </a:solidFill>
                <a:effectLst/>
                <a:latin typeface="+mn-lt"/>
                <a:ea typeface="+mn-ea"/>
                <a:cs typeface="+mn-cs"/>
              </a:rPr>
              <a:t>Since immediate dismissal of Mr. Pasap had removed that coverage, SIGA was responsible for the resulting loss. With Mr. Pasap entitled to receive long-term disability benefits until age 65, the calculated damages exceeded CA$1.2 million.</a:t>
            </a:r>
          </a:p>
          <a:p>
            <a:pPr marL="171450" indent="-171450">
              <a:buFontTx/>
              <a:buChar char="-"/>
            </a:pPr>
            <a:endParaRPr lang="en-CA" sz="1200" b="0" i="0" kern="1200" dirty="0">
              <a:solidFill>
                <a:schemeClr val="tx1"/>
              </a:solidFill>
              <a:effectLst/>
              <a:latin typeface="+mn-lt"/>
              <a:ea typeface="+mn-ea"/>
              <a:cs typeface="+mn-cs"/>
              <a:sym typeface="Helvetica Neue"/>
            </a:endParaRPr>
          </a:p>
          <a:p>
            <a:pPr marL="171450" indent="-171450">
              <a:buFontTx/>
              <a:buChar char="-"/>
            </a:pPr>
            <a:endParaRPr lang="en-CA" sz="1200" b="0" i="0" kern="1200" dirty="0">
              <a:solidFill>
                <a:schemeClr val="tx1"/>
              </a:solidFill>
              <a:effectLst/>
              <a:latin typeface="+mn-lt"/>
              <a:ea typeface="+mn-ea"/>
              <a:cs typeface="+mn-cs"/>
              <a:sym typeface="Helvetica Neue"/>
            </a:endParaRPr>
          </a:p>
          <a:p>
            <a:pPr marL="171450" indent="-171450">
              <a:buFontTx/>
              <a:buChar char="-"/>
            </a:pPr>
            <a:r>
              <a:rPr lang="en-CA" sz="1200" b="0" i="0" kern="1200" dirty="0">
                <a:solidFill>
                  <a:schemeClr val="tx1"/>
                </a:solidFill>
                <a:effectLst/>
                <a:latin typeface="+mn-lt"/>
                <a:ea typeface="+mn-ea"/>
                <a:cs typeface="+mn-cs"/>
                <a:sym typeface="Helvetica Neue"/>
              </a:rPr>
              <a:t>But often an “actively at work” requirement</a:t>
            </a:r>
            <a:endParaRPr lang="en-CA" sz="2200" dirty="0">
              <a:effectLst/>
              <a:latin typeface="Helvetica Neue"/>
              <a:ea typeface="Helvetica Neue"/>
              <a:cs typeface="Helvetica Neue"/>
              <a:sym typeface="Helvetica Neue"/>
            </a:endParaRPr>
          </a:p>
          <a:p>
            <a:endParaRPr lang="en-CA" dirty="0"/>
          </a:p>
        </p:txBody>
      </p:sp>
    </p:spTree>
    <p:extLst>
      <p:ext uri="{BB962C8B-B14F-4D97-AF65-F5344CB8AC3E}">
        <p14:creationId xmlns:p14="http://schemas.microsoft.com/office/powerpoint/2010/main" val="3703207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467E0-2CCB-0343-ED8D-6E5C3F991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DF2E1-5F25-EA43-99F4-83C56BF02E64}"/>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87BFD68F-9027-4D36-4E62-4E278449E853}"/>
              </a:ext>
            </a:extLst>
          </p:cNvPr>
          <p:cNvSpPr>
            <a:spLocks noGrp="1"/>
          </p:cNvSpPr>
          <p:nvPr>
            <p:ph type="body" idx="1"/>
          </p:nvPr>
        </p:nvSpPr>
        <p:spPr/>
        <p:txBody>
          <a:bodyPr/>
          <a:lstStyle/>
          <a:p>
            <a:r>
              <a:rPr lang="en-CA" sz="2200" dirty="0">
                <a:effectLst/>
                <a:latin typeface="Helvetica Neue"/>
                <a:ea typeface="Helvetica Neue"/>
                <a:cs typeface="Helvetica Neue"/>
                <a:sym typeface="Helvetica Neue"/>
              </a:rPr>
              <a:t> </a:t>
            </a:r>
          </a:p>
          <a:p>
            <a:r>
              <a:rPr lang="en-CA" dirty="0"/>
              <a:t>For treatment or recovery from long term injuries or medical conditions</a:t>
            </a:r>
          </a:p>
          <a:p>
            <a:r>
              <a:rPr lang="en-CA" sz="1200" b="1" i="1" kern="1200" dirty="0">
                <a:solidFill>
                  <a:schemeClr val="tx1"/>
                </a:solidFill>
                <a:effectLst/>
                <a:latin typeface="+mn-lt"/>
                <a:ea typeface="+mn-ea"/>
                <a:cs typeface="+mn-cs"/>
              </a:rPr>
              <a:t>Flexibility in Use</a:t>
            </a:r>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If an employee returns to work and needs more leave for the same condition listed in their existing medical certificate, they do not need to provide a new certificate so long as they have not exhausted their 27-week entitlement within the 52-week period.</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This new medical leave does not need to be taken continuously, rather, employees can take several leaves to use their 27-week entitlement within a 52-week period. </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However, leave entitlements are calculated using one-week blocks of time, meaning, if an employee goes on leave and returns after eight days, they will have used two weeks of their leave entitlement.</a:t>
            </a:r>
          </a:p>
          <a:p>
            <a:endParaRPr lang="en-CA" dirty="0"/>
          </a:p>
          <a:p>
            <a:endParaRPr lang="en-CA" dirty="0"/>
          </a:p>
          <a:p>
            <a:r>
              <a:rPr lang="en-CA" dirty="0"/>
              <a:t>Short term, non-disability – </a:t>
            </a:r>
          </a:p>
          <a:p>
            <a:pPr marL="171450" indent="-171450">
              <a:buFont typeface="Arial" panose="020B0604020202020204" pitchFamily="34" charset="0"/>
              <a:buChar char="•"/>
            </a:pPr>
            <a:r>
              <a:rPr lang="en-CA" dirty="0"/>
              <a:t>not worth the effort </a:t>
            </a:r>
          </a:p>
          <a:p>
            <a:pPr marL="171450" indent="-171450">
              <a:buFont typeface="Arial" panose="020B0604020202020204" pitchFamily="34" charset="0"/>
              <a:buChar char="•"/>
            </a:pPr>
            <a:r>
              <a:rPr lang="en-CA" dirty="0"/>
              <a:t>ESA restrictions</a:t>
            </a:r>
          </a:p>
          <a:p>
            <a:r>
              <a:rPr lang="en-CA" dirty="0"/>
              <a:t>Disability</a:t>
            </a:r>
          </a:p>
          <a:p>
            <a:pPr marL="171450" indent="-171450">
              <a:buFont typeface="Arial" panose="020B0604020202020204" pitchFamily="34" charset="0"/>
              <a:buChar char="•"/>
            </a:pPr>
            <a:r>
              <a:rPr lang="en-CA" dirty="0"/>
              <a:t>NB re whether have a disability that must accommodate and if so whether and how can accommodate</a:t>
            </a:r>
          </a:p>
          <a:p>
            <a:pPr marL="171450" indent="-171450">
              <a:buFont typeface="Arial" panose="020B0604020202020204" pitchFamily="34" charset="0"/>
              <a:buChar char="•"/>
            </a:pPr>
            <a:r>
              <a:rPr lang="en-CA" dirty="0"/>
              <a:t>Not just a right, a legal obligation</a:t>
            </a:r>
          </a:p>
          <a:p>
            <a:pPr marL="171450" indent="-171450">
              <a:buFont typeface="Arial" panose="020B0604020202020204" pitchFamily="34" charset="0"/>
              <a:buChar char="•"/>
            </a:pPr>
            <a:endParaRPr lang="en-CA" dirty="0"/>
          </a:p>
          <a:p>
            <a:pPr marL="171450" indent="-171450">
              <a:buFont typeface="Arial" panose="020B0604020202020204" pitchFamily="34" charset="0"/>
              <a:buChar char="•"/>
            </a:pPr>
            <a:endParaRPr lang="en-CA" dirty="0"/>
          </a:p>
          <a:p>
            <a:pPr marL="171450" indent="-171450">
              <a:buFont typeface="Arial" panose="020B0604020202020204" pitchFamily="34" charset="0"/>
              <a:buChar char="•"/>
            </a:pPr>
            <a:r>
              <a:rPr lang="en-CA" dirty="0"/>
              <a:t>Not sure if it’s a disability? ASK</a:t>
            </a:r>
          </a:p>
          <a:p>
            <a:endParaRPr lang="en-CA" dirty="0"/>
          </a:p>
        </p:txBody>
      </p:sp>
    </p:spTree>
    <p:extLst>
      <p:ext uri="{BB962C8B-B14F-4D97-AF65-F5344CB8AC3E}">
        <p14:creationId xmlns:p14="http://schemas.microsoft.com/office/powerpoint/2010/main" val="2210094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E9A90-1103-42ED-4BA9-054F000D3A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728E2-50FB-55BA-D223-FF4453D5C04E}"/>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9FDADAD3-49CC-EC16-55DA-D2246089082C}"/>
              </a:ext>
            </a:extLst>
          </p:cNvPr>
          <p:cNvSpPr>
            <a:spLocks noGrp="1"/>
          </p:cNvSpPr>
          <p:nvPr>
            <p:ph type="body" idx="1"/>
          </p:nvPr>
        </p:nvSpPr>
        <p:spPr/>
        <p:txBody>
          <a:bodyPr/>
          <a:lstStyle/>
          <a:p>
            <a:r>
              <a:rPr lang="en-CA" sz="2200" dirty="0">
                <a:effectLst/>
                <a:latin typeface="Helvetica Neue"/>
                <a:ea typeface="Helvetica Neue"/>
                <a:cs typeface="Helvetica Neue"/>
                <a:sym typeface="Helvetica Neue"/>
              </a:rPr>
              <a:t> </a:t>
            </a:r>
          </a:p>
          <a:p>
            <a:r>
              <a:rPr lang="en-CA" dirty="0"/>
              <a:t>Playing whack-a-mole in drafting contracts </a:t>
            </a:r>
          </a:p>
          <a:p>
            <a:endParaRPr lang="en-CA" dirty="0"/>
          </a:p>
          <a:p>
            <a:r>
              <a:rPr lang="en-CA" dirty="0"/>
              <a:t>Effect of all termination provisions being worthless - explain</a:t>
            </a:r>
          </a:p>
        </p:txBody>
      </p:sp>
    </p:spTree>
    <p:extLst>
      <p:ext uri="{BB962C8B-B14F-4D97-AF65-F5344CB8AC3E}">
        <p14:creationId xmlns:p14="http://schemas.microsoft.com/office/powerpoint/2010/main" val="1057338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05934-8E6B-82FA-9489-2E277FAF9C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297F82-7C32-9F1B-7DE1-987043B2A04C}"/>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8645A195-3FE0-AF7F-ECD2-36CD4600F4F8}"/>
              </a:ext>
            </a:extLst>
          </p:cNvPr>
          <p:cNvSpPr>
            <a:spLocks noGrp="1"/>
          </p:cNvSpPr>
          <p:nvPr>
            <p:ph type="body" idx="1"/>
          </p:nvPr>
        </p:nvSpPr>
        <p:spPr/>
        <p:txBody>
          <a:bodyPr/>
          <a:lstStyle/>
          <a:p>
            <a:r>
              <a:rPr lang="en-CA" sz="2200" dirty="0">
                <a:effectLst/>
                <a:latin typeface="Helvetica Neue"/>
                <a:ea typeface="Helvetica Neue"/>
                <a:cs typeface="Helvetica Neue"/>
                <a:sym typeface="Helvetica Neue"/>
              </a:rPr>
              <a:t> </a:t>
            </a:r>
          </a:p>
          <a:p>
            <a:r>
              <a:rPr lang="en-CA" dirty="0"/>
              <a:t>Lawson looking for cases</a:t>
            </a:r>
          </a:p>
          <a:p>
            <a:endParaRPr lang="en-CA" dirty="0"/>
          </a:p>
          <a:p>
            <a:r>
              <a:rPr lang="en-CA" dirty="0"/>
              <a:t>17 different references in contract to ESA</a:t>
            </a:r>
          </a:p>
          <a:p>
            <a:endParaRPr lang="en-CA" dirty="0"/>
          </a:p>
          <a:p>
            <a:r>
              <a:rPr lang="en-CA" dirty="0"/>
              <a:t>Celebrity at conference</a:t>
            </a:r>
          </a:p>
          <a:p>
            <a:endParaRPr lang="en-CA" dirty="0"/>
          </a:p>
          <a:p>
            <a:r>
              <a:rPr lang="en-CA" dirty="0"/>
              <a:t>So back to reality</a:t>
            </a:r>
          </a:p>
          <a:p>
            <a:endParaRPr lang="en-CA" dirty="0"/>
          </a:p>
          <a:p>
            <a:r>
              <a:rPr lang="en-CA" dirty="0"/>
              <a:t>Your sensible termination provisions should be OK</a:t>
            </a:r>
          </a:p>
          <a:p>
            <a:endParaRPr lang="en-CA" dirty="0"/>
          </a:p>
          <a:p>
            <a:r>
              <a:rPr lang="en-CA" dirty="0"/>
              <a:t>If not sure if your termination provision sensible – I know this excellent lawyer named Josh</a:t>
            </a:r>
          </a:p>
        </p:txBody>
      </p:sp>
    </p:spTree>
    <p:extLst>
      <p:ext uri="{BB962C8B-B14F-4D97-AF65-F5344CB8AC3E}">
        <p14:creationId xmlns:p14="http://schemas.microsoft.com/office/powerpoint/2010/main" val="983747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88DE9-E53E-3B0D-146E-9FF48EDBA8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70532-3BE6-8C82-0A46-DFFBE77860A8}"/>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80FCC5F9-A43E-6C24-D92E-346881323CE3}"/>
              </a:ext>
            </a:extLst>
          </p:cNvPr>
          <p:cNvSpPr>
            <a:spLocks noGrp="1"/>
          </p:cNvSpPr>
          <p:nvPr>
            <p:ph type="body" idx="1"/>
          </p:nvPr>
        </p:nvSpPr>
        <p:spPr/>
        <p:txBody>
          <a:bodyPr/>
          <a:lstStyle/>
          <a:p>
            <a:r>
              <a:rPr lang="en-CA" sz="2200" dirty="0">
                <a:effectLst/>
                <a:latin typeface="Helvetica Neue"/>
                <a:ea typeface="Helvetica Neue"/>
                <a:cs typeface="Helvetica Neue"/>
                <a:sym typeface="Helvetica Neue"/>
              </a:rPr>
              <a:t> </a:t>
            </a:r>
            <a:r>
              <a:rPr lang="en-CA" sz="1200" b="0" i="0" kern="1200" dirty="0">
                <a:solidFill>
                  <a:schemeClr val="tx1"/>
                </a:solidFill>
                <a:effectLst/>
                <a:latin typeface="+mn-lt"/>
                <a:ea typeface="+mn-ea"/>
                <a:cs typeface="+mn-cs"/>
              </a:rPr>
              <a:t>Through the act, people can apply online to the Civil Resolution Tribunal to:</a:t>
            </a:r>
          </a:p>
          <a:p>
            <a:pPr lvl="0"/>
            <a:r>
              <a:rPr lang="en-CA" sz="1200" b="0" i="0" kern="1200" dirty="0">
                <a:solidFill>
                  <a:schemeClr val="tx1"/>
                </a:solidFill>
                <a:effectLst/>
                <a:latin typeface="+mn-lt"/>
                <a:ea typeface="+mn-ea"/>
                <a:cs typeface="+mn-cs"/>
              </a:rPr>
              <a:t>have their intimate images taken down from the internet</a:t>
            </a:r>
          </a:p>
          <a:p>
            <a:pPr lvl="0"/>
            <a:r>
              <a:rPr lang="en-CA" sz="1200" b="0" i="0" kern="1200" dirty="0">
                <a:solidFill>
                  <a:schemeClr val="tx1"/>
                </a:solidFill>
                <a:effectLst/>
                <a:latin typeface="+mn-lt"/>
                <a:ea typeface="+mn-ea"/>
                <a:cs typeface="+mn-cs"/>
              </a:rPr>
              <a:t>stop further distribution and threats to distribute</a:t>
            </a:r>
          </a:p>
          <a:p>
            <a:pPr lvl="0"/>
            <a:r>
              <a:rPr lang="en-CA" sz="1200" b="0" i="0" kern="1200" dirty="0">
                <a:solidFill>
                  <a:schemeClr val="tx1"/>
                </a:solidFill>
                <a:effectLst/>
                <a:latin typeface="+mn-lt"/>
                <a:ea typeface="+mn-ea"/>
                <a:cs typeface="+mn-cs"/>
              </a:rPr>
              <a:t>claim monetary compensation from the person, social media company or website that shared, or threaten to share, the image</a:t>
            </a:r>
          </a:p>
          <a:p>
            <a:endParaRPr lang="en-CA" sz="2200" dirty="0">
              <a:effectLst/>
              <a:latin typeface="Helvetica Neue"/>
              <a:ea typeface="Helvetica Neue"/>
              <a:cs typeface="Helvetica Neue"/>
              <a:sym typeface="Helvetica Neue"/>
            </a:endParaRPr>
          </a:p>
          <a:p>
            <a:endParaRPr lang="en-CA" dirty="0"/>
          </a:p>
        </p:txBody>
      </p:sp>
    </p:spTree>
    <p:extLst>
      <p:ext uri="{BB962C8B-B14F-4D97-AF65-F5344CB8AC3E}">
        <p14:creationId xmlns:p14="http://schemas.microsoft.com/office/powerpoint/2010/main" val="312726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D6107-4655-FEFD-E00C-E0CDAC96DC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A4406-702A-F52A-25AF-8AFD06E80B09}"/>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7185058E-6B72-602C-CDBF-BC835A766EEE}"/>
              </a:ext>
            </a:extLst>
          </p:cNvPr>
          <p:cNvSpPr>
            <a:spLocks noGrp="1"/>
          </p:cNvSpPr>
          <p:nvPr>
            <p:ph type="body" idx="1"/>
          </p:nvPr>
        </p:nvSpPr>
        <p:spPr/>
        <p:txBody>
          <a:bodyPr/>
          <a:lstStyle/>
          <a:p>
            <a:r>
              <a:rPr lang="en-CA" sz="2200" dirty="0">
                <a:effectLst/>
                <a:latin typeface="Helvetica Neue"/>
                <a:ea typeface="Helvetica Neue"/>
                <a:cs typeface="Helvetica Neue"/>
                <a:sym typeface="Helvetica Neue"/>
              </a:rPr>
              <a:t> </a:t>
            </a:r>
          </a:p>
          <a:p>
            <a:r>
              <a:rPr lang="en-CA" dirty="0"/>
              <a:t>Do all that you can to rely on a clean investigation</a:t>
            </a:r>
          </a:p>
          <a:p>
            <a:pPr marL="171450" indent="-171450">
              <a:buFontTx/>
              <a:buChar char="-"/>
            </a:pPr>
            <a:r>
              <a:rPr lang="en-CA" dirty="0"/>
              <a:t>External investigator</a:t>
            </a:r>
          </a:p>
          <a:p>
            <a:pPr marL="171450" indent="-171450">
              <a:buFontTx/>
              <a:buChar char="-"/>
            </a:pPr>
            <a:r>
              <a:rPr lang="en-CA" dirty="0"/>
              <a:t>“Name” investigator – Lisa re Blakes (I get way too many of these cases)</a:t>
            </a:r>
          </a:p>
          <a:p>
            <a:pPr marL="171450" indent="-171450">
              <a:buFontTx/>
              <a:buChar char="-"/>
            </a:pPr>
            <a:r>
              <a:rPr lang="en-CA" dirty="0"/>
              <a:t>Give respondent every break on natural justice issues</a:t>
            </a:r>
          </a:p>
          <a:p>
            <a:pPr marL="171450" indent="-171450">
              <a:buFontTx/>
              <a:buChar char="-"/>
            </a:pPr>
            <a:r>
              <a:rPr lang="en-CA" dirty="0"/>
              <a:t>Don’t rush</a:t>
            </a:r>
          </a:p>
          <a:p>
            <a:pPr marL="171450" indent="-171450">
              <a:buFontTx/>
              <a:buChar char="-"/>
            </a:pPr>
            <a:r>
              <a:rPr lang="en-CA" dirty="0"/>
              <a:t>Get great legal advice </a:t>
            </a:r>
          </a:p>
          <a:p>
            <a:pPr marL="171450" indent="-171450">
              <a:buFontTx/>
              <a:buChar char="-"/>
            </a:pPr>
            <a:r>
              <a:rPr lang="en-CA" dirty="0"/>
              <a:t>Diversity in decision-making?</a:t>
            </a:r>
          </a:p>
          <a:p>
            <a:pPr marL="171450" indent="-171450">
              <a:buFontTx/>
              <a:buChar char="-"/>
            </a:pPr>
            <a:r>
              <a:rPr lang="en-CA" dirty="0"/>
              <a:t>Pro-active bias training?</a:t>
            </a:r>
          </a:p>
        </p:txBody>
      </p:sp>
    </p:spTree>
    <p:extLst>
      <p:ext uri="{BB962C8B-B14F-4D97-AF65-F5344CB8AC3E}">
        <p14:creationId xmlns:p14="http://schemas.microsoft.com/office/powerpoint/2010/main" val="119889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71211-4476-E13D-F957-36351622C5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304691-5E3F-7558-73A3-73514538BACC}"/>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658DF27D-331D-C408-BA55-9A8003FD00C3}"/>
              </a:ext>
            </a:extLst>
          </p:cNvPr>
          <p:cNvSpPr>
            <a:spLocks noGrp="1"/>
          </p:cNvSpPr>
          <p:nvPr>
            <p:ph type="body" idx="1"/>
          </p:nvPr>
        </p:nvSpPr>
        <p:spPr/>
        <p:txBody>
          <a:bodyPr/>
          <a:lstStyle/>
          <a:p>
            <a:r>
              <a:rPr lang="en-CA" sz="2200" dirty="0">
                <a:effectLst/>
                <a:latin typeface="Helvetica Neue"/>
                <a:ea typeface="Helvetica Neue"/>
                <a:cs typeface="Helvetica Neue"/>
                <a:sym typeface="Helvetica Neue"/>
              </a:rPr>
              <a:t>s. 13(3)(b)</a:t>
            </a:r>
          </a:p>
          <a:p>
            <a:r>
              <a:rPr lang="en-CA" sz="2200" dirty="0">
                <a:effectLst/>
                <a:latin typeface="Helvetica Neue"/>
                <a:ea typeface="Helvetica Neue"/>
                <a:cs typeface="Helvetica Neue"/>
                <a:sym typeface="Helvetica Neue"/>
              </a:rPr>
              <a:t> </a:t>
            </a:r>
          </a:p>
          <a:p>
            <a:r>
              <a:rPr lang="en-CA" sz="2200" dirty="0">
                <a:effectLst/>
                <a:latin typeface="Helvetica Neue"/>
                <a:ea typeface="Helvetica Neue"/>
                <a:cs typeface="Helvetica Neue"/>
                <a:sym typeface="Helvetica Neue"/>
              </a:rPr>
              <a:t>So no ongoing duty to reassess plan decisions as the world changes – test is whether ER acted in good faith when plan implemented</a:t>
            </a:r>
          </a:p>
          <a:p>
            <a:endParaRPr lang="en-CA" sz="2200" dirty="0">
              <a:effectLst/>
              <a:latin typeface="Helvetica Neue"/>
              <a:ea typeface="Helvetica Neue"/>
              <a:cs typeface="Helvetica Neue"/>
              <a:sym typeface="Helvetica Neue"/>
            </a:endParaRPr>
          </a:p>
          <a:p>
            <a:r>
              <a:rPr lang="en-CA" sz="2200" dirty="0">
                <a:effectLst/>
                <a:latin typeface="Helvetica Neue"/>
                <a:ea typeface="Helvetica Neue"/>
                <a:cs typeface="Helvetica Neue"/>
                <a:sym typeface="Helvetica Neue"/>
              </a:rPr>
              <a:t>Don’t have to audit all plan decisions that have a human rights risk annually</a:t>
            </a:r>
          </a:p>
          <a:p>
            <a:endParaRPr lang="en-CA" sz="2200" dirty="0">
              <a:effectLst/>
              <a:latin typeface="Helvetica Neue"/>
              <a:ea typeface="Helvetica Neue"/>
              <a:cs typeface="Helvetica Neue"/>
              <a:sym typeface="Helvetica Neue"/>
            </a:endParaRPr>
          </a:p>
          <a:p>
            <a:endParaRPr lang="en-CA" dirty="0"/>
          </a:p>
        </p:txBody>
      </p:sp>
    </p:spTree>
    <p:extLst>
      <p:ext uri="{BB962C8B-B14F-4D97-AF65-F5344CB8AC3E}">
        <p14:creationId xmlns:p14="http://schemas.microsoft.com/office/powerpoint/2010/main" val="2314882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FA319-51C9-7883-4793-949AA181A6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BE49F-A9C6-E44A-98AC-8B478DB84DFC}"/>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85927C2F-6B30-3149-F9BA-ED8292F2E554}"/>
              </a:ext>
            </a:extLst>
          </p:cNvPr>
          <p:cNvSpPr>
            <a:spLocks noGrp="1"/>
          </p:cNvSpPr>
          <p:nvPr>
            <p:ph type="body" idx="1"/>
          </p:nvPr>
        </p:nvSpPr>
        <p:spPr/>
        <p:txBody>
          <a:bodyPr/>
          <a:lstStyle/>
          <a:p>
            <a:r>
              <a:rPr lang="en-CA" sz="2200" dirty="0">
                <a:effectLst/>
                <a:latin typeface="Helvetica Neue"/>
                <a:ea typeface="Helvetica Neue"/>
                <a:cs typeface="Helvetica Neue"/>
                <a:sym typeface="Helvetica Neue"/>
              </a:rPr>
              <a:t> </a:t>
            </a:r>
          </a:p>
          <a:p>
            <a:endParaRPr lang="en-CA" dirty="0"/>
          </a:p>
        </p:txBody>
      </p:sp>
    </p:spTree>
    <p:extLst>
      <p:ext uri="{BB962C8B-B14F-4D97-AF65-F5344CB8AC3E}">
        <p14:creationId xmlns:p14="http://schemas.microsoft.com/office/powerpoint/2010/main" val="1755584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E6D59-A74F-14AF-E43A-BB614FBB02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27E558-D23B-BFAB-3689-A2DB31816ADE}"/>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256D6FB7-C01E-CA73-D57F-2F8B31BFF2A6}"/>
              </a:ext>
            </a:extLst>
          </p:cNvPr>
          <p:cNvSpPr>
            <a:spLocks noGrp="1"/>
          </p:cNvSpPr>
          <p:nvPr>
            <p:ph type="body" idx="1"/>
          </p:nvPr>
        </p:nvSpPr>
        <p:spPr/>
        <p:txBody>
          <a:bodyPr/>
          <a:lstStyle/>
          <a:p>
            <a:r>
              <a:rPr lang="en-CA" sz="2200" dirty="0">
                <a:effectLst/>
                <a:latin typeface="Helvetica Neue"/>
                <a:ea typeface="Helvetica Neue"/>
                <a:cs typeface="Helvetica Neue"/>
                <a:sym typeface="Helvetica Neue"/>
              </a:rPr>
              <a:t> </a:t>
            </a:r>
          </a:p>
          <a:p>
            <a:r>
              <a:rPr lang="en-CA" sz="1200" b="0" i="0" kern="1200" dirty="0">
                <a:solidFill>
                  <a:schemeClr val="tx1"/>
                </a:solidFill>
                <a:effectLst/>
                <a:latin typeface="+mn-lt"/>
                <a:ea typeface="+mn-ea"/>
                <a:cs typeface="+mn-cs"/>
              </a:rPr>
              <a:t>[29]      In its counterclaim, </a:t>
            </a:r>
            <a:r>
              <a:rPr lang="en-CA" sz="1200" b="0" i="0" kern="1200" dirty="0" err="1">
                <a:solidFill>
                  <a:schemeClr val="tx1"/>
                </a:solidFill>
                <a:effectLst/>
                <a:latin typeface="+mn-lt"/>
                <a:ea typeface="+mn-ea"/>
                <a:cs typeface="+mn-cs"/>
              </a:rPr>
              <a:t>Ecora</a:t>
            </a:r>
            <a:r>
              <a:rPr lang="en-CA" sz="1200" b="0" i="0" kern="1200" dirty="0">
                <a:solidFill>
                  <a:schemeClr val="tx1"/>
                </a:solidFill>
                <a:effectLst/>
                <a:latin typeface="+mn-lt"/>
                <a:ea typeface="+mn-ea"/>
                <a:cs typeface="+mn-cs"/>
              </a:rPr>
              <a:t> alleges that Ms. Brito wrote inappropriate song lyrics and passed them on to clients. Ms. Brito responds that the song lyrics were not written by her – they were written by drillers at the work site. I accept Ms. Brito’s explanation that the song lyrics were written by drillers at her work site. The lyrics are about drilling. Further, while some of the language may be colourful, the lyrics were clearly written in fun with no intent to offend anyone. </a:t>
            </a:r>
            <a:r>
              <a:rPr lang="en-CA" sz="1200" b="0" i="0" kern="1200" dirty="0" err="1">
                <a:solidFill>
                  <a:schemeClr val="tx1"/>
                </a:solidFill>
                <a:effectLst/>
                <a:latin typeface="+mn-lt"/>
                <a:ea typeface="+mn-ea"/>
                <a:cs typeface="+mn-cs"/>
              </a:rPr>
              <a:t>Ecora</a:t>
            </a:r>
            <a:r>
              <a:rPr lang="en-CA" sz="1200" b="0" i="0" kern="1200" dirty="0">
                <a:solidFill>
                  <a:schemeClr val="tx1"/>
                </a:solidFill>
                <a:effectLst/>
                <a:latin typeface="+mn-lt"/>
                <a:ea typeface="+mn-ea"/>
                <a:cs typeface="+mn-cs"/>
              </a:rPr>
              <a:t> is not mentioned in any of the lyrics. It is unknown who the lyrics were sent to as </a:t>
            </a:r>
            <a:r>
              <a:rPr lang="en-CA" sz="1200" b="0" i="0" kern="1200" dirty="0" err="1">
                <a:solidFill>
                  <a:schemeClr val="tx1"/>
                </a:solidFill>
                <a:effectLst/>
                <a:latin typeface="+mn-lt"/>
                <a:ea typeface="+mn-ea"/>
                <a:cs typeface="+mn-cs"/>
              </a:rPr>
              <a:t>Ecora</a:t>
            </a:r>
            <a:r>
              <a:rPr lang="en-CA" sz="1200" b="0" i="0" kern="1200" dirty="0">
                <a:solidFill>
                  <a:schemeClr val="tx1"/>
                </a:solidFill>
                <a:effectLst/>
                <a:latin typeface="+mn-lt"/>
                <a:ea typeface="+mn-ea"/>
                <a:cs typeface="+mn-cs"/>
              </a:rPr>
              <a:t> has vetted the recipient’s name in its disclosure.</a:t>
            </a:r>
          </a:p>
          <a:p>
            <a:r>
              <a:rPr lang="en-CA" sz="1200" b="0" i="0" kern="1200" dirty="0">
                <a:solidFill>
                  <a:schemeClr val="tx1"/>
                </a:solidFill>
                <a:effectLst/>
                <a:latin typeface="+mn-lt"/>
                <a:ea typeface="+mn-ea"/>
                <a:cs typeface="+mn-cs"/>
              </a:rPr>
              <a:t>[30]      Overall I find this counterclaim to be meritless and made in bad faith. In my view it was intended to deter Ms. Brito from pursuing her claim. This is troubling as allegations such as this can be harmful to a professional’s reputation.</a:t>
            </a:r>
          </a:p>
          <a:p>
            <a:r>
              <a:rPr lang="en-CA" sz="1200" b="0" i="0" kern="1200" dirty="0">
                <a:solidFill>
                  <a:schemeClr val="tx1"/>
                </a:solidFill>
                <a:effectLst/>
                <a:latin typeface="+mn-lt"/>
                <a:ea typeface="+mn-ea"/>
                <a:cs typeface="+mn-cs"/>
              </a:rPr>
              <a:t>[31]      As the assertions in the counterclaim are devoid of merit and made in bad faith, I order that </a:t>
            </a:r>
            <a:r>
              <a:rPr lang="en-CA" sz="1200" b="0" i="0" kern="1200" dirty="0" err="1">
                <a:solidFill>
                  <a:schemeClr val="tx1"/>
                </a:solidFill>
                <a:effectLst/>
                <a:latin typeface="+mn-lt"/>
                <a:ea typeface="+mn-ea"/>
                <a:cs typeface="+mn-cs"/>
              </a:rPr>
              <a:t>Ecora</a:t>
            </a:r>
            <a:r>
              <a:rPr lang="en-CA" sz="1200" b="0" i="0" kern="1200" dirty="0">
                <a:solidFill>
                  <a:schemeClr val="tx1"/>
                </a:solidFill>
                <a:effectLst/>
                <a:latin typeface="+mn-lt"/>
                <a:ea typeface="+mn-ea"/>
                <a:cs typeface="+mn-cs"/>
              </a:rPr>
              <a:t> pay punitive damages to Ms. Brito. I will hear from the parties regarding the amount.</a:t>
            </a:r>
          </a:p>
          <a:p>
            <a:endParaRPr lang="en-CA" dirty="0"/>
          </a:p>
        </p:txBody>
      </p:sp>
    </p:spTree>
    <p:extLst>
      <p:ext uri="{BB962C8B-B14F-4D97-AF65-F5344CB8AC3E}">
        <p14:creationId xmlns:p14="http://schemas.microsoft.com/office/powerpoint/2010/main" val="2225176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97F60-F085-531A-62F6-2995C1BFAB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5A63DF-7A29-FE71-5EED-9200BC38121C}"/>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DD8018AC-A6DF-DCA0-2C5B-920A7B028A25}"/>
              </a:ext>
            </a:extLst>
          </p:cNvPr>
          <p:cNvSpPr>
            <a:spLocks noGrp="1"/>
          </p:cNvSpPr>
          <p:nvPr>
            <p:ph type="body" idx="1"/>
          </p:nvPr>
        </p:nvSpPr>
        <p:spPr/>
        <p:txBody>
          <a:bodyPr/>
          <a:lstStyle/>
          <a:p>
            <a:r>
              <a:rPr lang="en-CA" sz="2200" dirty="0">
                <a:effectLst/>
                <a:latin typeface="Helvetica Neue"/>
                <a:ea typeface="Helvetica Neue"/>
                <a:cs typeface="Helvetica Neue"/>
                <a:sym typeface="Helvetica Neue"/>
              </a:rPr>
              <a:t> </a:t>
            </a:r>
          </a:p>
          <a:p>
            <a:endParaRPr lang="en-CA" dirty="0"/>
          </a:p>
        </p:txBody>
      </p:sp>
    </p:spTree>
    <p:extLst>
      <p:ext uri="{BB962C8B-B14F-4D97-AF65-F5344CB8AC3E}">
        <p14:creationId xmlns:p14="http://schemas.microsoft.com/office/powerpoint/2010/main" val="1947558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2811333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D5EAA-F8B2-266B-9811-FB5734E851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903027-5DC2-142F-7B1F-C3513BF84316}"/>
              </a:ext>
            </a:extLst>
          </p:cNvPr>
          <p:cNvSpPr>
            <a:spLocks noGrp="1" noRot="1" noChangeAspect="1"/>
          </p:cNvSpPr>
          <p:nvPr>
            <p:ph type="sldImg"/>
          </p:nvPr>
        </p:nvSpPr>
        <p:spPr>
          <a:xfrm>
            <a:off x="407988" y="698500"/>
            <a:ext cx="6207125" cy="3490913"/>
          </a:xfrm>
        </p:spPr>
      </p:sp>
      <p:sp>
        <p:nvSpPr>
          <p:cNvPr id="3" name="Notes Placeholder 2">
            <a:extLst>
              <a:ext uri="{FF2B5EF4-FFF2-40B4-BE49-F238E27FC236}">
                <a16:creationId xmlns:a16="http://schemas.microsoft.com/office/drawing/2014/main" id="{9BC1CE45-A20F-BCF3-DB3A-9788F31B4DB5}"/>
              </a:ext>
            </a:extLst>
          </p:cNvPr>
          <p:cNvSpPr>
            <a:spLocks noGrp="1"/>
          </p:cNvSpPr>
          <p:nvPr>
            <p:ph type="body" idx="1"/>
          </p:nvPr>
        </p:nvSpPr>
        <p:spPr/>
        <p:txBody>
          <a:bodyPr/>
          <a:lstStyle/>
          <a:p>
            <a:endParaRPr lang="en-US" sz="1100" dirty="0"/>
          </a:p>
        </p:txBody>
      </p:sp>
      <p:sp>
        <p:nvSpPr>
          <p:cNvPr id="4" name="Slide Number Placeholder 3">
            <a:extLst>
              <a:ext uri="{FF2B5EF4-FFF2-40B4-BE49-F238E27FC236}">
                <a16:creationId xmlns:a16="http://schemas.microsoft.com/office/drawing/2014/main" id="{C7522582-3D74-A130-E069-6C4B6060226E}"/>
              </a:ext>
            </a:extLst>
          </p:cNvPr>
          <p:cNvSpPr>
            <a:spLocks noGrp="1"/>
          </p:cNvSpPr>
          <p:nvPr>
            <p:ph type="sldNum" sz="quarter" idx="10"/>
          </p:nvPr>
        </p:nvSpPr>
        <p:spPr>
          <a:xfrm>
            <a:off x="5392893" y="6779837"/>
            <a:ext cx="4124949" cy="357140"/>
          </a:xfrm>
          <a:prstGeom prst="rect">
            <a:avLst/>
          </a:prstGeom>
        </p:spPr>
        <p:txBody>
          <a:bodyPr lIns="93324" tIns="46662" rIns="93324" bIns="46662"/>
          <a:lstStyle/>
          <a:p>
            <a:fld id="{D082B7A5-B1CD-8F4D-A8C4-001E73460DB6}" type="slidenum">
              <a:rPr lang="en-US" smtClean="0"/>
              <a:t>17</a:t>
            </a:fld>
            <a:endParaRPr lang="en-US"/>
          </a:p>
        </p:txBody>
      </p:sp>
    </p:spTree>
    <p:extLst>
      <p:ext uri="{BB962C8B-B14F-4D97-AF65-F5344CB8AC3E}">
        <p14:creationId xmlns:p14="http://schemas.microsoft.com/office/powerpoint/2010/main" val="1584895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A00F5-8637-DEE5-5D03-7539B45653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B88C557E-2F58-BA01-3C2D-1CC0AFA549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07DB9317-F97A-E15D-4572-51BB4838797B}"/>
              </a:ext>
            </a:extLst>
          </p:cNvPr>
          <p:cNvSpPr>
            <a:spLocks noGrp="1"/>
          </p:cNvSpPr>
          <p:nvPr>
            <p:ph type="dt" sz="half" idx="10"/>
          </p:nvPr>
        </p:nvSpPr>
        <p:spPr/>
        <p:txBody>
          <a:bodyPr/>
          <a:lstStyle/>
          <a:p>
            <a:fld id="{53FD11FA-B21B-4F50-81A4-97A1DFF2EEC2}" type="datetimeFigureOut">
              <a:rPr lang="en-CA" smtClean="0"/>
              <a:t>2026-10-13</a:t>
            </a:fld>
            <a:endParaRPr lang="en-CA"/>
          </a:p>
        </p:txBody>
      </p:sp>
      <p:sp>
        <p:nvSpPr>
          <p:cNvPr id="5" name="Footer Placeholder 4">
            <a:extLst>
              <a:ext uri="{FF2B5EF4-FFF2-40B4-BE49-F238E27FC236}">
                <a16:creationId xmlns:a16="http://schemas.microsoft.com/office/drawing/2014/main" id="{B7529926-D84F-8851-C998-AC98C087D2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8C7AFB7-4737-8B6F-49DA-4D2C6CC7F121}"/>
              </a:ext>
            </a:extLst>
          </p:cNvPr>
          <p:cNvSpPr>
            <a:spLocks noGrp="1"/>
          </p:cNvSpPr>
          <p:nvPr>
            <p:ph type="sldNum" sz="quarter" idx="12"/>
          </p:nvPr>
        </p:nvSpPr>
        <p:spPr/>
        <p:txBody>
          <a:bodyPr/>
          <a:lstStyle/>
          <a:p>
            <a:fld id="{35FA0FF0-6079-4C25-A507-3EC206D672DC}" type="slidenum">
              <a:rPr lang="en-CA" smtClean="0"/>
              <a:t>‹#›</a:t>
            </a:fld>
            <a:endParaRPr lang="en-CA"/>
          </a:p>
        </p:txBody>
      </p:sp>
    </p:spTree>
    <p:extLst>
      <p:ext uri="{BB962C8B-B14F-4D97-AF65-F5344CB8AC3E}">
        <p14:creationId xmlns:p14="http://schemas.microsoft.com/office/powerpoint/2010/main" val="200899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318EF-58C7-6DB4-07CC-A89FF3A08F9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C88A5F-6FF3-459F-BF27-42B17B4374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4B980AC-2C06-12E9-7120-6F3EDFA533EB}"/>
              </a:ext>
            </a:extLst>
          </p:cNvPr>
          <p:cNvSpPr>
            <a:spLocks noGrp="1"/>
          </p:cNvSpPr>
          <p:nvPr>
            <p:ph type="dt" sz="half" idx="10"/>
          </p:nvPr>
        </p:nvSpPr>
        <p:spPr/>
        <p:txBody>
          <a:bodyPr/>
          <a:lstStyle/>
          <a:p>
            <a:fld id="{53FD11FA-B21B-4F50-81A4-97A1DFF2EEC2}" type="datetimeFigureOut">
              <a:rPr lang="en-CA" smtClean="0"/>
              <a:t>2026-10-13</a:t>
            </a:fld>
            <a:endParaRPr lang="en-CA"/>
          </a:p>
        </p:txBody>
      </p:sp>
      <p:sp>
        <p:nvSpPr>
          <p:cNvPr id="5" name="Footer Placeholder 4">
            <a:extLst>
              <a:ext uri="{FF2B5EF4-FFF2-40B4-BE49-F238E27FC236}">
                <a16:creationId xmlns:a16="http://schemas.microsoft.com/office/drawing/2014/main" id="{A7662619-AA32-6FA9-F6AE-AC5477D2867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745A552-4E96-3317-6CEC-0AA048CB921F}"/>
              </a:ext>
            </a:extLst>
          </p:cNvPr>
          <p:cNvSpPr>
            <a:spLocks noGrp="1"/>
          </p:cNvSpPr>
          <p:nvPr>
            <p:ph type="sldNum" sz="quarter" idx="12"/>
          </p:nvPr>
        </p:nvSpPr>
        <p:spPr/>
        <p:txBody>
          <a:bodyPr/>
          <a:lstStyle/>
          <a:p>
            <a:fld id="{35FA0FF0-6079-4C25-A507-3EC206D672DC}" type="slidenum">
              <a:rPr lang="en-CA" smtClean="0"/>
              <a:t>‹#›</a:t>
            </a:fld>
            <a:endParaRPr lang="en-CA"/>
          </a:p>
        </p:txBody>
      </p:sp>
    </p:spTree>
    <p:extLst>
      <p:ext uri="{BB962C8B-B14F-4D97-AF65-F5344CB8AC3E}">
        <p14:creationId xmlns:p14="http://schemas.microsoft.com/office/powerpoint/2010/main" val="3968660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4E4A4-B593-DBB5-0327-4CED3A532E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7AA5895E-20FC-AA41-3FB9-ED36F81752C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0F74DB-4316-F334-5AB1-3583517928F5}"/>
              </a:ext>
            </a:extLst>
          </p:cNvPr>
          <p:cNvSpPr>
            <a:spLocks noGrp="1"/>
          </p:cNvSpPr>
          <p:nvPr>
            <p:ph type="dt" sz="half" idx="10"/>
          </p:nvPr>
        </p:nvSpPr>
        <p:spPr/>
        <p:txBody>
          <a:bodyPr/>
          <a:lstStyle/>
          <a:p>
            <a:fld id="{53FD11FA-B21B-4F50-81A4-97A1DFF2EEC2}" type="datetimeFigureOut">
              <a:rPr lang="en-CA" smtClean="0"/>
              <a:t>2026-10-13</a:t>
            </a:fld>
            <a:endParaRPr lang="en-CA"/>
          </a:p>
        </p:txBody>
      </p:sp>
      <p:sp>
        <p:nvSpPr>
          <p:cNvPr id="5" name="Footer Placeholder 4">
            <a:extLst>
              <a:ext uri="{FF2B5EF4-FFF2-40B4-BE49-F238E27FC236}">
                <a16:creationId xmlns:a16="http://schemas.microsoft.com/office/drawing/2014/main" id="{AAF379EE-E19F-9CA1-D8FF-15E2944861C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108963C-D6FD-D41E-FE94-A96721487504}"/>
              </a:ext>
            </a:extLst>
          </p:cNvPr>
          <p:cNvSpPr>
            <a:spLocks noGrp="1"/>
          </p:cNvSpPr>
          <p:nvPr>
            <p:ph type="sldNum" sz="quarter" idx="12"/>
          </p:nvPr>
        </p:nvSpPr>
        <p:spPr/>
        <p:txBody>
          <a:bodyPr/>
          <a:lstStyle/>
          <a:p>
            <a:fld id="{35FA0FF0-6079-4C25-A507-3EC206D672DC}" type="slidenum">
              <a:rPr lang="en-CA" smtClean="0"/>
              <a:t>‹#›</a:t>
            </a:fld>
            <a:endParaRPr lang="en-CA"/>
          </a:p>
        </p:txBody>
      </p:sp>
    </p:spTree>
    <p:extLst>
      <p:ext uri="{BB962C8B-B14F-4D97-AF65-F5344CB8AC3E}">
        <p14:creationId xmlns:p14="http://schemas.microsoft.com/office/powerpoint/2010/main" val="2202133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C3C49-78F2-218F-8CAC-EE03F48B565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39CA11F-F3CA-1D81-AFE9-BFC6385650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A7AAF5CA-20E8-C4FE-E984-DAFDFBF0F1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6B4BBA54-C58F-C49C-999A-60AD65D2FB62}"/>
              </a:ext>
            </a:extLst>
          </p:cNvPr>
          <p:cNvSpPr>
            <a:spLocks noGrp="1"/>
          </p:cNvSpPr>
          <p:nvPr>
            <p:ph type="dt" sz="half" idx="10"/>
          </p:nvPr>
        </p:nvSpPr>
        <p:spPr/>
        <p:txBody>
          <a:bodyPr/>
          <a:lstStyle/>
          <a:p>
            <a:fld id="{53FD11FA-B21B-4F50-81A4-97A1DFF2EEC2}" type="datetimeFigureOut">
              <a:rPr lang="en-CA" smtClean="0"/>
              <a:t>2026-10-13</a:t>
            </a:fld>
            <a:endParaRPr lang="en-CA"/>
          </a:p>
        </p:txBody>
      </p:sp>
      <p:sp>
        <p:nvSpPr>
          <p:cNvPr id="6" name="Footer Placeholder 5">
            <a:extLst>
              <a:ext uri="{FF2B5EF4-FFF2-40B4-BE49-F238E27FC236}">
                <a16:creationId xmlns:a16="http://schemas.microsoft.com/office/drawing/2014/main" id="{7D697FFA-FC02-6EF9-CE83-F9D4A5853E2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D2CD559-17AC-1E77-1E5D-0A28813E0F8E}"/>
              </a:ext>
            </a:extLst>
          </p:cNvPr>
          <p:cNvSpPr>
            <a:spLocks noGrp="1"/>
          </p:cNvSpPr>
          <p:nvPr>
            <p:ph type="sldNum" sz="quarter" idx="12"/>
          </p:nvPr>
        </p:nvSpPr>
        <p:spPr/>
        <p:txBody>
          <a:bodyPr/>
          <a:lstStyle/>
          <a:p>
            <a:fld id="{35FA0FF0-6079-4C25-A507-3EC206D672DC}" type="slidenum">
              <a:rPr lang="en-CA" smtClean="0"/>
              <a:t>‹#›</a:t>
            </a:fld>
            <a:endParaRPr lang="en-CA"/>
          </a:p>
        </p:txBody>
      </p:sp>
    </p:spTree>
    <p:extLst>
      <p:ext uri="{BB962C8B-B14F-4D97-AF65-F5344CB8AC3E}">
        <p14:creationId xmlns:p14="http://schemas.microsoft.com/office/powerpoint/2010/main" val="2303134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C3E5-1A11-5189-9DBE-EDEC098C9657}"/>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7466452-D358-B907-D747-822725C8F8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CD1E6C-B6AE-43C4-2F01-D7A41C9132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AE5EEFB-F9AE-06A1-D660-FACDDA2C92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236626-212D-2BD1-6149-15BA447DB1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D4E172BD-694C-AD2B-A387-9313B6A2DCA1}"/>
              </a:ext>
            </a:extLst>
          </p:cNvPr>
          <p:cNvSpPr>
            <a:spLocks noGrp="1"/>
          </p:cNvSpPr>
          <p:nvPr>
            <p:ph type="dt" sz="half" idx="10"/>
          </p:nvPr>
        </p:nvSpPr>
        <p:spPr/>
        <p:txBody>
          <a:bodyPr/>
          <a:lstStyle/>
          <a:p>
            <a:fld id="{53FD11FA-B21B-4F50-81A4-97A1DFF2EEC2}" type="datetimeFigureOut">
              <a:rPr lang="en-CA" smtClean="0"/>
              <a:t>2026-10-13</a:t>
            </a:fld>
            <a:endParaRPr lang="en-CA"/>
          </a:p>
        </p:txBody>
      </p:sp>
      <p:sp>
        <p:nvSpPr>
          <p:cNvPr id="8" name="Footer Placeholder 7">
            <a:extLst>
              <a:ext uri="{FF2B5EF4-FFF2-40B4-BE49-F238E27FC236}">
                <a16:creationId xmlns:a16="http://schemas.microsoft.com/office/drawing/2014/main" id="{95FA6349-48F1-795A-9120-5C411BE8BC1B}"/>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BE87DBF1-63C1-CEE7-6FF8-C6C950DE52C5}"/>
              </a:ext>
            </a:extLst>
          </p:cNvPr>
          <p:cNvSpPr>
            <a:spLocks noGrp="1"/>
          </p:cNvSpPr>
          <p:nvPr>
            <p:ph type="sldNum" sz="quarter" idx="12"/>
          </p:nvPr>
        </p:nvSpPr>
        <p:spPr/>
        <p:txBody>
          <a:bodyPr/>
          <a:lstStyle/>
          <a:p>
            <a:fld id="{35FA0FF0-6079-4C25-A507-3EC206D672DC}" type="slidenum">
              <a:rPr lang="en-CA" smtClean="0"/>
              <a:t>‹#›</a:t>
            </a:fld>
            <a:endParaRPr lang="en-CA"/>
          </a:p>
        </p:txBody>
      </p:sp>
    </p:spTree>
    <p:extLst>
      <p:ext uri="{BB962C8B-B14F-4D97-AF65-F5344CB8AC3E}">
        <p14:creationId xmlns:p14="http://schemas.microsoft.com/office/powerpoint/2010/main" val="4182388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1C704-CC1E-9D48-6A7E-879986ED545B}"/>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2076D7C3-B666-B499-9804-E373A14FC2FC}"/>
              </a:ext>
            </a:extLst>
          </p:cNvPr>
          <p:cNvSpPr>
            <a:spLocks noGrp="1"/>
          </p:cNvSpPr>
          <p:nvPr>
            <p:ph type="dt" sz="half" idx="10"/>
          </p:nvPr>
        </p:nvSpPr>
        <p:spPr/>
        <p:txBody>
          <a:bodyPr/>
          <a:lstStyle/>
          <a:p>
            <a:fld id="{53FD11FA-B21B-4F50-81A4-97A1DFF2EEC2}" type="datetimeFigureOut">
              <a:rPr lang="en-CA" smtClean="0"/>
              <a:t>2026-10-13</a:t>
            </a:fld>
            <a:endParaRPr lang="en-CA"/>
          </a:p>
        </p:txBody>
      </p:sp>
      <p:sp>
        <p:nvSpPr>
          <p:cNvPr id="4" name="Footer Placeholder 3">
            <a:extLst>
              <a:ext uri="{FF2B5EF4-FFF2-40B4-BE49-F238E27FC236}">
                <a16:creationId xmlns:a16="http://schemas.microsoft.com/office/drawing/2014/main" id="{2906D859-D48F-1CCF-46B1-B60E712DD678}"/>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5FF6DED6-9C61-D504-51F4-3F24E7201D2D}"/>
              </a:ext>
            </a:extLst>
          </p:cNvPr>
          <p:cNvSpPr>
            <a:spLocks noGrp="1"/>
          </p:cNvSpPr>
          <p:nvPr>
            <p:ph type="sldNum" sz="quarter" idx="12"/>
          </p:nvPr>
        </p:nvSpPr>
        <p:spPr/>
        <p:txBody>
          <a:bodyPr/>
          <a:lstStyle/>
          <a:p>
            <a:fld id="{35FA0FF0-6079-4C25-A507-3EC206D672DC}" type="slidenum">
              <a:rPr lang="en-CA" smtClean="0"/>
              <a:t>‹#›</a:t>
            </a:fld>
            <a:endParaRPr lang="en-CA"/>
          </a:p>
        </p:txBody>
      </p:sp>
    </p:spTree>
    <p:extLst>
      <p:ext uri="{BB962C8B-B14F-4D97-AF65-F5344CB8AC3E}">
        <p14:creationId xmlns:p14="http://schemas.microsoft.com/office/powerpoint/2010/main" val="3337639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7ED7A3-DD68-A91C-A435-4ACAD35515D9}"/>
              </a:ext>
            </a:extLst>
          </p:cNvPr>
          <p:cNvSpPr>
            <a:spLocks noGrp="1"/>
          </p:cNvSpPr>
          <p:nvPr>
            <p:ph type="dt" sz="half" idx="10"/>
          </p:nvPr>
        </p:nvSpPr>
        <p:spPr/>
        <p:txBody>
          <a:bodyPr/>
          <a:lstStyle/>
          <a:p>
            <a:fld id="{53FD11FA-B21B-4F50-81A4-97A1DFF2EEC2}" type="datetimeFigureOut">
              <a:rPr lang="en-CA" smtClean="0"/>
              <a:t>2026-10-13</a:t>
            </a:fld>
            <a:endParaRPr lang="en-CA"/>
          </a:p>
        </p:txBody>
      </p:sp>
      <p:sp>
        <p:nvSpPr>
          <p:cNvPr id="3" name="Footer Placeholder 2">
            <a:extLst>
              <a:ext uri="{FF2B5EF4-FFF2-40B4-BE49-F238E27FC236}">
                <a16:creationId xmlns:a16="http://schemas.microsoft.com/office/drawing/2014/main" id="{5B47C987-DB0F-D982-1D89-4535C23BE00D}"/>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8FBC7C95-D0E8-B5A5-E878-2B73CCB53781}"/>
              </a:ext>
            </a:extLst>
          </p:cNvPr>
          <p:cNvSpPr>
            <a:spLocks noGrp="1"/>
          </p:cNvSpPr>
          <p:nvPr>
            <p:ph type="sldNum" sz="quarter" idx="12"/>
          </p:nvPr>
        </p:nvSpPr>
        <p:spPr/>
        <p:txBody>
          <a:bodyPr/>
          <a:lstStyle/>
          <a:p>
            <a:fld id="{35FA0FF0-6079-4C25-A507-3EC206D672DC}" type="slidenum">
              <a:rPr lang="en-CA" smtClean="0"/>
              <a:t>‹#›</a:t>
            </a:fld>
            <a:endParaRPr lang="en-CA"/>
          </a:p>
        </p:txBody>
      </p:sp>
    </p:spTree>
    <p:extLst>
      <p:ext uri="{BB962C8B-B14F-4D97-AF65-F5344CB8AC3E}">
        <p14:creationId xmlns:p14="http://schemas.microsoft.com/office/powerpoint/2010/main" val="4134577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7CF00-1E26-BEE3-9146-A4A3316DD4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034A0756-1319-7F4D-E274-F793BE50F5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6DD76FF5-40D7-6C1E-CDF7-B2290479C8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8BA285-8FE6-EB54-246A-CC6EAC13AC24}"/>
              </a:ext>
            </a:extLst>
          </p:cNvPr>
          <p:cNvSpPr>
            <a:spLocks noGrp="1"/>
          </p:cNvSpPr>
          <p:nvPr>
            <p:ph type="dt" sz="half" idx="10"/>
          </p:nvPr>
        </p:nvSpPr>
        <p:spPr/>
        <p:txBody>
          <a:bodyPr/>
          <a:lstStyle/>
          <a:p>
            <a:fld id="{53FD11FA-B21B-4F50-81A4-97A1DFF2EEC2}" type="datetimeFigureOut">
              <a:rPr lang="en-CA" smtClean="0"/>
              <a:t>2026-10-13</a:t>
            </a:fld>
            <a:endParaRPr lang="en-CA"/>
          </a:p>
        </p:txBody>
      </p:sp>
      <p:sp>
        <p:nvSpPr>
          <p:cNvPr id="6" name="Footer Placeholder 5">
            <a:extLst>
              <a:ext uri="{FF2B5EF4-FFF2-40B4-BE49-F238E27FC236}">
                <a16:creationId xmlns:a16="http://schemas.microsoft.com/office/drawing/2014/main" id="{874AF0A1-6E1E-32DA-F5CA-984D35864EC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8158F1D-EDD5-D6CC-2807-90F813ADD074}"/>
              </a:ext>
            </a:extLst>
          </p:cNvPr>
          <p:cNvSpPr>
            <a:spLocks noGrp="1"/>
          </p:cNvSpPr>
          <p:nvPr>
            <p:ph type="sldNum" sz="quarter" idx="12"/>
          </p:nvPr>
        </p:nvSpPr>
        <p:spPr/>
        <p:txBody>
          <a:bodyPr/>
          <a:lstStyle/>
          <a:p>
            <a:fld id="{35FA0FF0-6079-4C25-A507-3EC206D672DC}" type="slidenum">
              <a:rPr lang="en-CA" smtClean="0"/>
              <a:t>‹#›</a:t>
            </a:fld>
            <a:endParaRPr lang="en-CA"/>
          </a:p>
        </p:txBody>
      </p:sp>
    </p:spTree>
    <p:extLst>
      <p:ext uri="{BB962C8B-B14F-4D97-AF65-F5344CB8AC3E}">
        <p14:creationId xmlns:p14="http://schemas.microsoft.com/office/powerpoint/2010/main" val="3652940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9CAC3-453A-21D0-FAB3-77C2B37482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EACCB52A-356C-5D13-21EA-3E48FDC9D682}"/>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A1AD91C0-6B53-191B-C86C-0623CD1526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1946FE-5702-5413-7F35-37E154FB79C1}"/>
              </a:ext>
            </a:extLst>
          </p:cNvPr>
          <p:cNvSpPr>
            <a:spLocks noGrp="1"/>
          </p:cNvSpPr>
          <p:nvPr>
            <p:ph type="dt" sz="half" idx="10"/>
          </p:nvPr>
        </p:nvSpPr>
        <p:spPr/>
        <p:txBody>
          <a:bodyPr/>
          <a:lstStyle/>
          <a:p>
            <a:fld id="{53FD11FA-B21B-4F50-81A4-97A1DFF2EEC2}" type="datetimeFigureOut">
              <a:rPr lang="en-CA" smtClean="0"/>
              <a:t>2026-10-13</a:t>
            </a:fld>
            <a:endParaRPr lang="en-CA"/>
          </a:p>
        </p:txBody>
      </p:sp>
      <p:sp>
        <p:nvSpPr>
          <p:cNvPr id="6" name="Footer Placeholder 5">
            <a:extLst>
              <a:ext uri="{FF2B5EF4-FFF2-40B4-BE49-F238E27FC236}">
                <a16:creationId xmlns:a16="http://schemas.microsoft.com/office/drawing/2014/main" id="{93617B9D-6397-A48D-C765-1CFBA242E98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0B928CF-3896-0F50-7E78-3E9010A0A0FC}"/>
              </a:ext>
            </a:extLst>
          </p:cNvPr>
          <p:cNvSpPr>
            <a:spLocks noGrp="1"/>
          </p:cNvSpPr>
          <p:nvPr>
            <p:ph type="sldNum" sz="quarter" idx="12"/>
          </p:nvPr>
        </p:nvSpPr>
        <p:spPr/>
        <p:txBody>
          <a:bodyPr/>
          <a:lstStyle/>
          <a:p>
            <a:fld id="{35FA0FF0-6079-4C25-A507-3EC206D672DC}" type="slidenum">
              <a:rPr lang="en-CA" smtClean="0"/>
              <a:t>‹#›</a:t>
            </a:fld>
            <a:endParaRPr lang="en-CA"/>
          </a:p>
        </p:txBody>
      </p:sp>
    </p:spTree>
    <p:extLst>
      <p:ext uri="{BB962C8B-B14F-4D97-AF65-F5344CB8AC3E}">
        <p14:creationId xmlns:p14="http://schemas.microsoft.com/office/powerpoint/2010/main" val="2240059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D47B8-BD79-5510-7FC6-B8BC48E24F89}"/>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D98B04A-5D70-37C0-592A-5814C1CAB0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BAF5842-4B7A-24F2-59B7-91537377DD2A}"/>
              </a:ext>
            </a:extLst>
          </p:cNvPr>
          <p:cNvSpPr>
            <a:spLocks noGrp="1"/>
          </p:cNvSpPr>
          <p:nvPr>
            <p:ph type="dt" sz="half" idx="10"/>
          </p:nvPr>
        </p:nvSpPr>
        <p:spPr/>
        <p:txBody>
          <a:bodyPr/>
          <a:lstStyle/>
          <a:p>
            <a:fld id="{53FD11FA-B21B-4F50-81A4-97A1DFF2EEC2}" type="datetimeFigureOut">
              <a:rPr lang="en-CA" smtClean="0"/>
              <a:t>2026-10-13</a:t>
            </a:fld>
            <a:endParaRPr lang="en-CA"/>
          </a:p>
        </p:txBody>
      </p:sp>
      <p:sp>
        <p:nvSpPr>
          <p:cNvPr id="5" name="Footer Placeholder 4">
            <a:extLst>
              <a:ext uri="{FF2B5EF4-FFF2-40B4-BE49-F238E27FC236}">
                <a16:creationId xmlns:a16="http://schemas.microsoft.com/office/drawing/2014/main" id="{F735F853-2555-7265-B2B1-556FD2C1178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FBB38E7-3E49-7CE2-0CCC-8B886D2F2935}"/>
              </a:ext>
            </a:extLst>
          </p:cNvPr>
          <p:cNvSpPr>
            <a:spLocks noGrp="1"/>
          </p:cNvSpPr>
          <p:nvPr>
            <p:ph type="sldNum" sz="quarter" idx="12"/>
          </p:nvPr>
        </p:nvSpPr>
        <p:spPr/>
        <p:txBody>
          <a:bodyPr/>
          <a:lstStyle/>
          <a:p>
            <a:fld id="{35FA0FF0-6079-4C25-A507-3EC206D672DC}" type="slidenum">
              <a:rPr lang="en-CA" smtClean="0"/>
              <a:t>‹#›</a:t>
            </a:fld>
            <a:endParaRPr lang="en-CA"/>
          </a:p>
        </p:txBody>
      </p:sp>
    </p:spTree>
    <p:extLst>
      <p:ext uri="{BB962C8B-B14F-4D97-AF65-F5344CB8AC3E}">
        <p14:creationId xmlns:p14="http://schemas.microsoft.com/office/powerpoint/2010/main" val="1408362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F9EA3B-A1EC-053B-4785-1A5B0FB9EC8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812DDC4-AA28-B140-2F1F-7753F0D3FD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4106C41-5A49-230C-9D31-82C04DABEB37}"/>
              </a:ext>
            </a:extLst>
          </p:cNvPr>
          <p:cNvSpPr>
            <a:spLocks noGrp="1"/>
          </p:cNvSpPr>
          <p:nvPr>
            <p:ph type="dt" sz="half" idx="10"/>
          </p:nvPr>
        </p:nvSpPr>
        <p:spPr/>
        <p:txBody>
          <a:bodyPr/>
          <a:lstStyle/>
          <a:p>
            <a:fld id="{53FD11FA-B21B-4F50-81A4-97A1DFF2EEC2}" type="datetimeFigureOut">
              <a:rPr lang="en-CA" smtClean="0"/>
              <a:t>2026-10-13</a:t>
            </a:fld>
            <a:endParaRPr lang="en-CA"/>
          </a:p>
        </p:txBody>
      </p:sp>
      <p:sp>
        <p:nvSpPr>
          <p:cNvPr id="5" name="Footer Placeholder 4">
            <a:extLst>
              <a:ext uri="{FF2B5EF4-FFF2-40B4-BE49-F238E27FC236}">
                <a16:creationId xmlns:a16="http://schemas.microsoft.com/office/drawing/2014/main" id="{D6BF1E4F-5004-08E4-E438-294F09A6350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3D02B69-917A-3809-2F98-AE388ADBC6F2}"/>
              </a:ext>
            </a:extLst>
          </p:cNvPr>
          <p:cNvSpPr>
            <a:spLocks noGrp="1"/>
          </p:cNvSpPr>
          <p:nvPr>
            <p:ph type="sldNum" sz="quarter" idx="12"/>
          </p:nvPr>
        </p:nvSpPr>
        <p:spPr/>
        <p:txBody>
          <a:bodyPr/>
          <a:lstStyle/>
          <a:p>
            <a:fld id="{35FA0FF0-6079-4C25-A507-3EC206D672DC}" type="slidenum">
              <a:rPr lang="en-CA" smtClean="0"/>
              <a:t>‹#›</a:t>
            </a:fld>
            <a:endParaRPr lang="en-CA"/>
          </a:p>
        </p:txBody>
      </p:sp>
    </p:spTree>
    <p:extLst>
      <p:ext uri="{BB962C8B-B14F-4D97-AF65-F5344CB8AC3E}">
        <p14:creationId xmlns:p14="http://schemas.microsoft.com/office/powerpoint/2010/main" val="388419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Full width text">
    <p:spTree>
      <p:nvGrpSpPr>
        <p:cNvPr id="1" name=""/>
        <p:cNvGrpSpPr/>
        <p:nvPr/>
      </p:nvGrpSpPr>
      <p:grpSpPr>
        <a:xfrm>
          <a:off x="0" y="0"/>
          <a:ext cx="0" cy="0"/>
          <a:chOff x="0" y="0"/>
          <a:chExt cx="0" cy="0"/>
        </a:xfrm>
      </p:grpSpPr>
      <p:sp>
        <p:nvSpPr>
          <p:cNvPr id="610" name="Shape 610"/>
          <p:cNvSpPr>
            <a:spLocks noGrp="1"/>
          </p:cNvSpPr>
          <p:nvPr>
            <p:ph type="body" sz="half" idx="1"/>
          </p:nvPr>
        </p:nvSpPr>
        <p:spPr>
          <a:xfrm>
            <a:off x="1088868" y="3278486"/>
            <a:ext cx="10014264" cy="1954799"/>
          </a:xfrm>
          <a:prstGeom prst="rect">
            <a:avLst/>
          </a:prstGeom>
        </p:spPr>
        <p:txBody>
          <a:bodyPr anchor="t">
            <a:noAutofit/>
          </a:bodyPr>
          <a:lstStyle>
            <a:lvl1pPr marL="0" indent="0">
              <a:lnSpc>
                <a:spcPct val="170000"/>
              </a:lnSpc>
              <a:spcBef>
                <a:spcPts val="0"/>
              </a:spcBef>
              <a:buSzTx/>
              <a:buNone/>
              <a:defRPr sz="1000">
                <a:solidFill>
                  <a:srgbClr val="888B8C"/>
                </a:solidFill>
                <a:latin typeface="Open Sans" charset="0"/>
                <a:ea typeface="Open Sans" charset="0"/>
                <a:cs typeface="Open Sans" charset="0"/>
                <a:sym typeface="Lato Regular"/>
              </a:defRPr>
            </a:lvl1pPr>
            <a:lvl2pPr marL="0" indent="114300">
              <a:lnSpc>
                <a:spcPct val="170000"/>
              </a:lnSpc>
              <a:spcBef>
                <a:spcPts val="0"/>
              </a:spcBef>
              <a:buSzTx/>
              <a:buNone/>
              <a:defRPr sz="1000">
                <a:solidFill>
                  <a:srgbClr val="888B8C"/>
                </a:solidFill>
                <a:latin typeface="Open Sans" charset="0"/>
                <a:ea typeface="Open Sans" charset="0"/>
                <a:cs typeface="Open Sans" charset="0"/>
                <a:sym typeface="Lato Regular"/>
              </a:defRPr>
            </a:lvl2pPr>
            <a:lvl3pPr marL="0" indent="228600">
              <a:lnSpc>
                <a:spcPct val="170000"/>
              </a:lnSpc>
              <a:spcBef>
                <a:spcPts val="0"/>
              </a:spcBef>
              <a:buSzTx/>
              <a:buNone/>
              <a:defRPr sz="1000">
                <a:solidFill>
                  <a:srgbClr val="888B8C"/>
                </a:solidFill>
                <a:latin typeface="Open Sans" charset="0"/>
                <a:ea typeface="Open Sans" charset="0"/>
                <a:cs typeface="Open Sans" charset="0"/>
                <a:sym typeface="Lato Regular"/>
              </a:defRPr>
            </a:lvl3pPr>
            <a:lvl4pPr marL="0" indent="342900">
              <a:lnSpc>
                <a:spcPct val="170000"/>
              </a:lnSpc>
              <a:spcBef>
                <a:spcPts val="0"/>
              </a:spcBef>
              <a:buSzTx/>
              <a:buNone/>
              <a:defRPr sz="1000">
                <a:solidFill>
                  <a:srgbClr val="888B8C"/>
                </a:solidFill>
                <a:latin typeface="Open Sans" charset="0"/>
                <a:ea typeface="Open Sans" charset="0"/>
                <a:cs typeface="Open Sans" charset="0"/>
                <a:sym typeface="Lato Regular"/>
              </a:defRPr>
            </a:lvl4pPr>
            <a:lvl5pPr marL="0" indent="457200">
              <a:lnSpc>
                <a:spcPct val="170000"/>
              </a:lnSpc>
              <a:spcBef>
                <a:spcPts val="0"/>
              </a:spcBef>
              <a:buSzTx/>
              <a:buNone/>
              <a:defRPr sz="1000">
                <a:solidFill>
                  <a:srgbClr val="888B8C"/>
                </a:solidFill>
                <a:latin typeface="Open Sans" charset="0"/>
                <a:ea typeface="Open Sans" charset="0"/>
                <a:cs typeface="Open Sans" charset="0"/>
                <a:sym typeface="Lato Regular"/>
              </a:defRPr>
            </a:lvl5pPr>
          </a:lstStyle>
          <a:p>
            <a:r>
              <a:t>Body Level One</a:t>
            </a:r>
          </a:p>
          <a:p>
            <a:pPr lvl="1"/>
            <a:r>
              <a:t>Body Level Two</a:t>
            </a:r>
          </a:p>
          <a:p>
            <a:pPr lvl="2"/>
            <a:r>
              <a:t>Body Level Three</a:t>
            </a:r>
          </a:p>
          <a:p>
            <a:pPr lvl="3"/>
            <a:r>
              <a:t>Body Level Four</a:t>
            </a:r>
          </a:p>
          <a:p>
            <a:pPr lvl="4"/>
            <a:r>
              <a:t>Body Level Five</a:t>
            </a:r>
          </a:p>
        </p:txBody>
      </p:sp>
      <p:sp>
        <p:nvSpPr>
          <p:cNvPr id="611" name="Shape 611"/>
          <p:cNvSpPr>
            <a:spLocks noGrp="1"/>
          </p:cNvSpPr>
          <p:nvPr>
            <p:ph type="title"/>
          </p:nvPr>
        </p:nvSpPr>
        <p:spPr>
          <a:xfrm>
            <a:off x="1096096" y="1651210"/>
            <a:ext cx="4719645" cy="584201"/>
          </a:xfrm>
          <a:prstGeom prst="rect">
            <a:avLst/>
          </a:prstGeom>
        </p:spPr>
        <p:txBody>
          <a:bodyPr/>
          <a:lstStyle>
            <a:lvl1pPr algn="l">
              <a:defRPr sz="3500" b="1">
                <a:solidFill>
                  <a:srgbClr val="525252"/>
                </a:solidFill>
                <a:latin typeface="Open Sans" charset="0"/>
                <a:ea typeface="Open Sans" charset="0"/>
                <a:cs typeface="Open Sans" charset="0"/>
                <a:sym typeface="Lato Bold"/>
              </a:defRPr>
            </a:lvl1pPr>
          </a:lstStyle>
          <a:p>
            <a:r>
              <a:t>Title Text</a:t>
            </a:r>
          </a:p>
        </p:txBody>
      </p:sp>
      <p:sp>
        <p:nvSpPr>
          <p:cNvPr id="612" name="Shape 612"/>
          <p:cNvSpPr>
            <a:spLocks noGrp="1"/>
          </p:cNvSpPr>
          <p:nvPr>
            <p:ph type="sldNum" sz="quarter" idx="2"/>
          </p:nvPr>
        </p:nvSpPr>
        <p:spPr>
          <a:prstGeom prst="rect">
            <a:avLst/>
          </a:prstGeom>
        </p:spPr>
        <p:txBody>
          <a:bodyPr/>
          <a:lstStyle/>
          <a:p>
            <a:fld id="{86CB4B4D-7CA3-9044-876B-883B54F8677D}" type="slidenum">
              <a:t>‹#›</a:t>
            </a:fld>
            <a:endParaRPr/>
          </a:p>
        </p:txBody>
      </p:sp>
      <p:pic>
        <p:nvPicPr>
          <p:cNvPr id="6" name="Picture 5" descr="A picture containing text, clipart, dishware&#10;&#10;Description automatically generated">
            <a:extLst>
              <a:ext uri="{FF2B5EF4-FFF2-40B4-BE49-F238E27FC236}">
                <a16:creationId xmlns:a16="http://schemas.microsoft.com/office/drawing/2014/main" id="{9BAA1FF3-CA7D-8047-A9C1-00FFB87516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6017" y="6551434"/>
            <a:ext cx="1293191" cy="213083"/>
          </a:xfrm>
          <a:prstGeom prst="rect">
            <a:avLst/>
          </a:prstGeom>
        </p:spPr>
      </p:pic>
    </p:spTree>
    <p:extLst>
      <p:ext uri="{BB962C8B-B14F-4D97-AF65-F5344CB8AC3E}">
        <p14:creationId xmlns:p14="http://schemas.microsoft.com/office/powerpoint/2010/main" val="3631988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BA94A7-8BD3-C849-71AC-41BD50CCCE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88A3D65-87BE-87FA-AC83-9D111C2897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3768547-099D-312E-0F3E-F4F062061A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FD11FA-B21B-4F50-81A4-97A1DFF2EEC2}" type="datetimeFigureOut">
              <a:rPr lang="en-CA" smtClean="0"/>
              <a:t>2026-10-13</a:t>
            </a:fld>
            <a:endParaRPr lang="en-CA"/>
          </a:p>
        </p:txBody>
      </p:sp>
      <p:sp>
        <p:nvSpPr>
          <p:cNvPr id="5" name="Footer Placeholder 4">
            <a:extLst>
              <a:ext uri="{FF2B5EF4-FFF2-40B4-BE49-F238E27FC236}">
                <a16:creationId xmlns:a16="http://schemas.microsoft.com/office/drawing/2014/main" id="{55A76191-4DF5-C2EF-F12B-550499AB92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E1313845-1667-29B5-469A-4D7E18B246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FA0FF0-6079-4C25-A507-3EC206D672DC}" type="slidenum">
              <a:rPr lang="en-CA" smtClean="0"/>
              <a:t>‹#›</a:t>
            </a:fld>
            <a:endParaRPr lang="en-CA"/>
          </a:p>
        </p:txBody>
      </p:sp>
    </p:spTree>
    <p:extLst>
      <p:ext uri="{BB962C8B-B14F-4D97-AF65-F5344CB8AC3E}">
        <p14:creationId xmlns:p14="http://schemas.microsoft.com/office/powerpoint/2010/main" val="1313882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35033" t="22322" r="13725" b="34170"/>
          <a:stretch/>
        </p:blipFill>
        <p:spPr>
          <a:xfrm>
            <a:off x="0" y="-133815"/>
            <a:ext cx="12192001" cy="6858000"/>
          </a:xfrm>
          <a:prstGeom prst="rect">
            <a:avLst/>
          </a:prstGeom>
        </p:spPr>
      </p:pic>
      <p:sp>
        <p:nvSpPr>
          <p:cNvPr id="15" name="object 4"/>
          <p:cNvSpPr txBox="1">
            <a:spLocks/>
          </p:cNvSpPr>
          <p:nvPr/>
        </p:nvSpPr>
        <p:spPr>
          <a:xfrm>
            <a:off x="2160965" y="2727428"/>
            <a:ext cx="7632976" cy="415498"/>
          </a:xfrm>
          <a:prstGeom prst="rect">
            <a:avLst/>
          </a:prstGeom>
        </p:spPr>
        <p:txBody>
          <a:bodyPr vert="horz" wrap="square" lIns="0" tIns="0" rIns="0" bIns="0" rtlCol="0">
            <a:spAutoFit/>
          </a:bodyPr>
          <a:lstStyle>
            <a:lvl1pPr>
              <a:defRPr>
                <a:latin typeface="+mj-lt"/>
                <a:ea typeface="+mj-ea"/>
                <a:cs typeface="+mj-cs"/>
              </a:defRPr>
            </a:lvl1pPr>
          </a:lstStyle>
          <a:p>
            <a:pPr marL="11206" algn="ctr" defTabSz="412750" hangingPunct="0">
              <a:defRPr/>
            </a:pPr>
            <a:r>
              <a:rPr lang="en-US" sz="2700" kern="0" spc="-80" dirty="0">
                <a:solidFill>
                  <a:srgbClr val="FFFFFF"/>
                </a:solidFill>
                <a:latin typeface="Poppins Medium" charset="0"/>
                <a:ea typeface="Poppins Medium" charset="0"/>
                <a:cs typeface="Poppins Medium" charset="0"/>
                <a:sym typeface="Helvetica Light"/>
              </a:rPr>
              <a:t>Workplace Law 2026</a:t>
            </a:r>
          </a:p>
        </p:txBody>
      </p:sp>
      <p:sp>
        <p:nvSpPr>
          <p:cNvPr id="7" name="Shape 645"/>
          <p:cNvSpPr/>
          <p:nvPr/>
        </p:nvSpPr>
        <p:spPr>
          <a:xfrm>
            <a:off x="1362591" y="3547844"/>
            <a:ext cx="9229725" cy="2188420"/>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p>
            <a:pPr marL="6350" marR="2540">
              <a:lnSpc>
                <a:spcPts val="1500"/>
              </a:lnSpc>
            </a:pPr>
            <a:endParaRPr lang="en-US" sz="1400" spc="-15" dirty="0">
              <a:solidFill>
                <a:schemeClr val="bg1">
                  <a:lumMod val="95000"/>
                </a:schemeClr>
              </a:solidFill>
              <a:latin typeface="Hind" charset="0"/>
              <a:ea typeface="Hind" charset="0"/>
              <a:cs typeface="Hind" charset="0"/>
            </a:endParaRPr>
          </a:p>
          <a:p>
            <a:pPr marL="6350" marR="2540">
              <a:lnSpc>
                <a:spcPts val="1500"/>
              </a:lnSpc>
            </a:pPr>
            <a:endParaRPr lang="en-US" sz="1400" spc="-15" dirty="0">
              <a:solidFill>
                <a:schemeClr val="bg1">
                  <a:lumMod val="95000"/>
                </a:schemeClr>
              </a:solidFill>
              <a:latin typeface="Hind" charset="0"/>
              <a:ea typeface="Hind" charset="0"/>
              <a:cs typeface="Hind" charset="0"/>
            </a:endParaRPr>
          </a:p>
          <a:p>
            <a:pPr marL="1835150" marR="2540" lvl="4" algn="r">
              <a:lnSpc>
                <a:spcPts val="1500"/>
              </a:lnSpc>
            </a:pPr>
            <a:endParaRPr lang="en-US" spc="-15" dirty="0">
              <a:solidFill>
                <a:schemeClr val="bg1">
                  <a:lumMod val="95000"/>
                </a:schemeClr>
              </a:solidFill>
              <a:latin typeface="Hind" charset="0"/>
              <a:ea typeface="Hind" charset="0"/>
              <a:cs typeface="Hind" charset="0"/>
            </a:endParaRPr>
          </a:p>
          <a:p>
            <a:pPr marL="6350" marR="2540" algn="ctr">
              <a:lnSpc>
                <a:spcPts val="1500"/>
              </a:lnSpc>
            </a:pPr>
            <a:r>
              <a:rPr lang="en-US" spc="-15" dirty="0">
                <a:solidFill>
                  <a:schemeClr val="bg1">
                    <a:lumMod val="95000"/>
                  </a:schemeClr>
                </a:solidFill>
                <a:latin typeface="Hind" charset="0"/>
                <a:ea typeface="Hind" charset="0"/>
                <a:cs typeface="Hind" charset="0"/>
              </a:rPr>
              <a:t>CSSEA 2026 AGM and Conference </a:t>
            </a:r>
          </a:p>
          <a:p>
            <a:pPr marL="6350" marR="2540" algn="ctr">
              <a:lnSpc>
                <a:spcPts val="1500"/>
              </a:lnSpc>
            </a:pPr>
            <a:endParaRPr lang="en-US" spc="-15" dirty="0">
              <a:solidFill>
                <a:schemeClr val="bg1">
                  <a:lumMod val="95000"/>
                </a:schemeClr>
              </a:solidFill>
              <a:latin typeface="Hind" charset="0"/>
              <a:ea typeface="Hind" charset="0"/>
              <a:cs typeface="Hind" charset="0"/>
            </a:endParaRPr>
          </a:p>
          <a:p>
            <a:pPr marL="6350" marR="2540" algn="ctr">
              <a:lnSpc>
                <a:spcPts val="1500"/>
              </a:lnSpc>
            </a:pPr>
            <a:r>
              <a:rPr lang="en-US" spc="-15" dirty="0">
                <a:solidFill>
                  <a:schemeClr val="bg1"/>
                </a:solidFill>
                <a:latin typeface="Hind" charset="0"/>
                <a:ea typeface="Hind" charset="0"/>
                <a:cs typeface="Hind" charset="0"/>
              </a:rPr>
              <a:t>October 16, 2026 </a:t>
            </a:r>
          </a:p>
          <a:p>
            <a:pPr marL="6350" marR="2540" algn="ctr">
              <a:lnSpc>
                <a:spcPts val="1500"/>
              </a:lnSpc>
            </a:pPr>
            <a:endParaRPr lang="en-US" sz="1200" spc="-15" dirty="0">
              <a:solidFill>
                <a:schemeClr val="bg1"/>
              </a:solidFill>
              <a:latin typeface="Hind" charset="0"/>
              <a:ea typeface="Hind" charset="0"/>
              <a:cs typeface="Hind" charset="0"/>
            </a:endParaRPr>
          </a:p>
          <a:p>
            <a:pPr marL="6350" marR="2540" algn="ctr">
              <a:lnSpc>
                <a:spcPts val="1500"/>
              </a:lnSpc>
            </a:pPr>
            <a:endParaRPr lang="en-US" sz="1200" spc="-15" dirty="0">
              <a:solidFill>
                <a:schemeClr val="bg1"/>
              </a:solidFill>
              <a:latin typeface="Hind" charset="0"/>
              <a:ea typeface="Hind" charset="0"/>
              <a:cs typeface="Hind" charset="0"/>
            </a:endParaRPr>
          </a:p>
          <a:p>
            <a:pPr marL="6350" marR="2540" algn="ctr">
              <a:lnSpc>
                <a:spcPts val="1500"/>
              </a:lnSpc>
            </a:pPr>
            <a:r>
              <a:rPr lang="en-US" spc="-15" dirty="0">
                <a:solidFill>
                  <a:schemeClr val="bg1"/>
                </a:solidFill>
                <a:latin typeface="Hind" charset="0"/>
                <a:ea typeface="Hind" charset="0"/>
                <a:cs typeface="Hind" charset="0"/>
              </a:rPr>
              <a:t>Matthew Cooperwilliams</a:t>
            </a:r>
          </a:p>
          <a:p>
            <a:pPr marL="6350" marR="2540" algn="ctr">
              <a:lnSpc>
                <a:spcPts val="1500"/>
              </a:lnSpc>
            </a:pPr>
            <a:endParaRPr lang="en-US" spc="-15" dirty="0">
              <a:solidFill>
                <a:schemeClr val="bg1"/>
              </a:solidFill>
              <a:latin typeface="Hind" charset="0"/>
              <a:ea typeface="Hind" charset="0"/>
              <a:cs typeface="Hind" charset="0"/>
            </a:endParaRPr>
          </a:p>
          <a:p>
            <a:pPr marL="6350" marR="2540" algn="ctr">
              <a:lnSpc>
                <a:spcPts val="1500"/>
              </a:lnSpc>
            </a:pPr>
            <a:r>
              <a:rPr lang="en-US" spc="-15" dirty="0">
                <a:solidFill>
                  <a:schemeClr val="bg1"/>
                </a:solidFill>
                <a:latin typeface="Hind" charset="0"/>
                <a:ea typeface="Hind" charset="0"/>
                <a:cs typeface="Hind" charset="0"/>
              </a:rPr>
              <a:t>Cooperwilliams Truman &amp; Ito LLP</a:t>
            </a:r>
          </a:p>
        </p:txBody>
      </p:sp>
      <p:sp>
        <p:nvSpPr>
          <p:cNvPr id="10" name="Rectangle 9"/>
          <p:cNvSpPr/>
          <p:nvPr/>
        </p:nvSpPr>
        <p:spPr>
          <a:xfrm>
            <a:off x="4741626" y="3631218"/>
            <a:ext cx="2471655" cy="13115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pic>
        <p:nvPicPr>
          <p:cNvPr id="5" name="Picture 4" descr="A picture containing text, businesscard, silhouette&#10;&#10;Description automatically generated">
            <a:extLst>
              <a:ext uri="{FF2B5EF4-FFF2-40B4-BE49-F238E27FC236}">
                <a16:creationId xmlns:a16="http://schemas.microsoft.com/office/drawing/2014/main" id="{CEE5E215-00D0-C646-9F99-46D73B3180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236" y="274410"/>
            <a:ext cx="1035355" cy="1349375"/>
          </a:xfrm>
          <a:prstGeom prst="rect">
            <a:avLst/>
          </a:prstGeom>
        </p:spPr>
      </p:pic>
    </p:spTree>
    <p:extLst>
      <p:ext uri="{BB962C8B-B14F-4D97-AF65-F5344CB8AC3E}">
        <p14:creationId xmlns:p14="http://schemas.microsoft.com/office/powerpoint/2010/main" val="1609483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2" name="Shape 2962"/>
          <p:cNvSpPr>
            <a:spLocks noGrp="1"/>
          </p:cNvSpPr>
          <p:nvPr>
            <p:ph type="body" sz="half" idx="1"/>
          </p:nvPr>
        </p:nvSpPr>
        <p:spPr>
          <a:xfrm>
            <a:off x="1088868" y="2079172"/>
            <a:ext cx="10014264" cy="4506980"/>
          </a:xfrm>
          <a:prstGeom prst="rect">
            <a:avLst/>
          </a:prstGeom>
        </p:spPr>
        <p:txBody>
          <a:bodyPr numCol="2"/>
          <a:lstStyle/>
          <a:p>
            <a:pPr marL="171450" indent="-171450">
              <a:buFont typeface="Symbol" panose="05050102010706020507" pitchFamily="18" charset="2"/>
              <a:buChar char=""/>
            </a:pPr>
            <a:r>
              <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rPr>
              <a:t>The new tort of intimate partner violence</a:t>
            </a:r>
          </a:p>
          <a:p>
            <a:pPr marL="171450" indent="-171450">
              <a:buFont typeface="Symbol" panose="05050102010706020507" pitchFamily="18" charset="2"/>
              <a:buChar char=""/>
            </a:pPr>
            <a:r>
              <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rPr>
              <a:t>Labour </a:t>
            </a:r>
            <a:r>
              <a:rPr lang="en-CA" sz="1800">
                <a:solidFill>
                  <a:schemeClr val="tx1"/>
                </a:solidFill>
                <a:latin typeface="Hind" panose="02000000000000000000" pitchFamily="2" charset="0"/>
                <a:ea typeface="Times New Roman" panose="02020603050405020304" pitchFamily="18" charset="0"/>
                <a:cs typeface="Hind" panose="02000000000000000000" pitchFamily="2" charset="0"/>
              </a:rPr>
              <a:t>arbitration and employees </a:t>
            </a:r>
            <a:r>
              <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rPr>
              <a:t>behaving badly – dishonesty and threats of violence </a:t>
            </a:r>
          </a:p>
          <a:p>
            <a:pPr marL="171450" indent="-171450">
              <a:buFont typeface="Symbol" panose="05050102010706020507" pitchFamily="18" charset="2"/>
              <a:buChar char=""/>
            </a:pPr>
            <a:r>
              <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rPr>
              <a:t>Employers behaving badly – sketchy counter-claims</a:t>
            </a:r>
          </a:p>
          <a:p>
            <a:pPr marL="171450" indent="-171450">
              <a:buFont typeface="Symbol" panose="05050102010706020507" pitchFamily="18" charset="2"/>
              <a:buChar char=""/>
            </a:pPr>
            <a:r>
              <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rPr>
              <a:t>Big $$$ liability for death and disability after termination</a:t>
            </a:r>
          </a:p>
          <a:p>
            <a:pPr marL="171450" indent="-171450">
              <a:buFont typeface="Symbol" panose="05050102010706020507" pitchFamily="18" charset="2"/>
              <a:buChar char=""/>
            </a:pPr>
            <a:r>
              <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rPr>
              <a:t>ESA – medical leaves and doctors’ notes</a:t>
            </a: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r>
              <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rPr>
              <a:t>Termination clauses – is everything finally OK now?</a:t>
            </a:r>
          </a:p>
          <a:p>
            <a:pPr marL="171450" indent="-171450">
              <a:buFont typeface="Symbol" panose="05050102010706020507" pitchFamily="18" charset="2"/>
              <a:buChar char=""/>
            </a:pPr>
            <a:r>
              <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rPr>
              <a:t>New $75,000 damages potential for intimate image abuse</a:t>
            </a:r>
          </a:p>
          <a:p>
            <a:pPr marL="171450" indent="-171450">
              <a:buFont typeface="Symbol" panose="05050102010706020507" pitchFamily="18" charset="2"/>
              <a:buChar char=""/>
            </a:pPr>
            <a:r>
              <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rPr>
              <a:t>“Subconscious discrimination” endorsed</a:t>
            </a:r>
          </a:p>
          <a:p>
            <a:pPr marL="171450" indent="-171450">
              <a:buFont typeface="Symbol" panose="05050102010706020507" pitchFamily="18" charset="2"/>
              <a:buChar char=""/>
            </a:pPr>
            <a:r>
              <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rPr>
              <a:t>Ending LTD coverage at 65 probably lawful again</a:t>
            </a:r>
          </a:p>
          <a:p>
            <a:pPr marL="171450" indent="-171450">
              <a:buFont typeface="Symbol" panose="05050102010706020507" pitchFamily="18" charset="2"/>
              <a:buChar char=""/>
            </a:pPr>
            <a:r>
              <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rPr>
              <a:t>WFH, RTW, and oral agreements</a:t>
            </a:r>
          </a:p>
          <a:p>
            <a:pPr marL="171450" indent="-171450">
              <a:buFont typeface="Symbol" panose="05050102010706020507" pitchFamily="18" charset="2"/>
              <a:buChar char=""/>
            </a:pPr>
            <a:r>
              <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rPr>
              <a:t>A human rights accommodation success story</a:t>
            </a: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a:p>
            <a:pPr marL="171450" indent="-171450">
              <a:buFont typeface="Symbol" panose="05050102010706020507" pitchFamily="18" charset="2"/>
              <a:buChar char=""/>
            </a:pPr>
            <a:r>
              <a:rPr lang="en-CA" sz="1800" dirty="0" err="1">
                <a:solidFill>
                  <a:schemeClr val="tx1"/>
                </a:solidFill>
                <a:latin typeface="Hind" panose="02000000000000000000" pitchFamily="2" charset="0"/>
                <a:ea typeface="Times New Roman" panose="02020603050405020304" pitchFamily="18" charset="0"/>
                <a:cs typeface="Hind" panose="02000000000000000000" pitchFamily="2" charset="0"/>
              </a:rPr>
              <a:t>Xxxxxxxxxxxxxx</a:t>
            </a:r>
            <a:endParaRPr lang="en-CA" sz="1800" dirty="0">
              <a:solidFill>
                <a:schemeClr val="tx1"/>
              </a:solidFill>
              <a:latin typeface="Hind" panose="02000000000000000000" pitchFamily="2" charset="0"/>
              <a:ea typeface="Times New Roman" panose="02020603050405020304" pitchFamily="18" charset="0"/>
              <a:cs typeface="Hind" panose="02000000000000000000" pitchFamily="2" charset="0"/>
            </a:endParaRPr>
          </a:p>
        </p:txBody>
      </p:sp>
      <p:sp>
        <p:nvSpPr>
          <p:cNvPr id="2963" name="Shape 2963"/>
          <p:cNvSpPr>
            <a:spLocks noGrp="1"/>
          </p:cNvSpPr>
          <p:nvPr>
            <p:ph type="title"/>
          </p:nvPr>
        </p:nvSpPr>
        <p:spPr>
          <a:xfrm>
            <a:off x="1088868" y="1040515"/>
            <a:ext cx="9285690" cy="584201"/>
          </a:xfrm>
          <a:prstGeom prst="rect">
            <a:avLst/>
          </a:prstGeom>
        </p:spPr>
        <p:txBody>
          <a:bodyPr>
            <a:normAutofit/>
          </a:bodyPr>
          <a:lstStyle/>
          <a:p>
            <a:r>
              <a:rPr lang="en-CA" b="0" dirty="0">
                <a:latin typeface="Poppins Medium" charset="0"/>
                <a:cs typeface="Poppins Medium" charset="0"/>
              </a:rPr>
              <a:t>Agenda </a:t>
            </a:r>
            <a:endParaRPr b="0" dirty="0">
              <a:highlight>
                <a:srgbClr val="FFFF00"/>
              </a:highlight>
              <a:latin typeface="Poppins Medium" charset="0"/>
              <a:cs typeface="Poppins Medium" charset="0"/>
            </a:endParaRPr>
          </a:p>
        </p:txBody>
      </p:sp>
      <p:sp>
        <p:nvSpPr>
          <p:cNvPr id="3" name="Rectangle 2"/>
          <p:cNvSpPr/>
          <p:nvPr/>
        </p:nvSpPr>
        <p:spPr>
          <a:xfrm>
            <a:off x="1096096" y="1845856"/>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2887064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8457F-34EE-0942-875D-080120A30B0A}"/>
            </a:ext>
          </a:extLst>
        </p:cNvPr>
        <p:cNvGrpSpPr/>
        <p:nvPr/>
      </p:nvGrpSpPr>
      <p:grpSpPr>
        <a:xfrm>
          <a:off x="0" y="0"/>
          <a:ext cx="0" cy="0"/>
          <a:chOff x="0" y="0"/>
          <a:chExt cx="0" cy="0"/>
        </a:xfrm>
      </p:grpSpPr>
      <p:sp>
        <p:nvSpPr>
          <p:cNvPr id="2962" name="Shape 2962">
            <a:extLst>
              <a:ext uri="{FF2B5EF4-FFF2-40B4-BE49-F238E27FC236}">
                <a16:creationId xmlns:a16="http://schemas.microsoft.com/office/drawing/2014/main" id="{600D1CEF-5594-20CD-B6A8-24BA6DDE0C21}"/>
              </a:ext>
            </a:extLst>
          </p:cNvPr>
          <p:cNvSpPr>
            <a:spLocks noGrp="1"/>
          </p:cNvSpPr>
          <p:nvPr>
            <p:ph type="body" sz="half" idx="1"/>
          </p:nvPr>
        </p:nvSpPr>
        <p:spPr>
          <a:xfrm>
            <a:off x="1088868" y="1881907"/>
            <a:ext cx="10014264" cy="2334963"/>
          </a:xfrm>
          <a:prstGeom prst="rect">
            <a:avLst/>
          </a:prstGeom>
        </p:spPr>
        <p:txBody>
          <a:bodyPr/>
          <a:lstStyle/>
          <a:p>
            <a:pPr>
              <a:spcBef>
                <a:spcPts val="600"/>
              </a:spcBef>
            </a:pPr>
            <a:r>
              <a:rPr lang="en-US" sz="1400" i="1" dirty="0">
                <a:solidFill>
                  <a:schemeClr val="tx1"/>
                </a:solidFill>
                <a:latin typeface="Hind" panose="02000000000000000000" pitchFamily="2" charset="0"/>
                <a:cs typeface="Hind" panose="02000000000000000000" pitchFamily="2" charset="0"/>
                <a:sym typeface="Helvetica Neue"/>
              </a:rPr>
              <a:t>Ahluwalia v. Ahluwalia</a:t>
            </a:r>
            <a:r>
              <a:rPr lang="en-US" sz="1400" dirty="0">
                <a:solidFill>
                  <a:schemeClr val="tx1"/>
                </a:solidFill>
                <a:latin typeface="Hind" panose="02000000000000000000" pitchFamily="2" charset="0"/>
                <a:cs typeface="Hind" panose="02000000000000000000" pitchFamily="2" charset="0"/>
                <a:sym typeface="Helvetica Neue"/>
              </a:rPr>
              <a:t>, 2026 SCC 16</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Recognizes potential for abuse in relationships – moves past assault, battery, and intentional inflection of mental distress</a:t>
            </a:r>
          </a:p>
          <a:p>
            <a:pPr marL="228600" indent="-228600">
              <a:buFont typeface="Arial" panose="020B0604020202020204" pitchFamily="34" charset="0"/>
              <a:buChar char="•"/>
            </a:pPr>
            <a:r>
              <a:rPr lang="en-CA" sz="1400" dirty="0">
                <a:solidFill>
                  <a:schemeClr val="tx1"/>
                </a:solidFill>
                <a:latin typeface="Hind" charset="0"/>
                <a:cs typeface="Hind" charset="0"/>
              </a:rPr>
              <a:t>The new tort - abusive conduct by which one intimate partner coerces and controls the autonomy of the other</a:t>
            </a:r>
          </a:p>
          <a:p>
            <a:r>
              <a:rPr lang="en-CA" sz="1400" dirty="0">
                <a:solidFill>
                  <a:schemeClr val="tx1"/>
                </a:solidFill>
                <a:latin typeface="Hind" charset="0"/>
                <a:cs typeface="Hind" charset="0"/>
              </a:rPr>
              <a:t>To establish liability, a plaintiff must prove that:</a:t>
            </a:r>
          </a:p>
          <a:p>
            <a:pPr marL="342900" lvl="2" indent="-342900">
              <a:buFont typeface="+mj-lt"/>
              <a:buAutoNum type="arabicPeriod"/>
            </a:pPr>
            <a:r>
              <a:rPr lang="en-CA" sz="1400" dirty="0">
                <a:solidFill>
                  <a:schemeClr val="tx1"/>
                </a:solidFill>
                <a:latin typeface="Hind" charset="0"/>
                <a:cs typeface="Hind" charset="0"/>
              </a:rPr>
              <a:t>the abusive conduct arose in an intimate partnership or its aftermath;</a:t>
            </a:r>
          </a:p>
          <a:p>
            <a:pPr marL="342900" lvl="2" indent="-342900">
              <a:buFont typeface="+mj-lt"/>
              <a:buAutoNum type="arabicPeriod"/>
            </a:pPr>
            <a:r>
              <a:rPr lang="en-CA" sz="1400" dirty="0">
                <a:solidFill>
                  <a:schemeClr val="tx1"/>
                </a:solidFill>
                <a:latin typeface="Hind" charset="0"/>
                <a:cs typeface="Hind" charset="0"/>
              </a:rPr>
              <a:t>the defendant intentionally engaged in the conduct; and</a:t>
            </a:r>
          </a:p>
          <a:p>
            <a:pPr marL="342900" lvl="2" indent="-342900">
              <a:buFont typeface="+mj-lt"/>
              <a:buAutoNum type="arabicPeriod"/>
            </a:pPr>
            <a:r>
              <a:rPr lang="en-CA" sz="1400" dirty="0">
                <a:solidFill>
                  <a:schemeClr val="tx1"/>
                </a:solidFill>
                <a:latin typeface="Hind" charset="0"/>
                <a:cs typeface="Hind" charset="0"/>
              </a:rPr>
              <a:t>the conduct, assessed objectively, constituted coercive control</a:t>
            </a:r>
          </a:p>
          <a:p>
            <a:r>
              <a:rPr lang="en-CA" sz="1400" dirty="0">
                <a:solidFill>
                  <a:schemeClr val="tx1"/>
                </a:solidFill>
                <a:latin typeface="Hind" charset="0"/>
                <a:cs typeface="Hind" charset="0"/>
              </a:rPr>
              <a:t>Examples: physical and sexual violence; emotional and psychological abuse; harassment, humiliation, and denigration; financial control, stalking, and surveillance; behaviour that isolates a partner from others; litigation abuse; and threatening conduct, including threats to harm or remove children, or to commit suicide</a:t>
            </a:r>
          </a:p>
          <a:p>
            <a:pPr marL="285750" indent="-285750">
              <a:buFont typeface="Arial" panose="020B0604020202020204" pitchFamily="34" charset="0"/>
              <a:buChar char="•"/>
            </a:pPr>
            <a:r>
              <a:rPr lang="en-CA" sz="1400" dirty="0">
                <a:solidFill>
                  <a:schemeClr val="tx1"/>
                </a:solidFill>
                <a:latin typeface="Hind" charset="0"/>
                <a:cs typeface="Hind" charset="0"/>
              </a:rPr>
              <a:t>Just have to prove conduct, not harm (like psychological injury) – in </a:t>
            </a:r>
            <a:r>
              <a:rPr lang="en-CA" sz="1400" i="1" dirty="0">
                <a:solidFill>
                  <a:schemeClr val="tx1"/>
                </a:solidFill>
                <a:latin typeface="Hind" charset="0"/>
                <a:cs typeface="Hind" charset="0"/>
              </a:rPr>
              <a:t>Ahluwalia</a:t>
            </a:r>
            <a:r>
              <a:rPr lang="en-CA" sz="1400" dirty="0">
                <a:solidFill>
                  <a:schemeClr val="tx1"/>
                </a:solidFill>
                <a:latin typeface="Hind" charset="0"/>
                <a:cs typeface="Hind" charset="0"/>
              </a:rPr>
              <a:t>, damages were $100k</a:t>
            </a:r>
          </a:p>
          <a:p>
            <a:pPr marL="228600" indent="-228600">
              <a:buFont typeface="Arial" panose="020B0604020202020204" pitchFamily="34" charset="0"/>
              <a:buChar char="•"/>
            </a:pPr>
            <a:endParaRPr lang="en-US" sz="1400" dirty="0">
              <a:solidFill>
                <a:schemeClr val="tx1"/>
              </a:solidFill>
              <a:latin typeface="Hind" charset="0"/>
              <a:cs typeface="Hind" charset="0"/>
              <a:sym typeface="Helvetica Neue"/>
            </a:endParaRPr>
          </a:p>
        </p:txBody>
      </p:sp>
      <p:sp>
        <p:nvSpPr>
          <p:cNvPr id="2963" name="Shape 2963">
            <a:extLst>
              <a:ext uri="{FF2B5EF4-FFF2-40B4-BE49-F238E27FC236}">
                <a16:creationId xmlns:a16="http://schemas.microsoft.com/office/drawing/2014/main" id="{85CD2722-933E-3CAA-A24C-4795519C5823}"/>
              </a:ext>
            </a:extLst>
          </p:cNvPr>
          <p:cNvSpPr>
            <a:spLocks noGrp="1"/>
          </p:cNvSpPr>
          <p:nvPr>
            <p:ph type="title"/>
          </p:nvPr>
        </p:nvSpPr>
        <p:spPr>
          <a:xfrm>
            <a:off x="1109950" y="1067009"/>
            <a:ext cx="9285690" cy="584201"/>
          </a:xfrm>
          <a:prstGeom prst="rect">
            <a:avLst/>
          </a:prstGeom>
        </p:spPr>
        <p:txBody>
          <a:bodyPr>
            <a:normAutofit/>
          </a:bodyPr>
          <a:lstStyle/>
          <a:p>
            <a:r>
              <a:rPr lang="en-CA" sz="3150" b="0" dirty="0">
                <a:latin typeface="Poppins Medium" charset="0"/>
                <a:cs typeface="Poppins Medium" charset="0"/>
                <a:sym typeface="Helvetica Neue"/>
              </a:rPr>
              <a:t>New tort of intimate partner violence </a:t>
            </a:r>
            <a:endParaRPr sz="3150" b="0" dirty="0">
              <a:latin typeface="Poppins Medium" charset="0"/>
              <a:cs typeface="Poppins Medium" charset="0"/>
            </a:endParaRPr>
          </a:p>
        </p:txBody>
      </p:sp>
      <p:sp>
        <p:nvSpPr>
          <p:cNvPr id="3" name="Rectangle 2">
            <a:extLst>
              <a:ext uri="{FF2B5EF4-FFF2-40B4-BE49-F238E27FC236}">
                <a16:creationId xmlns:a16="http://schemas.microsoft.com/office/drawing/2014/main" id="{B9D76147-B610-2702-5BB1-BEC9F6D73F5A}"/>
              </a:ext>
            </a:extLst>
          </p:cNvPr>
          <p:cNvSpPr/>
          <p:nvPr/>
        </p:nvSpPr>
        <p:spPr>
          <a:xfrm>
            <a:off x="1088868" y="1708770"/>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824158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73EE1-6CFC-DD58-A019-A7221BCFF269}"/>
            </a:ext>
          </a:extLst>
        </p:cNvPr>
        <p:cNvGrpSpPr/>
        <p:nvPr/>
      </p:nvGrpSpPr>
      <p:grpSpPr>
        <a:xfrm>
          <a:off x="0" y="0"/>
          <a:ext cx="0" cy="0"/>
          <a:chOff x="0" y="0"/>
          <a:chExt cx="0" cy="0"/>
        </a:xfrm>
      </p:grpSpPr>
      <p:sp>
        <p:nvSpPr>
          <p:cNvPr id="2962" name="Shape 2962">
            <a:extLst>
              <a:ext uri="{FF2B5EF4-FFF2-40B4-BE49-F238E27FC236}">
                <a16:creationId xmlns:a16="http://schemas.microsoft.com/office/drawing/2014/main" id="{FD1387E3-EAF4-396A-2524-50B5E65128C3}"/>
              </a:ext>
            </a:extLst>
          </p:cNvPr>
          <p:cNvSpPr>
            <a:spLocks noGrp="1"/>
          </p:cNvSpPr>
          <p:nvPr>
            <p:ph type="body" sz="half" idx="1"/>
          </p:nvPr>
        </p:nvSpPr>
        <p:spPr>
          <a:xfrm>
            <a:off x="1109950" y="2261518"/>
            <a:ext cx="10014264" cy="2334963"/>
          </a:xfrm>
          <a:prstGeom prst="rect">
            <a:avLst/>
          </a:prstGeom>
        </p:spPr>
        <p:txBody>
          <a:bodyPr/>
          <a:lstStyle/>
          <a:p>
            <a:r>
              <a:rPr lang="en-CA" sz="1600" i="1" dirty="0">
                <a:solidFill>
                  <a:schemeClr val="tx1"/>
                </a:solidFill>
                <a:latin typeface="Hind" panose="02000000000000000000" pitchFamily="2" charset="0"/>
                <a:cs typeface="Hind" panose="02000000000000000000" pitchFamily="2" charset="0"/>
              </a:rPr>
              <a:t>CIPA Lumber Co. Ltd. v. United Steelworkers,</a:t>
            </a:r>
            <a:r>
              <a:rPr lang="en-CA" sz="1600" dirty="0">
                <a:solidFill>
                  <a:schemeClr val="tx1"/>
                </a:solidFill>
                <a:latin typeface="Hind" panose="02000000000000000000" pitchFamily="2" charset="0"/>
                <a:cs typeface="Hind" panose="02000000000000000000" pitchFamily="2" charset="0"/>
              </a:rPr>
              <a:t> Local 2009, 2025 CanLII 103390 CanLII </a:t>
            </a:r>
          </a:p>
          <a:p>
            <a:pPr marL="228600" indent="-228600">
              <a:buFont typeface="Arial" panose="020B0604020202020204" pitchFamily="34" charset="0"/>
              <a:buChar char="•"/>
            </a:pPr>
            <a:r>
              <a:rPr lang="en-CA" sz="1400" dirty="0">
                <a:solidFill>
                  <a:schemeClr val="tx1"/>
                </a:solidFill>
                <a:latin typeface="Hind" charset="0"/>
                <a:cs typeface="Hind" charset="0"/>
              </a:rPr>
              <a:t>Worker injured hand clearing veneer jam at lumber mill</a:t>
            </a:r>
          </a:p>
          <a:p>
            <a:pPr marL="228600" indent="-228600">
              <a:buFont typeface="Arial" panose="020B0604020202020204" pitchFamily="34" charset="0"/>
              <a:buChar char="•"/>
            </a:pPr>
            <a:r>
              <a:rPr lang="en-CA" sz="1400" dirty="0">
                <a:solidFill>
                  <a:schemeClr val="tx1"/>
                </a:solidFill>
                <a:latin typeface="Hind" charset="0"/>
                <a:cs typeface="Hind" charset="0"/>
              </a:rPr>
              <a:t>In first interview, he said he was wearing safety gloves and signed a written statement saying so </a:t>
            </a:r>
          </a:p>
          <a:p>
            <a:pPr marL="228600" indent="-228600">
              <a:buFont typeface="Arial" panose="020B0604020202020204" pitchFamily="34" charset="0"/>
              <a:buChar char="•"/>
            </a:pPr>
            <a:r>
              <a:rPr lang="en-CA" sz="1400" dirty="0">
                <a:solidFill>
                  <a:schemeClr val="tx1"/>
                </a:solidFill>
                <a:latin typeface="Hind" charset="0"/>
                <a:cs typeface="Hind" charset="0"/>
              </a:rPr>
              <a:t>But video – no precious pinky protection! </a:t>
            </a:r>
          </a:p>
          <a:p>
            <a:pPr marL="228600" indent="-228600">
              <a:buFont typeface="Arial" panose="020B0604020202020204" pitchFamily="34" charset="0"/>
              <a:buChar char="•"/>
            </a:pPr>
            <a:r>
              <a:rPr lang="en-CA" sz="1400" dirty="0">
                <a:solidFill>
                  <a:schemeClr val="tx1"/>
                </a:solidFill>
                <a:latin typeface="Hind" charset="0"/>
                <a:cs typeface="Hind" charset="0"/>
              </a:rPr>
              <a:t>Second interview – employer warned of consequences of dishonesty – he admitted lie</a:t>
            </a:r>
          </a:p>
          <a:p>
            <a:pPr marL="228600" indent="-228600">
              <a:buFont typeface="Arial" panose="020B0604020202020204" pitchFamily="34" charset="0"/>
              <a:buChar char="•"/>
            </a:pPr>
            <a:r>
              <a:rPr lang="en-CA" sz="1400" dirty="0">
                <a:solidFill>
                  <a:schemeClr val="tx1"/>
                </a:solidFill>
                <a:latin typeface="Hind" charset="0"/>
                <a:cs typeface="Hind" charset="0"/>
              </a:rPr>
              <a:t>At arbitration, termination replaced with four week suspension</a:t>
            </a:r>
          </a:p>
          <a:p>
            <a:pPr marL="228600" indent="-228600">
              <a:buFont typeface="Arial" panose="020B0604020202020204" pitchFamily="34" charset="0"/>
              <a:buChar char="•"/>
            </a:pPr>
            <a:r>
              <a:rPr lang="en-CA" sz="1400" dirty="0">
                <a:solidFill>
                  <a:schemeClr val="tx1"/>
                </a:solidFill>
                <a:latin typeface="Hind" charset="0"/>
                <a:cs typeface="Hind" charset="0"/>
              </a:rPr>
              <a:t>Reinstated but no back pay</a:t>
            </a:r>
          </a:p>
          <a:p>
            <a:pPr marL="228600" indent="-228600">
              <a:buFont typeface="Arial" panose="020B0604020202020204" pitchFamily="34" charset="0"/>
              <a:buChar char="•"/>
            </a:pPr>
            <a:r>
              <a:rPr lang="en-CA" sz="1400" dirty="0">
                <a:solidFill>
                  <a:schemeClr val="tx1"/>
                </a:solidFill>
                <a:latin typeface="Hind" charset="0"/>
                <a:cs typeface="Hind" charset="0"/>
              </a:rPr>
              <a:t>Good analysis of factors mitigating against termination</a:t>
            </a:r>
          </a:p>
          <a:p>
            <a:r>
              <a:rPr lang="en-CA" sz="1600" dirty="0">
                <a:solidFill>
                  <a:schemeClr val="tx1"/>
                </a:solidFill>
                <a:latin typeface="Hind" panose="02000000000000000000" pitchFamily="2" charset="0"/>
                <a:cs typeface="Hind" panose="02000000000000000000" pitchFamily="2" charset="0"/>
              </a:rPr>
              <a:t>Consistent with </a:t>
            </a:r>
            <a:r>
              <a:rPr lang="en-CA" sz="1600" i="1" dirty="0">
                <a:solidFill>
                  <a:schemeClr val="tx1"/>
                </a:solidFill>
                <a:latin typeface="Hind" panose="02000000000000000000" pitchFamily="2" charset="0"/>
                <a:cs typeface="Hind" panose="02000000000000000000" pitchFamily="2" charset="0"/>
              </a:rPr>
              <a:t>McKinley v. BC Tel </a:t>
            </a:r>
            <a:r>
              <a:rPr lang="en-CA" sz="1600" dirty="0">
                <a:solidFill>
                  <a:schemeClr val="tx1"/>
                </a:solidFill>
                <a:latin typeface="Hind" panose="02000000000000000000" pitchFamily="2" charset="0"/>
                <a:cs typeface="Hind" panose="02000000000000000000" pitchFamily="2" charset="0"/>
              </a:rPr>
              <a:t>(SCC), for non-unionized employees </a:t>
            </a:r>
          </a:p>
          <a:p>
            <a:pPr>
              <a:spcBef>
                <a:spcPts val="600"/>
              </a:spcBef>
            </a:pPr>
            <a:r>
              <a:rPr lang="en-US" sz="1600" dirty="0">
                <a:solidFill>
                  <a:schemeClr val="tx1"/>
                </a:solidFill>
                <a:latin typeface="Hind" panose="02000000000000000000" pitchFamily="2" charset="0"/>
                <a:cs typeface="Hind" panose="02000000000000000000" pitchFamily="2" charset="0"/>
                <a:sym typeface="Helvetica Neue"/>
              </a:rPr>
              <a:t> </a:t>
            </a:r>
            <a:endParaRPr lang="en-CA" sz="1600" dirty="0">
              <a:solidFill>
                <a:schemeClr val="tx1"/>
              </a:solidFill>
              <a:latin typeface="Hind" panose="02000000000000000000" pitchFamily="2" charset="0"/>
              <a:cs typeface="Hind" panose="02000000000000000000" pitchFamily="2" charset="0"/>
              <a:sym typeface="Helvetica Neue"/>
            </a:endParaRPr>
          </a:p>
        </p:txBody>
      </p:sp>
      <p:sp>
        <p:nvSpPr>
          <p:cNvPr id="2963" name="Shape 2963">
            <a:extLst>
              <a:ext uri="{FF2B5EF4-FFF2-40B4-BE49-F238E27FC236}">
                <a16:creationId xmlns:a16="http://schemas.microsoft.com/office/drawing/2014/main" id="{12EB425C-D504-FA58-430D-F799B4CC789B}"/>
              </a:ext>
            </a:extLst>
          </p:cNvPr>
          <p:cNvSpPr>
            <a:spLocks noGrp="1"/>
          </p:cNvSpPr>
          <p:nvPr>
            <p:ph type="title"/>
          </p:nvPr>
        </p:nvSpPr>
        <p:spPr>
          <a:xfrm>
            <a:off x="1109950" y="1067009"/>
            <a:ext cx="9285690" cy="584201"/>
          </a:xfrm>
          <a:prstGeom prst="rect">
            <a:avLst/>
          </a:prstGeom>
        </p:spPr>
        <p:txBody>
          <a:bodyPr>
            <a:normAutofit/>
          </a:bodyPr>
          <a:lstStyle/>
          <a:p>
            <a:r>
              <a:rPr lang="en-CA" sz="3150" b="0" dirty="0">
                <a:latin typeface="Poppins Medium" charset="0"/>
                <a:cs typeface="Poppins Medium" charset="0"/>
                <a:sym typeface="Helvetica Neue"/>
              </a:rPr>
              <a:t>Labour arbitration: </a:t>
            </a:r>
            <a:r>
              <a:rPr lang="en-CA" sz="3150" b="0" u="sng" dirty="0">
                <a:latin typeface="Poppins Medium" charset="0"/>
                <a:cs typeface="Poppins Medium" charset="0"/>
                <a:sym typeface="Helvetica Neue"/>
              </a:rPr>
              <a:t>Some</a:t>
            </a:r>
            <a:r>
              <a:rPr lang="en-CA" sz="3150" b="0" dirty="0">
                <a:latin typeface="Poppins Medium" charset="0"/>
                <a:cs typeface="Poppins Medium" charset="0"/>
                <a:sym typeface="Helvetica Neue"/>
              </a:rPr>
              <a:t> dishonesty is OK</a:t>
            </a:r>
            <a:endParaRPr sz="3150" b="0" dirty="0">
              <a:latin typeface="Poppins Medium" charset="0"/>
              <a:cs typeface="Poppins Medium" charset="0"/>
            </a:endParaRPr>
          </a:p>
        </p:txBody>
      </p:sp>
      <p:sp>
        <p:nvSpPr>
          <p:cNvPr id="3" name="Rectangle 2">
            <a:extLst>
              <a:ext uri="{FF2B5EF4-FFF2-40B4-BE49-F238E27FC236}">
                <a16:creationId xmlns:a16="http://schemas.microsoft.com/office/drawing/2014/main" id="{F86B5ED7-0663-479E-0D0C-5323E2C5E04D}"/>
              </a:ext>
            </a:extLst>
          </p:cNvPr>
          <p:cNvSpPr/>
          <p:nvPr/>
        </p:nvSpPr>
        <p:spPr>
          <a:xfrm>
            <a:off x="1109950" y="1997484"/>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3266386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5B356-C9E2-4E2E-5346-F310246B9C06}"/>
            </a:ext>
          </a:extLst>
        </p:cNvPr>
        <p:cNvGrpSpPr/>
        <p:nvPr/>
      </p:nvGrpSpPr>
      <p:grpSpPr>
        <a:xfrm>
          <a:off x="0" y="0"/>
          <a:ext cx="0" cy="0"/>
          <a:chOff x="0" y="0"/>
          <a:chExt cx="0" cy="0"/>
        </a:xfrm>
      </p:grpSpPr>
      <p:sp>
        <p:nvSpPr>
          <p:cNvPr id="2962" name="Shape 2962">
            <a:extLst>
              <a:ext uri="{FF2B5EF4-FFF2-40B4-BE49-F238E27FC236}">
                <a16:creationId xmlns:a16="http://schemas.microsoft.com/office/drawing/2014/main" id="{AED5BCF2-78B9-44C4-65A5-AEFFE4BED81C}"/>
              </a:ext>
            </a:extLst>
          </p:cNvPr>
          <p:cNvSpPr>
            <a:spLocks noGrp="1"/>
          </p:cNvSpPr>
          <p:nvPr>
            <p:ph type="body" sz="half" idx="1"/>
          </p:nvPr>
        </p:nvSpPr>
        <p:spPr>
          <a:xfrm>
            <a:off x="1088868" y="2466175"/>
            <a:ext cx="10014264" cy="2334963"/>
          </a:xfrm>
          <a:prstGeom prst="rect">
            <a:avLst/>
          </a:prstGeom>
        </p:spPr>
        <p:txBody>
          <a:bodyPr/>
          <a:lstStyle/>
          <a:p>
            <a:pPr>
              <a:spcBef>
                <a:spcPts val="600"/>
              </a:spcBef>
            </a:pPr>
            <a:r>
              <a:rPr lang="en-CA" sz="1600" i="1" dirty="0" err="1">
                <a:solidFill>
                  <a:schemeClr val="tx1"/>
                </a:solidFill>
                <a:latin typeface="Hind" panose="02000000000000000000" pitchFamily="2" charset="0"/>
                <a:cs typeface="Hind" panose="02000000000000000000" pitchFamily="2" charset="0"/>
              </a:rPr>
              <a:t>Servantage</a:t>
            </a:r>
            <a:r>
              <a:rPr lang="en-CA" sz="1600" i="1" dirty="0">
                <a:solidFill>
                  <a:schemeClr val="tx1"/>
                </a:solidFill>
                <a:latin typeface="Hind" panose="02000000000000000000" pitchFamily="2" charset="0"/>
                <a:cs typeface="Hind" panose="02000000000000000000" pitchFamily="2" charset="0"/>
              </a:rPr>
              <a:t> Services Corporation v. Unifor Local 3000 </a:t>
            </a:r>
            <a:r>
              <a:rPr lang="en-CA" sz="1600" dirty="0">
                <a:solidFill>
                  <a:schemeClr val="tx1"/>
                </a:solidFill>
                <a:latin typeface="Hind" panose="02000000000000000000" pitchFamily="2" charset="0"/>
                <a:cs typeface="Hind" panose="02000000000000000000" pitchFamily="2" charset="0"/>
              </a:rPr>
              <a:t>(Grewal Termination Grievance)</a:t>
            </a:r>
          </a:p>
          <a:p>
            <a:pPr marL="228600" indent="-228600">
              <a:buFont typeface="Arial" panose="020B0604020202020204" pitchFamily="34" charset="0"/>
              <a:buChar char="•"/>
            </a:pPr>
            <a:r>
              <a:rPr lang="en-CA" sz="1400" dirty="0">
                <a:solidFill>
                  <a:schemeClr val="tx1"/>
                </a:solidFill>
                <a:latin typeface="Hind" charset="0"/>
                <a:cs typeface="Hind" charset="0"/>
                <a:sym typeface="Helvetica Neue"/>
              </a:rPr>
              <a:t>Employer issued a one day suspension following an incident between the employee and a co-worker and the employee’s insubordination in the resulting discipline meeting</a:t>
            </a:r>
          </a:p>
          <a:p>
            <a:pPr marL="228600" indent="-228600">
              <a:buFont typeface="Arial" panose="020B0604020202020204" pitchFamily="34" charset="0"/>
              <a:buChar char="•"/>
            </a:pPr>
            <a:r>
              <a:rPr lang="en-CA" sz="1400" dirty="0">
                <a:solidFill>
                  <a:schemeClr val="tx1"/>
                </a:solidFill>
                <a:latin typeface="Hind" charset="0"/>
                <a:cs typeface="Hind" charset="0"/>
                <a:sym typeface="Helvetica Neue"/>
              </a:rPr>
              <a:t>Unhappy employee subsequently said of supervisor “I will kill him”</a:t>
            </a:r>
          </a:p>
          <a:p>
            <a:pPr marL="228600" indent="-228600">
              <a:buFont typeface="Arial" panose="020B0604020202020204" pitchFamily="34" charset="0"/>
              <a:buChar char="•"/>
            </a:pPr>
            <a:r>
              <a:rPr lang="en-CA" sz="1400" dirty="0">
                <a:solidFill>
                  <a:schemeClr val="tx1"/>
                </a:solidFill>
                <a:latin typeface="Hind" charset="0"/>
                <a:cs typeface="Hind" charset="0"/>
                <a:sym typeface="Helvetica Neue"/>
              </a:rPr>
              <a:t>Employer terminated, relying on “zero tolerance” workplace violence policy </a:t>
            </a:r>
          </a:p>
          <a:p>
            <a:pPr marL="228600" indent="-228600">
              <a:buFont typeface="Arial" panose="020B0604020202020204" pitchFamily="34" charset="0"/>
              <a:buChar char="•"/>
            </a:pPr>
            <a:r>
              <a:rPr lang="en-CA" sz="1400" dirty="0">
                <a:solidFill>
                  <a:schemeClr val="tx1"/>
                </a:solidFill>
                <a:latin typeface="Hind" charset="0"/>
                <a:cs typeface="Hind" charset="0"/>
                <a:sym typeface="Helvetica Neue"/>
              </a:rPr>
              <a:t>Arbitration – termination replaced with four month unpaid suspension</a:t>
            </a:r>
          </a:p>
          <a:p>
            <a:pPr marL="228600" indent="-228600">
              <a:buFont typeface="Arial" panose="020B0604020202020204" pitchFamily="34" charset="0"/>
              <a:buChar char="•"/>
            </a:pPr>
            <a:r>
              <a:rPr lang="en-CA" sz="1400" dirty="0">
                <a:solidFill>
                  <a:schemeClr val="tx1"/>
                </a:solidFill>
                <a:latin typeface="Hind" charset="0"/>
                <a:cs typeface="Hind" charset="0"/>
                <a:sym typeface="Helvetica Neue"/>
              </a:rPr>
              <a:t>Another good analysis of mitigating factors </a:t>
            </a:r>
          </a:p>
          <a:p>
            <a:pPr>
              <a:spcBef>
                <a:spcPts val="600"/>
              </a:spcBef>
            </a:pPr>
            <a:r>
              <a:rPr lang="en-CA" sz="1600" dirty="0">
                <a:solidFill>
                  <a:schemeClr val="tx1"/>
                </a:solidFill>
                <a:latin typeface="Hind" panose="02000000000000000000" pitchFamily="2" charset="0"/>
                <a:ea typeface="Helvetica Neue"/>
                <a:cs typeface="Hind" panose="02000000000000000000" pitchFamily="2" charset="0"/>
                <a:sym typeface="Helvetica Neue"/>
              </a:rPr>
              <a:t>Beware zero tolerance policies!</a:t>
            </a:r>
          </a:p>
          <a:p>
            <a:pPr>
              <a:spcBef>
                <a:spcPts val="600"/>
              </a:spcBef>
            </a:pPr>
            <a:endParaRPr lang="en-CA" sz="1400" dirty="0">
              <a:solidFill>
                <a:schemeClr val="tx1"/>
              </a:solidFill>
              <a:latin typeface="Hind" panose="02000000000000000000" pitchFamily="2" charset="0"/>
              <a:cs typeface="Hind" panose="02000000000000000000" pitchFamily="2" charset="0"/>
              <a:sym typeface="Helvetica Neue"/>
            </a:endParaRPr>
          </a:p>
        </p:txBody>
      </p:sp>
      <p:sp>
        <p:nvSpPr>
          <p:cNvPr id="2963" name="Shape 2963">
            <a:extLst>
              <a:ext uri="{FF2B5EF4-FFF2-40B4-BE49-F238E27FC236}">
                <a16:creationId xmlns:a16="http://schemas.microsoft.com/office/drawing/2014/main" id="{E9313B95-CEAF-3745-B90F-69CF52372ED4}"/>
              </a:ext>
            </a:extLst>
          </p:cNvPr>
          <p:cNvSpPr>
            <a:spLocks noGrp="1"/>
          </p:cNvSpPr>
          <p:nvPr>
            <p:ph type="title"/>
          </p:nvPr>
        </p:nvSpPr>
        <p:spPr>
          <a:xfrm>
            <a:off x="1109950" y="1067009"/>
            <a:ext cx="9285690" cy="584201"/>
          </a:xfrm>
          <a:prstGeom prst="rect">
            <a:avLst/>
          </a:prstGeom>
        </p:spPr>
        <p:txBody>
          <a:bodyPr>
            <a:normAutofit fontScale="90000"/>
          </a:bodyPr>
          <a:lstStyle/>
          <a:p>
            <a:r>
              <a:rPr lang="en-CA" sz="3150" b="0" dirty="0">
                <a:latin typeface="Poppins Medium" charset="0"/>
                <a:cs typeface="Poppins Medium" charset="0"/>
                <a:sym typeface="Helvetica Neue"/>
              </a:rPr>
              <a:t>Labour Arbitration:</a:t>
            </a:r>
            <a:br>
              <a:rPr lang="en-CA" sz="3150" b="0" u="sng" dirty="0">
                <a:latin typeface="Poppins Medium" charset="0"/>
                <a:cs typeface="Poppins Medium" charset="0"/>
                <a:sym typeface="Helvetica Neue"/>
              </a:rPr>
            </a:br>
            <a:r>
              <a:rPr lang="en-CA" sz="3150" b="0" u="sng" dirty="0">
                <a:latin typeface="Poppins Medium" charset="0"/>
                <a:cs typeface="Poppins Medium" charset="0"/>
                <a:sym typeface="Helvetica Neue"/>
              </a:rPr>
              <a:t>Some</a:t>
            </a:r>
            <a:r>
              <a:rPr lang="en-CA" sz="3150" b="0" dirty="0">
                <a:latin typeface="Poppins Medium" charset="0"/>
                <a:cs typeface="Poppins Medium" charset="0"/>
                <a:sym typeface="Helvetica Neue"/>
              </a:rPr>
              <a:t> threatening-your-supervisor-with-death</a:t>
            </a:r>
            <a:br>
              <a:rPr lang="en-CA" sz="3150" b="0" dirty="0">
                <a:latin typeface="Poppins Medium" charset="0"/>
                <a:cs typeface="Poppins Medium" charset="0"/>
                <a:sym typeface="Helvetica Neue"/>
              </a:rPr>
            </a:br>
            <a:r>
              <a:rPr lang="en-CA" sz="3150" b="0" dirty="0">
                <a:latin typeface="Poppins Medium" charset="0"/>
                <a:cs typeface="Poppins Medium" charset="0"/>
                <a:sym typeface="Helvetica Neue"/>
              </a:rPr>
              <a:t>is OK</a:t>
            </a:r>
            <a:endParaRPr sz="3150" b="0" dirty="0">
              <a:latin typeface="Poppins Medium" charset="0"/>
              <a:cs typeface="Poppins Medium" charset="0"/>
            </a:endParaRPr>
          </a:p>
        </p:txBody>
      </p:sp>
      <p:sp>
        <p:nvSpPr>
          <p:cNvPr id="3" name="Rectangle 2">
            <a:extLst>
              <a:ext uri="{FF2B5EF4-FFF2-40B4-BE49-F238E27FC236}">
                <a16:creationId xmlns:a16="http://schemas.microsoft.com/office/drawing/2014/main" id="{BE7D83EE-8809-33FC-13EC-3E9669280FEA}"/>
              </a:ext>
            </a:extLst>
          </p:cNvPr>
          <p:cNvSpPr/>
          <p:nvPr/>
        </p:nvSpPr>
        <p:spPr>
          <a:xfrm>
            <a:off x="1109950" y="1997484"/>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1123676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EB90B-499D-4C2D-432F-DDDC65012766}"/>
            </a:ext>
          </a:extLst>
        </p:cNvPr>
        <p:cNvGrpSpPr/>
        <p:nvPr/>
      </p:nvGrpSpPr>
      <p:grpSpPr>
        <a:xfrm>
          <a:off x="0" y="0"/>
          <a:ext cx="0" cy="0"/>
          <a:chOff x="0" y="0"/>
          <a:chExt cx="0" cy="0"/>
        </a:xfrm>
      </p:grpSpPr>
      <p:sp>
        <p:nvSpPr>
          <p:cNvPr id="2962" name="Shape 2962">
            <a:extLst>
              <a:ext uri="{FF2B5EF4-FFF2-40B4-BE49-F238E27FC236}">
                <a16:creationId xmlns:a16="http://schemas.microsoft.com/office/drawing/2014/main" id="{B4716967-C059-1E85-9CA0-7FEB48362091}"/>
              </a:ext>
            </a:extLst>
          </p:cNvPr>
          <p:cNvSpPr>
            <a:spLocks noGrp="1"/>
          </p:cNvSpPr>
          <p:nvPr>
            <p:ph type="body" sz="half" idx="1"/>
          </p:nvPr>
        </p:nvSpPr>
        <p:spPr>
          <a:xfrm>
            <a:off x="1109950" y="2409977"/>
            <a:ext cx="10014264" cy="2334963"/>
          </a:xfrm>
          <a:prstGeom prst="rect">
            <a:avLst/>
          </a:prstGeom>
        </p:spPr>
        <p:txBody>
          <a:bodyPr/>
          <a:lstStyle/>
          <a:p>
            <a:pPr>
              <a:spcBef>
                <a:spcPts val="600"/>
              </a:spcBef>
            </a:pPr>
            <a:r>
              <a:rPr lang="en-US" sz="1400" i="1" dirty="0">
                <a:solidFill>
                  <a:schemeClr val="tx1"/>
                </a:solidFill>
                <a:latin typeface="Hind" panose="02000000000000000000" pitchFamily="2" charset="0"/>
                <a:cs typeface="Hind" panose="02000000000000000000" pitchFamily="2" charset="0"/>
                <a:sym typeface="Helvetica Neue"/>
              </a:rPr>
              <a:t>Saskatchewan Indian Gaming Authority Inc. v. Pasap</a:t>
            </a:r>
            <a:r>
              <a:rPr lang="en-US" sz="1400" dirty="0">
                <a:solidFill>
                  <a:schemeClr val="tx1"/>
                </a:solidFill>
                <a:latin typeface="Hind" panose="02000000000000000000" pitchFamily="2" charset="0"/>
                <a:cs typeface="Hind" panose="02000000000000000000" pitchFamily="2" charset="0"/>
                <a:sym typeface="Helvetica Neue"/>
              </a:rPr>
              <a:t>, 2025 SKCA 15</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Employee wrongfully dismissed when told he had to resign or be subject to an investigation - eight month notice period</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Four months into notice period – employees suffers a catastrophic medical event – permanently disabled</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Not covered by employer’s benefits coverage because coverage was terminated effective immediately – so no LTD coverage</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Result – employer liable for LTD benefits to age 65, as if it was the LTD insurer - $1.2 million</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Takeaway – understand potential liability for costly benefits (LTD, life insurance) if employee is terminated without the notice they are entitled to and their benefits coverage is terminated immediately – especially if employee has serious health issues</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Consider working notice or maintaining some form of employment relationship so they can stay on benefits plan </a:t>
            </a:r>
            <a:endParaRPr lang="en-CA" sz="1400" dirty="0">
              <a:solidFill>
                <a:schemeClr val="tx1"/>
              </a:solidFill>
              <a:latin typeface="Hind" charset="0"/>
              <a:cs typeface="Hind" charset="0"/>
              <a:sym typeface="Helvetica Neue"/>
            </a:endParaRP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Or address risk by extending benefits coverage or getting a deal done with a release </a:t>
            </a:r>
          </a:p>
        </p:txBody>
      </p:sp>
      <p:sp>
        <p:nvSpPr>
          <p:cNvPr id="2963" name="Shape 2963">
            <a:extLst>
              <a:ext uri="{FF2B5EF4-FFF2-40B4-BE49-F238E27FC236}">
                <a16:creationId xmlns:a16="http://schemas.microsoft.com/office/drawing/2014/main" id="{EC78EFEF-6E3E-8411-9A46-209997D3AC50}"/>
              </a:ext>
            </a:extLst>
          </p:cNvPr>
          <p:cNvSpPr>
            <a:spLocks noGrp="1"/>
          </p:cNvSpPr>
          <p:nvPr>
            <p:ph type="title"/>
          </p:nvPr>
        </p:nvSpPr>
        <p:spPr>
          <a:xfrm>
            <a:off x="1109950" y="1067009"/>
            <a:ext cx="9285690" cy="584201"/>
          </a:xfrm>
          <a:prstGeom prst="rect">
            <a:avLst/>
          </a:prstGeom>
        </p:spPr>
        <p:txBody>
          <a:bodyPr>
            <a:normAutofit/>
          </a:bodyPr>
          <a:lstStyle/>
          <a:p>
            <a:r>
              <a:rPr lang="en-CA" sz="3150" b="0" dirty="0">
                <a:latin typeface="Poppins Medium" charset="0"/>
                <a:cs typeface="Poppins Medium" charset="0"/>
                <a:sym typeface="Helvetica Neue"/>
              </a:rPr>
              <a:t>Disability during notice period</a:t>
            </a:r>
            <a:endParaRPr sz="3150" b="0" dirty="0">
              <a:latin typeface="Poppins Medium" charset="0"/>
              <a:cs typeface="Poppins Medium" charset="0"/>
            </a:endParaRPr>
          </a:p>
        </p:txBody>
      </p:sp>
      <p:sp>
        <p:nvSpPr>
          <p:cNvPr id="3" name="Rectangle 2">
            <a:extLst>
              <a:ext uri="{FF2B5EF4-FFF2-40B4-BE49-F238E27FC236}">
                <a16:creationId xmlns:a16="http://schemas.microsoft.com/office/drawing/2014/main" id="{6309CD09-98F2-72AC-401B-3ED24EBB8AAA}"/>
              </a:ext>
            </a:extLst>
          </p:cNvPr>
          <p:cNvSpPr/>
          <p:nvPr/>
        </p:nvSpPr>
        <p:spPr>
          <a:xfrm>
            <a:off x="1109950" y="1997484"/>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2509682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2C8C5-A4C5-9962-D26B-8CFBEBA59DB9}"/>
            </a:ext>
          </a:extLst>
        </p:cNvPr>
        <p:cNvGrpSpPr/>
        <p:nvPr/>
      </p:nvGrpSpPr>
      <p:grpSpPr>
        <a:xfrm>
          <a:off x="0" y="0"/>
          <a:ext cx="0" cy="0"/>
          <a:chOff x="0" y="0"/>
          <a:chExt cx="0" cy="0"/>
        </a:xfrm>
      </p:grpSpPr>
      <p:sp>
        <p:nvSpPr>
          <p:cNvPr id="2962" name="Shape 2962">
            <a:extLst>
              <a:ext uri="{FF2B5EF4-FFF2-40B4-BE49-F238E27FC236}">
                <a16:creationId xmlns:a16="http://schemas.microsoft.com/office/drawing/2014/main" id="{D813CB04-3A56-9A61-0972-C714F8AE69D4}"/>
              </a:ext>
            </a:extLst>
          </p:cNvPr>
          <p:cNvSpPr>
            <a:spLocks noGrp="1"/>
          </p:cNvSpPr>
          <p:nvPr>
            <p:ph type="body" sz="half" idx="1"/>
          </p:nvPr>
        </p:nvSpPr>
        <p:spPr>
          <a:xfrm>
            <a:off x="1109950" y="2002747"/>
            <a:ext cx="10014264" cy="2334963"/>
          </a:xfrm>
          <a:prstGeom prst="rect">
            <a:avLst/>
          </a:prstGeom>
        </p:spPr>
        <p:txBody>
          <a:bodyPr/>
          <a:lstStyle/>
          <a:p>
            <a:pPr>
              <a:spcBef>
                <a:spcPts val="600"/>
              </a:spcBef>
            </a:pPr>
            <a:r>
              <a:rPr lang="en-CA" sz="1400" dirty="0">
                <a:solidFill>
                  <a:schemeClr val="tx1"/>
                </a:solidFill>
                <a:latin typeface="Hind" panose="02000000000000000000" pitchFamily="2" charset="0"/>
                <a:cs typeface="Hind" panose="02000000000000000000" pitchFamily="2" charset="0"/>
              </a:rPr>
              <a:t>Serious illness or injury leave </a:t>
            </a:r>
          </a:p>
          <a:p>
            <a:pPr marL="228600" indent="-228600">
              <a:buFont typeface="Arial" panose="020B0604020202020204" pitchFamily="34" charset="0"/>
              <a:buChar char="•"/>
            </a:pPr>
            <a:r>
              <a:rPr lang="en-CA" sz="1400" dirty="0">
                <a:solidFill>
                  <a:schemeClr val="tx1"/>
                </a:solidFill>
                <a:latin typeface="Hind" charset="0"/>
                <a:cs typeface="Hind" charset="0"/>
              </a:rPr>
              <a:t>ESA amendment - a new job-protected leave for employees who are unable to work due to a serious personal illness or injury. </a:t>
            </a:r>
          </a:p>
          <a:p>
            <a:pPr marL="228600" indent="-228600">
              <a:buFont typeface="Arial" panose="020B0604020202020204" pitchFamily="34" charset="0"/>
              <a:buChar char="•"/>
            </a:pPr>
            <a:r>
              <a:rPr lang="en-CA" sz="1400" dirty="0">
                <a:solidFill>
                  <a:schemeClr val="tx1"/>
                </a:solidFill>
                <a:latin typeface="Hind" charset="0"/>
                <a:cs typeface="Hind" charset="0"/>
              </a:rPr>
              <a:t>Up to 27 weeks of unpaid, job-protected leave within any 52-week period if unable to work for at least one week </a:t>
            </a:r>
          </a:p>
          <a:p>
            <a:pPr marL="228600" indent="-228600">
              <a:buFont typeface="Arial" panose="020B0604020202020204" pitchFamily="34" charset="0"/>
              <a:buChar char="•"/>
            </a:pPr>
            <a:r>
              <a:rPr lang="en-CA" sz="1400" dirty="0">
                <a:solidFill>
                  <a:schemeClr val="tx1"/>
                </a:solidFill>
                <a:latin typeface="Hind" charset="0"/>
                <a:cs typeface="Hind" charset="0"/>
              </a:rPr>
              <a:t>As soon as able to, must provide a medical certificate confirming the need and expected timing of the leave</a:t>
            </a:r>
          </a:p>
          <a:p>
            <a:pPr marL="228600" indent="-228600">
              <a:buFont typeface="Arial" panose="020B0604020202020204" pitchFamily="34" charset="0"/>
              <a:buChar char="•"/>
            </a:pPr>
            <a:r>
              <a:rPr lang="en-CA" sz="1400" dirty="0">
                <a:solidFill>
                  <a:schemeClr val="tx1"/>
                </a:solidFill>
                <a:latin typeface="Hind" charset="0"/>
                <a:cs typeface="Hind" charset="0"/>
              </a:rPr>
              <a:t>Employers must ensure employees can access this leave and maintain their job or a comparable position upon return. </a:t>
            </a:r>
          </a:p>
          <a:p>
            <a:pPr>
              <a:spcBef>
                <a:spcPts val="600"/>
              </a:spcBef>
            </a:pPr>
            <a:r>
              <a:rPr lang="en-CA" sz="1400" dirty="0">
                <a:solidFill>
                  <a:schemeClr val="tx1"/>
                </a:solidFill>
                <a:latin typeface="Hind" panose="02000000000000000000" pitchFamily="2" charset="0"/>
                <a:cs typeface="Hind" panose="02000000000000000000" pitchFamily="2" charset="0"/>
                <a:sym typeface="Helvetica Neue"/>
              </a:rPr>
              <a:t>Restrictions on requests for medical notes</a:t>
            </a:r>
          </a:p>
          <a:p>
            <a:pPr marL="228600" indent="-228600">
              <a:buFont typeface="Arial" panose="020B0604020202020204" pitchFamily="34" charset="0"/>
              <a:buChar char="•"/>
            </a:pPr>
            <a:r>
              <a:rPr lang="en-CA" sz="1400" dirty="0">
                <a:solidFill>
                  <a:schemeClr val="tx1"/>
                </a:solidFill>
                <a:latin typeface="Hind" charset="0"/>
                <a:cs typeface="Hind" charset="0"/>
              </a:rPr>
              <a:t>ESA amendment - employers cannot ask for a sick note for an employee’s first two health-related, short-term absences of up to five consecutive days in a calendar year</a:t>
            </a:r>
          </a:p>
          <a:p>
            <a:pPr marL="228600" indent="-228600">
              <a:buFont typeface="Arial" panose="020B0604020202020204" pitchFamily="34" charset="0"/>
              <a:buChar char="•"/>
            </a:pPr>
            <a:r>
              <a:rPr lang="en-CA" sz="1400" dirty="0">
                <a:solidFill>
                  <a:schemeClr val="tx1"/>
                </a:solidFill>
                <a:latin typeface="Hind" charset="0"/>
                <a:cs typeface="Hind" charset="0"/>
              </a:rPr>
              <a:t>“health-related absence” - relating to the health, illness or injury of the employee or a member of their immediate family</a:t>
            </a:r>
          </a:p>
          <a:p>
            <a:pPr marL="228600" indent="-228600">
              <a:buFont typeface="Arial" panose="020B0604020202020204" pitchFamily="34" charset="0"/>
              <a:buChar char="•"/>
            </a:pPr>
            <a:endParaRPr lang="en-CA" sz="1400" dirty="0">
              <a:solidFill>
                <a:schemeClr val="tx1"/>
              </a:solidFill>
              <a:latin typeface="Hind" charset="0"/>
              <a:cs typeface="Hind" charset="0"/>
              <a:sym typeface="Helvetica Neue"/>
            </a:endParaRPr>
          </a:p>
          <a:p>
            <a:r>
              <a:rPr lang="en-CA" dirty="0"/>
              <a:t> </a:t>
            </a:r>
          </a:p>
          <a:p>
            <a:pPr marL="228600" indent="-228600">
              <a:spcBef>
                <a:spcPts val="600"/>
              </a:spcBef>
              <a:buFont typeface="Arial" panose="020B0604020202020204" pitchFamily="34" charset="0"/>
              <a:buChar char="•"/>
            </a:pPr>
            <a:endParaRPr lang="en-CA" sz="2800" dirty="0">
              <a:solidFill>
                <a:schemeClr val="tx1"/>
              </a:solidFill>
              <a:latin typeface="Hind" panose="02000000000000000000" pitchFamily="2" charset="0"/>
              <a:ea typeface="Helvetica Neue"/>
              <a:cs typeface="Hind" panose="02000000000000000000" pitchFamily="2" charset="0"/>
              <a:sym typeface="Helvetica Neue"/>
            </a:endParaRPr>
          </a:p>
          <a:p>
            <a:pPr>
              <a:spcBef>
                <a:spcPts val="600"/>
              </a:spcBef>
            </a:pPr>
            <a:endParaRPr lang="en-CA" sz="1400" dirty="0">
              <a:solidFill>
                <a:schemeClr val="tx1"/>
              </a:solidFill>
              <a:latin typeface="Hind" panose="02000000000000000000" pitchFamily="2" charset="0"/>
              <a:cs typeface="Hind" panose="02000000000000000000" pitchFamily="2" charset="0"/>
              <a:sym typeface="Helvetica Neue"/>
            </a:endParaRPr>
          </a:p>
        </p:txBody>
      </p:sp>
      <p:sp>
        <p:nvSpPr>
          <p:cNvPr id="2963" name="Shape 2963">
            <a:extLst>
              <a:ext uri="{FF2B5EF4-FFF2-40B4-BE49-F238E27FC236}">
                <a16:creationId xmlns:a16="http://schemas.microsoft.com/office/drawing/2014/main" id="{C829284B-A596-E9FB-E22F-BA88E7C25A35}"/>
              </a:ext>
            </a:extLst>
          </p:cNvPr>
          <p:cNvSpPr>
            <a:spLocks noGrp="1"/>
          </p:cNvSpPr>
          <p:nvPr>
            <p:ph type="title"/>
          </p:nvPr>
        </p:nvSpPr>
        <p:spPr>
          <a:xfrm>
            <a:off x="1109950" y="1236726"/>
            <a:ext cx="9285690" cy="584201"/>
          </a:xfrm>
          <a:prstGeom prst="rect">
            <a:avLst/>
          </a:prstGeom>
        </p:spPr>
        <p:txBody>
          <a:bodyPr>
            <a:normAutofit fontScale="90000"/>
          </a:bodyPr>
          <a:lstStyle/>
          <a:p>
            <a:r>
              <a:rPr lang="en-CA" sz="3150" b="0" dirty="0">
                <a:latin typeface="Poppins Medium" charset="0"/>
                <a:cs typeface="Poppins Medium" charset="0"/>
                <a:sym typeface="Helvetica Neue"/>
              </a:rPr>
              <a:t>Medical leaves and the Employment Standards Act – recent developments</a:t>
            </a:r>
            <a:br>
              <a:rPr lang="en-CA" sz="3150" b="0" dirty="0">
                <a:latin typeface="Poppins Medium" charset="0"/>
                <a:cs typeface="Poppins Medium" charset="0"/>
                <a:sym typeface="Helvetica Neue"/>
              </a:rPr>
            </a:br>
            <a:endParaRPr sz="3150" b="0" dirty="0">
              <a:latin typeface="Poppins Medium" charset="0"/>
              <a:cs typeface="Poppins Medium" charset="0"/>
            </a:endParaRPr>
          </a:p>
        </p:txBody>
      </p:sp>
      <p:sp>
        <p:nvSpPr>
          <p:cNvPr id="3" name="Rectangle 2">
            <a:extLst>
              <a:ext uri="{FF2B5EF4-FFF2-40B4-BE49-F238E27FC236}">
                <a16:creationId xmlns:a16="http://schemas.microsoft.com/office/drawing/2014/main" id="{C6088954-E477-F119-8D4F-BC2555DB49F5}"/>
              </a:ext>
            </a:extLst>
          </p:cNvPr>
          <p:cNvSpPr/>
          <p:nvPr/>
        </p:nvSpPr>
        <p:spPr>
          <a:xfrm>
            <a:off x="1109950" y="1820927"/>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4014356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FC2FE-353F-C0F4-C7FC-8287E102C2F8}"/>
            </a:ext>
          </a:extLst>
        </p:cNvPr>
        <p:cNvGrpSpPr/>
        <p:nvPr/>
      </p:nvGrpSpPr>
      <p:grpSpPr>
        <a:xfrm>
          <a:off x="0" y="0"/>
          <a:ext cx="0" cy="0"/>
          <a:chOff x="0" y="0"/>
          <a:chExt cx="0" cy="0"/>
        </a:xfrm>
      </p:grpSpPr>
      <p:sp>
        <p:nvSpPr>
          <p:cNvPr id="2962" name="Shape 2962">
            <a:extLst>
              <a:ext uri="{FF2B5EF4-FFF2-40B4-BE49-F238E27FC236}">
                <a16:creationId xmlns:a16="http://schemas.microsoft.com/office/drawing/2014/main" id="{8568B0B8-01B7-3B9A-9B55-5DD28BE1C521}"/>
              </a:ext>
            </a:extLst>
          </p:cNvPr>
          <p:cNvSpPr>
            <a:spLocks noGrp="1"/>
          </p:cNvSpPr>
          <p:nvPr>
            <p:ph type="body" sz="half" idx="1"/>
          </p:nvPr>
        </p:nvSpPr>
        <p:spPr>
          <a:xfrm>
            <a:off x="1088868" y="2466175"/>
            <a:ext cx="10014264" cy="2334963"/>
          </a:xfrm>
          <a:prstGeom prst="rect">
            <a:avLst/>
          </a:prstGeom>
        </p:spPr>
        <p:txBody>
          <a:bodyPr/>
          <a:lstStyle/>
          <a:p>
            <a:pPr marL="228600" indent="-228600">
              <a:buFont typeface="Arial" panose="020B0604020202020204" pitchFamily="34" charset="0"/>
              <a:buChar char="•"/>
            </a:pPr>
            <a:r>
              <a:rPr lang="en-US" sz="1400" dirty="0" err="1">
                <a:solidFill>
                  <a:schemeClr val="tx1"/>
                </a:solidFill>
                <a:latin typeface="Hind" charset="0"/>
                <a:cs typeface="Hind" charset="0"/>
                <a:sym typeface="Helvetica Neue"/>
              </a:rPr>
              <a:t>Machtinger</a:t>
            </a:r>
            <a:r>
              <a:rPr lang="en-US" sz="1400" dirty="0">
                <a:solidFill>
                  <a:schemeClr val="tx1"/>
                </a:solidFill>
                <a:latin typeface="Hind" charset="0"/>
                <a:cs typeface="Hind" charset="0"/>
                <a:sym typeface="Helvetica Neue"/>
              </a:rPr>
              <a:t> v. HOJ (SCC) – if termination provision in employment contract falls below ESA minimums it’s unenforceable</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All hell broke loose over last few years, especially in Ontario</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High (low?) point – Ontario – if contract said can terminate “at any time”, termination provision was unlawful – even if employee would get a bazillion dollars</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Fear that that body of law might be adopted in BC – all your termination provisions potentially worthless</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Last year, in BC - Egan v. Harbour Air Seaplanes – BC Court of Appeal said apply a “practical, common-sense approach to contractual interpretation”, don’t “disaggregate the words in  a termination clause looking for ambiguity as a means to find the clause unenforceable”  </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But that body of Ontario law still lurking out there, the monster under the bed . . . </a:t>
            </a:r>
          </a:p>
        </p:txBody>
      </p:sp>
      <p:sp>
        <p:nvSpPr>
          <p:cNvPr id="2963" name="Shape 2963">
            <a:extLst>
              <a:ext uri="{FF2B5EF4-FFF2-40B4-BE49-F238E27FC236}">
                <a16:creationId xmlns:a16="http://schemas.microsoft.com/office/drawing/2014/main" id="{793220CF-6B6A-06F4-1135-085A2C8C3F63}"/>
              </a:ext>
            </a:extLst>
          </p:cNvPr>
          <p:cNvSpPr>
            <a:spLocks noGrp="1"/>
          </p:cNvSpPr>
          <p:nvPr>
            <p:ph type="title"/>
          </p:nvPr>
        </p:nvSpPr>
        <p:spPr>
          <a:xfrm>
            <a:off x="1109950" y="1067009"/>
            <a:ext cx="9285690" cy="584201"/>
          </a:xfrm>
          <a:prstGeom prst="rect">
            <a:avLst/>
          </a:prstGeom>
        </p:spPr>
        <p:txBody>
          <a:bodyPr>
            <a:normAutofit fontScale="90000"/>
          </a:bodyPr>
          <a:lstStyle/>
          <a:p>
            <a:r>
              <a:rPr lang="en-CA" sz="3150" b="0" dirty="0">
                <a:latin typeface="Poppins Medium" charset="0"/>
                <a:cs typeface="Poppins Medium" charset="0"/>
                <a:sym typeface="Helvetica Neue"/>
              </a:rPr>
              <a:t>Employment contract termination clauses – common sense finally confirmed?</a:t>
            </a:r>
            <a:endParaRPr sz="3150" b="0" dirty="0">
              <a:latin typeface="Poppins Medium" charset="0"/>
              <a:cs typeface="Poppins Medium" charset="0"/>
            </a:endParaRPr>
          </a:p>
        </p:txBody>
      </p:sp>
      <p:sp>
        <p:nvSpPr>
          <p:cNvPr id="3" name="Rectangle 2">
            <a:extLst>
              <a:ext uri="{FF2B5EF4-FFF2-40B4-BE49-F238E27FC236}">
                <a16:creationId xmlns:a16="http://schemas.microsoft.com/office/drawing/2014/main" id="{631ABE5B-4D93-2DD4-07D8-ADE2004AB1BC}"/>
              </a:ext>
            </a:extLst>
          </p:cNvPr>
          <p:cNvSpPr/>
          <p:nvPr/>
        </p:nvSpPr>
        <p:spPr>
          <a:xfrm>
            <a:off x="1109950" y="1997484"/>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2857842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3A927-8AAE-0BB8-A809-256F2F425F87}"/>
            </a:ext>
          </a:extLst>
        </p:cNvPr>
        <p:cNvGrpSpPr/>
        <p:nvPr/>
      </p:nvGrpSpPr>
      <p:grpSpPr>
        <a:xfrm>
          <a:off x="0" y="0"/>
          <a:ext cx="0" cy="0"/>
          <a:chOff x="0" y="0"/>
          <a:chExt cx="0" cy="0"/>
        </a:xfrm>
      </p:grpSpPr>
      <p:sp>
        <p:nvSpPr>
          <p:cNvPr id="2962" name="Shape 2962">
            <a:extLst>
              <a:ext uri="{FF2B5EF4-FFF2-40B4-BE49-F238E27FC236}">
                <a16:creationId xmlns:a16="http://schemas.microsoft.com/office/drawing/2014/main" id="{21DD85A0-7AC0-57AF-42DC-B51D14DAB5D9}"/>
              </a:ext>
            </a:extLst>
          </p:cNvPr>
          <p:cNvSpPr>
            <a:spLocks noGrp="1"/>
          </p:cNvSpPr>
          <p:nvPr>
            <p:ph type="body" sz="half" idx="1"/>
          </p:nvPr>
        </p:nvSpPr>
        <p:spPr>
          <a:xfrm>
            <a:off x="1088868" y="2466175"/>
            <a:ext cx="10014264" cy="2334963"/>
          </a:xfrm>
          <a:prstGeom prst="rect">
            <a:avLst/>
          </a:prstGeom>
        </p:spPr>
        <p:txBody>
          <a:bodyPr/>
          <a:lstStyle/>
          <a:p>
            <a:pPr marL="285750" indent="-285750">
              <a:spcBef>
                <a:spcPts val="600"/>
              </a:spcBef>
              <a:buFont typeface="Arial" panose="020B0604020202020204" pitchFamily="34" charset="0"/>
              <a:buChar char="•"/>
            </a:pPr>
            <a:r>
              <a:rPr lang="en-US" sz="2000" dirty="0">
                <a:solidFill>
                  <a:schemeClr val="tx1"/>
                </a:solidFill>
                <a:latin typeface="Hind" panose="02000000000000000000" pitchFamily="2" charset="0"/>
                <a:cs typeface="Hind" panose="02000000000000000000" pitchFamily="2" charset="0"/>
                <a:sym typeface="Helvetica Neue"/>
              </a:rPr>
              <a:t>This year, in Ontario - </a:t>
            </a:r>
            <a:r>
              <a:rPr lang="en-US" sz="2000" i="1" dirty="0">
                <a:solidFill>
                  <a:schemeClr val="tx1"/>
                </a:solidFill>
                <a:latin typeface="Hind" panose="02000000000000000000" pitchFamily="2" charset="0"/>
                <a:cs typeface="Hind" panose="02000000000000000000" pitchFamily="2" charset="0"/>
                <a:sym typeface="Helvetica Neue"/>
              </a:rPr>
              <a:t>Baker v. Van Dolder’s Home Team Inc. </a:t>
            </a:r>
            <a:r>
              <a:rPr lang="en-US" sz="2000" dirty="0">
                <a:solidFill>
                  <a:schemeClr val="tx1"/>
                </a:solidFill>
                <a:latin typeface="Hind" panose="02000000000000000000" pitchFamily="2" charset="0"/>
                <a:cs typeface="Hind" panose="02000000000000000000" pitchFamily="2" charset="0"/>
                <a:sym typeface="Helvetica Neue"/>
              </a:rPr>
              <a:t>2026 ONCA 568</a:t>
            </a:r>
          </a:p>
          <a:p>
            <a:pPr lvl="3" indent="0">
              <a:spcBef>
                <a:spcPts val="600"/>
              </a:spcBef>
            </a:pPr>
            <a:r>
              <a:rPr lang="en-CA" sz="2000" dirty="0">
                <a:solidFill>
                  <a:schemeClr val="tx1"/>
                </a:solidFill>
                <a:latin typeface="Hind" panose="02000000000000000000" pitchFamily="2" charset="0"/>
                <a:cs typeface="Hind" panose="02000000000000000000" pitchFamily="2" charset="0"/>
              </a:rPr>
              <a:t>	… a contractual provision is not ambiguous merely because it is possible to 	identify multiple potential or hypothetical interpretations. Genuine ambiguity 	only arises where there are two or more reasonable but differing interpretations 	considered in the context of the entire contract …  Moreover, courts should not 	strive to find an ambiguity where none reasonably exists.</a:t>
            </a:r>
          </a:p>
          <a:p>
            <a:pPr marL="285750" indent="-285750">
              <a:spcBef>
                <a:spcPts val="600"/>
              </a:spcBef>
              <a:buFont typeface="Arial" panose="020B0604020202020204" pitchFamily="34" charset="0"/>
              <a:buChar char="•"/>
            </a:pPr>
            <a:endParaRPr lang="en-US" sz="1400" dirty="0">
              <a:solidFill>
                <a:schemeClr val="tx1"/>
              </a:solidFill>
              <a:latin typeface="Hind" panose="02000000000000000000" pitchFamily="2" charset="0"/>
              <a:cs typeface="Hind" panose="02000000000000000000" pitchFamily="2" charset="0"/>
              <a:sym typeface="Helvetica Neue"/>
            </a:endParaRPr>
          </a:p>
        </p:txBody>
      </p:sp>
      <p:sp>
        <p:nvSpPr>
          <p:cNvPr id="2963" name="Shape 2963">
            <a:extLst>
              <a:ext uri="{FF2B5EF4-FFF2-40B4-BE49-F238E27FC236}">
                <a16:creationId xmlns:a16="http://schemas.microsoft.com/office/drawing/2014/main" id="{DE01699C-FC00-9ECC-426B-FA6486DA5AD7}"/>
              </a:ext>
            </a:extLst>
          </p:cNvPr>
          <p:cNvSpPr>
            <a:spLocks noGrp="1"/>
          </p:cNvSpPr>
          <p:nvPr>
            <p:ph type="title"/>
          </p:nvPr>
        </p:nvSpPr>
        <p:spPr>
          <a:xfrm>
            <a:off x="1109950" y="1067009"/>
            <a:ext cx="9285690" cy="584201"/>
          </a:xfrm>
          <a:prstGeom prst="rect">
            <a:avLst/>
          </a:prstGeom>
        </p:spPr>
        <p:txBody>
          <a:bodyPr>
            <a:normAutofit fontScale="90000"/>
          </a:bodyPr>
          <a:lstStyle/>
          <a:p>
            <a:r>
              <a:rPr lang="en-CA" sz="3150" b="0" dirty="0">
                <a:latin typeface="Poppins Medium" charset="0"/>
                <a:cs typeface="Poppins Medium" charset="0"/>
                <a:sym typeface="Helvetica Neue"/>
              </a:rPr>
              <a:t>Employment contract termination clauses – common sense finally confirmed?</a:t>
            </a:r>
            <a:endParaRPr sz="3150" b="0" dirty="0">
              <a:latin typeface="Poppins Medium" charset="0"/>
              <a:cs typeface="Poppins Medium" charset="0"/>
            </a:endParaRPr>
          </a:p>
        </p:txBody>
      </p:sp>
      <p:sp>
        <p:nvSpPr>
          <p:cNvPr id="3" name="Rectangle 2">
            <a:extLst>
              <a:ext uri="{FF2B5EF4-FFF2-40B4-BE49-F238E27FC236}">
                <a16:creationId xmlns:a16="http://schemas.microsoft.com/office/drawing/2014/main" id="{1C9642B4-04B6-B9F2-5FDC-BF6A3A98F671}"/>
              </a:ext>
            </a:extLst>
          </p:cNvPr>
          <p:cNvSpPr/>
          <p:nvPr/>
        </p:nvSpPr>
        <p:spPr>
          <a:xfrm>
            <a:off x="1109950" y="1997484"/>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1476757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E11CE-8A4A-FFF4-0C08-88AA24736BCB}"/>
            </a:ext>
          </a:extLst>
        </p:cNvPr>
        <p:cNvGrpSpPr/>
        <p:nvPr/>
      </p:nvGrpSpPr>
      <p:grpSpPr>
        <a:xfrm>
          <a:off x="0" y="0"/>
          <a:ext cx="0" cy="0"/>
          <a:chOff x="0" y="0"/>
          <a:chExt cx="0" cy="0"/>
        </a:xfrm>
      </p:grpSpPr>
      <p:sp>
        <p:nvSpPr>
          <p:cNvPr id="2962" name="Shape 2962">
            <a:extLst>
              <a:ext uri="{FF2B5EF4-FFF2-40B4-BE49-F238E27FC236}">
                <a16:creationId xmlns:a16="http://schemas.microsoft.com/office/drawing/2014/main" id="{2668EB9A-1B7E-BF5D-C8D6-A6E24E612DFF}"/>
              </a:ext>
            </a:extLst>
          </p:cNvPr>
          <p:cNvSpPr>
            <a:spLocks noGrp="1"/>
          </p:cNvSpPr>
          <p:nvPr>
            <p:ph type="body" sz="half" idx="1"/>
          </p:nvPr>
        </p:nvSpPr>
        <p:spPr>
          <a:xfrm>
            <a:off x="1150854" y="2459335"/>
            <a:ext cx="10014264" cy="2334963"/>
          </a:xfrm>
          <a:prstGeom prst="rect">
            <a:avLst/>
          </a:prstGeom>
        </p:spPr>
        <p:txBody>
          <a:bodyPr/>
          <a:lstStyle/>
          <a:p>
            <a:pPr>
              <a:spcBef>
                <a:spcPts val="600"/>
              </a:spcBef>
            </a:pPr>
            <a:r>
              <a:rPr lang="en-CA" sz="1400" i="1" dirty="0">
                <a:solidFill>
                  <a:schemeClr val="tx1"/>
                </a:solidFill>
                <a:latin typeface="Hind" panose="02000000000000000000" pitchFamily="2" charset="0"/>
                <a:cs typeface="Hind" panose="02000000000000000000" pitchFamily="2" charset="0"/>
              </a:rPr>
              <a:t>Intimate Images Protection Act</a:t>
            </a:r>
            <a:r>
              <a:rPr lang="en-CA" sz="1400" dirty="0">
                <a:solidFill>
                  <a:schemeClr val="tx1"/>
                </a:solidFill>
                <a:latin typeface="Hind" panose="02000000000000000000" pitchFamily="2" charset="0"/>
                <a:cs typeface="Hind" panose="02000000000000000000" pitchFamily="2" charset="0"/>
              </a:rPr>
              <a:t> - now allows for damages up to $75,000 for sharing intimate images (previously $5,000)</a:t>
            </a:r>
          </a:p>
          <a:p>
            <a:pPr>
              <a:spcBef>
                <a:spcPts val="600"/>
              </a:spcBef>
            </a:pPr>
            <a:r>
              <a:rPr lang="en-CA" sz="1400" dirty="0">
                <a:solidFill>
                  <a:schemeClr val="tx1"/>
                </a:solidFill>
                <a:latin typeface="Hind" panose="02000000000000000000" pitchFamily="2" charset="0"/>
                <a:cs typeface="Hind" panose="02000000000000000000" pitchFamily="2" charset="0"/>
              </a:rPr>
              <a:t>Applies not just to original sharer, but also to social media companies and websites</a:t>
            </a:r>
          </a:p>
          <a:p>
            <a:pPr>
              <a:spcBef>
                <a:spcPts val="600"/>
              </a:spcBef>
            </a:pPr>
            <a:r>
              <a:rPr lang="en-CA" sz="1400" dirty="0">
                <a:solidFill>
                  <a:schemeClr val="tx1"/>
                </a:solidFill>
                <a:latin typeface="Hind" panose="02000000000000000000" pitchFamily="2" charset="0"/>
                <a:cs typeface="Hind" panose="02000000000000000000" pitchFamily="2" charset="0"/>
              </a:rPr>
              <a:t>Covers AI images and deepfakes</a:t>
            </a:r>
          </a:p>
          <a:p>
            <a:pPr>
              <a:spcBef>
                <a:spcPts val="600"/>
              </a:spcBef>
            </a:pPr>
            <a:r>
              <a:rPr lang="en-CA" sz="1400" dirty="0">
                <a:solidFill>
                  <a:schemeClr val="tx1"/>
                </a:solidFill>
                <a:latin typeface="Hind" panose="02000000000000000000" pitchFamily="2" charset="0"/>
                <a:cs typeface="Hind" panose="02000000000000000000" pitchFamily="2" charset="0"/>
              </a:rPr>
              <a:t>Within jurisdiction of Civil Resolution Tribunal – is that the right forum?</a:t>
            </a:r>
          </a:p>
          <a:p>
            <a:pPr marL="228600" indent="-228600">
              <a:buFont typeface="Arial" panose="020B0604020202020204" pitchFamily="34" charset="0"/>
              <a:buChar char="•"/>
            </a:pPr>
            <a:r>
              <a:rPr lang="en-CA" sz="1400" dirty="0">
                <a:solidFill>
                  <a:schemeClr val="tx1"/>
                </a:solidFill>
                <a:latin typeface="Hind" charset="0"/>
                <a:cs typeface="Hind" charset="0"/>
              </a:rPr>
              <a:t>14 times the CRT’s jurisdiction for anything else</a:t>
            </a:r>
          </a:p>
          <a:p>
            <a:pPr marL="228600" indent="-228600">
              <a:buFont typeface="Arial" panose="020B0604020202020204" pitchFamily="34" charset="0"/>
              <a:buChar char="•"/>
            </a:pPr>
            <a:r>
              <a:rPr lang="en-CA" sz="1400" dirty="0">
                <a:solidFill>
                  <a:schemeClr val="tx1"/>
                </a:solidFill>
                <a:latin typeface="Hind" charset="0"/>
                <a:cs typeface="Hind" charset="0"/>
              </a:rPr>
              <a:t>Process entirely online, no hearings or witnesses</a:t>
            </a:r>
          </a:p>
          <a:p>
            <a:pPr marL="228600" indent="-228600">
              <a:buFont typeface="Arial" panose="020B0604020202020204" pitchFamily="34" charset="0"/>
              <a:buChar char="•"/>
            </a:pPr>
            <a:r>
              <a:rPr lang="en-CA" sz="1400" dirty="0">
                <a:solidFill>
                  <a:schemeClr val="tx1"/>
                </a:solidFill>
                <a:latin typeface="Hind" charset="0"/>
                <a:cs typeface="Hind" charset="0"/>
              </a:rPr>
              <a:t>No counsel</a:t>
            </a:r>
          </a:p>
          <a:p>
            <a:pPr marL="228600" indent="-228600">
              <a:buFont typeface="Arial" panose="020B0604020202020204" pitchFamily="34" charset="0"/>
              <a:buChar char="•"/>
            </a:pPr>
            <a:r>
              <a:rPr lang="en-CA" sz="1400" dirty="0">
                <a:solidFill>
                  <a:schemeClr val="tx1"/>
                </a:solidFill>
                <a:latin typeface="Hind" charset="0"/>
                <a:cs typeface="Hind" charset="0"/>
              </a:rPr>
              <a:t>More than twice the Provincial Court – Small Claims Division jurisdiction  </a:t>
            </a:r>
          </a:p>
        </p:txBody>
      </p:sp>
      <p:sp>
        <p:nvSpPr>
          <p:cNvPr id="2963" name="Shape 2963">
            <a:extLst>
              <a:ext uri="{FF2B5EF4-FFF2-40B4-BE49-F238E27FC236}">
                <a16:creationId xmlns:a16="http://schemas.microsoft.com/office/drawing/2014/main" id="{E5B59FEF-59DD-B4A9-A255-BA033FD3EAAC}"/>
              </a:ext>
            </a:extLst>
          </p:cNvPr>
          <p:cNvSpPr>
            <a:spLocks noGrp="1"/>
          </p:cNvSpPr>
          <p:nvPr>
            <p:ph type="title"/>
          </p:nvPr>
        </p:nvSpPr>
        <p:spPr>
          <a:xfrm>
            <a:off x="1109950" y="1067009"/>
            <a:ext cx="9285690" cy="584201"/>
          </a:xfrm>
          <a:prstGeom prst="rect">
            <a:avLst/>
          </a:prstGeom>
        </p:spPr>
        <p:txBody>
          <a:bodyPr>
            <a:normAutofit fontScale="90000"/>
          </a:bodyPr>
          <a:lstStyle/>
          <a:p>
            <a:r>
              <a:rPr lang="en-CA" sz="3150" b="0" dirty="0">
                <a:latin typeface="Poppins Medium" charset="0"/>
                <a:cs typeface="Poppins Medium" charset="0"/>
                <a:sym typeface="Helvetica Neue"/>
              </a:rPr>
              <a:t>Intimate images abuse – new $75,000 damages potential</a:t>
            </a:r>
            <a:endParaRPr sz="3150" b="0" dirty="0">
              <a:latin typeface="Poppins Medium" charset="0"/>
              <a:cs typeface="Poppins Medium" charset="0"/>
            </a:endParaRPr>
          </a:p>
        </p:txBody>
      </p:sp>
      <p:sp>
        <p:nvSpPr>
          <p:cNvPr id="3" name="Rectangle 2">
            <a:extLst>
              <a:ext uri="{FF2B5EF4-FFF2-40B4-BE49-F238E27FC236}">
                <a16:creationId xmlns:a16="http://schemas.microsoft.com/office/drawing/2014/main" id="{49AC3D03-0094-1DD3-E29E-D192CB07F1FE}"/>
              </a:ext>
            </a:extLst>
          </p:cNvPr>
          <p:cNvSpPr/>
          <p:nvPr/>
        </p:nvSpPr>
        <p:spPr>
          <a:xfrm>
            <a:off x="1109950" y="1997484"/>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611588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C1339-69FE-ABB7-F8B0-C227AE79A973}"/>
            </a:ext>
          </a:extLst>
        </p:cNvPr>
        <p:cNvGrpSpPr/>
        <p:nvPr/>
      </p:nvGrpSpPr>
      <p:grpSpPr>
        <a:xfrm>
          <a:off x="0" y="0"/>
          <a:ext cx="0" cy="0"/>
          <a:chOff x="0" y="0"/>
          <a:chExt cx="0" cy="0"/>
        </a:xfrm>
      </p:grpSpPr>
      <p:sp>
        <p:nvSpPr>
          <p:cNvPr id="2962" name="Shape 2962">
            <a:extLst>
              <a:ext uri="{FF2B5EF4-FFF2-40B4-BE49-F238E27FC236}">
                <a16:creationId xmlns:a16="http://schemas.microsoft.com/office/drawing/2014/main" id="{34A79139-5C62-8863-B0B2-C7B280BA83B3}"/>
              </a:ext>
            </a:extLst>
          </p:cNvPr>
          <p:cNvSpPr>
            <a:spLocks noGrp="1"/>
          </p:cNvSpPr>
          <p:nvPr>
            <p:ph type="body" sz="half" idx="1"/>
          </p:nvPr>
        </p:nvSpPr>
        <p:spPr>
          <a:xfrm>
            <a:off x="1088868" y="2466175"/>
            <a:ext cx="10014264" cy="2334963"/>
          </a:xfrm>
          <a:prstGeom prst="rect">
            <a:avLst/>
          </a:prstGeom>
        </p:spPr>
        <p:txBody>
          <a:bodyPr/>
          <a:lstStyle/>
          <a:p>
            <a:r>
              <a:rPr lang="en-CA" sz="1400" i="1" dirty="0">
                <a:solidFill>
                  <a:schemeClr val="tx1"/>
                </a:solidFill>
                <a:latin typeface="Hind" charset="0"/>
                <a:cs typeface="Hind" charset="0"/>
              </a:rPr>
              <a:t>Nanaimo (City) v. Mema, </a:t>
            </a:r>
            <a:r>
              <a:rPr lang="en-CA" sz="1400" dirty="0">
                <a:solidFill>
                  <a:schemeClr val="tx1"/>
                </a:solidFill>
                <a:latin typeface="Hind" charset="0"/>
                <a:cs typeface="Hind" charset="0"/>
              </a:rPr>
              <a:t>2026 BCCA 203 </a:t>
            </a:r>
          </a:p>
          <a:p>
            <a:pPr marL="228600" indent="-228600">
              <a:buFont typeface="Arial" panose="020B0604020202020204" pitchFamily="34" charset="0"/>
              <a:buChar char="•"/>
            </a:pPr>
            <a:r>
              <a:rPr lang="en-CA" sz="1400" dirty="0">
                <a:solidFill>
                  <a:schemeClr val="tx1"/>
                </a:solidFill>
                <a:latin typeface="Hind" charset="0"/>
                <a:cs typeface="Hind" charset="0"/>
              </a:rPr>
              <a:t>$600,000 human rights award based on “subconscious” operation of stereotypes</a:t>
            </a:r>
          </a:p>
          <a:p>
            <a:pPr marL="228600" indent="-228600">
              <a:buFont typeface="Arial" panose="020B0604020202020204" pitchFamily="34" charset="0"/>
              <a:buChar char="•"/>
            </a:pPr>
            <a:r>
              <a:rPr lang="en-US" sz="1400" dirty="0">
                <a:solidFill>
                  <a:schemeClr val="tx1"/>
                </a:solidFill>
                <a:latin typeface="Hind" charset="0"/>
                <a:cs typeface="Hind" charset="0"/>
              </a:rPr>
              <a:t>$14k in personal expenses charged by CFO to employer credit card, didn’t reimburse promptly and then issues bad cheque</a:t>
            </a:r>
          </a:p>
          <a:p>
            <a:pPr marL="228600" indent="-228600">
              <a:buFont typeface="Arial" panose="020B0604020202020204" pitchFamily="34" charset="0"/>
              <a:buChar char="•"/>
            </a:pPr>
            <a:r>
              <a:rPr lang="en-US" sz="1400" dirty="0">
                <a:solidFill>
                  <a:schemeClr val="tx1"/>
                </a:solidFill>
                <a:latin typeface="Hind" charset="0"/>
                <a:cs typeface="Hind" charset="0"/>
              </a:rPr>
              <a:t>No direct evidence that employee’s race was a factor in termination</a:t>
            </a:r>
          </a:p>
          <a:p>
            <a:pPr marL="228600" indent="-228600">
              <a:buFont typeface="Arial" panose="020B0604020202020204" pitchFamily="34" charset="0"/>
              <a:buChar char="•"/>
            </a:pPr>
            <a:r>
              <a:rPr lang="en-US" sz="1400" dirty="0">
                <a:solidFill>
                  <a:schemeClr val="tx1"/>
                </a:solidFill>
                <a:latin typeface="Hind" charset="0"/>
                <a:cs typeface="Hind" charset="0"/>
              </a:rPr>
              <a:t>$583k wage loss and $50k in injury to dignity damages</a:t>
            </a:r>
          </a:p>
          <a:p>
            <a:r>
              <a:rPr lang="en-US" sz="1400" dirty="0">
                <a:solidFill>
                  <a:schemeClr val="tx1"/>
                </a:solidFill>
                <a:latin typeface="Hind" charset="0"/>
                <a:cs typeface="Hind" charset="0"/>
              </a:rPr>
              <a:t>Upheld on appeal – Court of Appeal rejected argument that “subconscious bias” could not have effected decision</a:t>
            </a:r>
          </a:p>
          <a:p>
            <a:pPr marL="228600" indent="-228600">
              <a:buFont typeface="Arial" panose="020B0604020202020204" pitchFamily="34" charset="0"/>
              <a:buChar char="•"/>
            </a:pPr>
            <a:r>
              <a:rPr lang="en-US" sz="1400" dirty="0">
                <a:solidFill>
                  <a:schemeClr val="tx1"/>
                </a:solidFill>
                <a:latin typeface="Hind" charset="0"/>
                <a:cs typeface="Hind" charset="0"/>
              </a:rPr>
              <a:t>Employer investigation reflected a “thread of racial bias”</a:t>
            </a:r>
          </a:p>
          <a:p>
            <a:pPr marL="228600" indent="-228600">
              <a:buFont typeface="Arial" panose="020B0604020202020204" pitchFamily="34" charset="0"/>
              <a:buChar char="•"/>
            </a:pPr>
            <a:r>
              <a:rPr lang="en-US" sz="1400" dirty="0">
                <a:solidFill>
                  <a:schemeClr val="tx1"/>
                </a:solidFill>
                <a:latin typeface="Hind" charset="0"/>
                <a:cs typeface="Hind" charset="0"/>
              </a:rPr>
              <a:t>The difficult question - how defend against “subconscious” discrimination claim???</a:t>
            </a:r>
          </a:p>
          <a:p>
            <a:r>
              <a:rPr lang="en-US" sz="1400" dirty="0">
                <a:solidFill>
                  <a:schemeClr val="tx1"/>
                </a:solidFill>
                <a:latin typeface="Hind" charset="0"/>
                <a:cs typeface="Hind" charset="0"/>
              </a:rPr>
              <a:t>And employer pays for BC HRT system being broken - wage loss damages so big because took five years to get to hearing</a:t>
            </a:r>
          </a:p>
          <a:p>
            <a:endParaRPr lang="en-US" sz="1400" dirty="0"/>
          </a:p>
          <a:p>
            <a:pPr marL="228600" indent="-228600">
              <a:buFont typeface="Arial" panose="020B0604020202020204" pitchFamily="34" charset="0"/>
              <a:buChar char="•"/>
            </a:pPr>
            <a:endParaRPr lang="en-CA" sz="1400" dirty="0">
              <a:solidFill>
                <a:schemeClr val="tx1"/>
              </a:solidFill>
              <a:latin typeface="Hind" charset="0"/>
              <a:cs typeface="Hind" charset="0"/>
            </a:endParaRPr>
          </a:p>
        </p:txBody>
      </p:sp>
      <p:sp>
        <p:nvSpPr>
          <p:cNvPr id="2963" name="Shape 2963">
            <a:extLst>
              <a:ext uri="{FF2B5EF4-FFF2-40B4-BE49-F238E27FC236}">
                <a16:creationId xmlns:a16="http://schemas.microsoft.com/office/drawing/2014/main" id="{CCFEAC04-6241-EFFD-DF11-E4F2E75DF49F}"/>
              </a:ext>
            </a:extLst>
          </p:cNvPr>
          <p:cNvSpPr>
            <a:spLocks noGrp="1"/>
          </p:cNvSpPr>
          <p:nvPr>
            <p:ph type="title"/>
          </p:nvPr>
        </p:nvSpPr>
        <p:spPr>
          <a:xfrm>
            <a:off x="1109950" y="1067009"/>
            <a:ext cx="9285690" cy="584201"/>
          </a:xfrm>
          <a:prstGeom prst="rect">
            <a:avLst/>
          </a:prstGeom>
        </p:spPr>
        <p:txBody>
          <a:bodyPr>
            <a:normAutofit fontScale="90000"/>
          </a:bodyPr>
          <a:lstStyle/>
          <a:p>
            <a:r>
              <a:rPr lang="en-CA" sz="3150" b="0" dirty="0">
                <a:latin typeface="Poppins Medium" charset="0"/>
                <a:cs typeface="Poppins Medium" charset="0"/>
                <a:sym typeface="Helvetica Neue"/>
              </a:rPr>
              <a:t>Be careful out there - $600,000 human rights damages for “subconscious” discrimination upheld on appeal</a:t>
            </a:r>
            <a:endParaRPr sz="3150" b="0" dirty="0">
              <a:latin typeface="Poppins Medium" charset="0"/>
              <a:cs typeface="Poppins Medium" charset="0"/>
            </a:endParaRPr>
          </a:p>
        </p:txBody>
      </p:sp>
      <p:sp>
        <p:nvSpPr>
          <p:cNvPr id="3" name="Rectangle 2">
            <a:extLst>
              <a:ext uri="{FF2B5EF4-FFF2-40B4-BE49-F238E27FC236}">
                <a16:creationId xmlns:a16="http://schemas.microsoft.com/office/drawing/2014/main" id="{33B19E0D-394B-1945-513D-1DD3A198CD43}"/>
              </a:ext>
            </a:extLst>
          </p:cNvPr>
          <p:cNvSpPr/>
          <p:nvPr/>
        </p:nvSpPr>
        <p:spPr>
          <a:xfrm>
            <a:off x="1109950" y="1997484"/>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3219754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35FE0-C254-68F5-1625-165393D9760D}"/>
            </a:ext>
          </a:extLst>
        </p:cNvPr>
        <p:cNvGrpSpPr/>
        <p:nvPr/>
      </p:nvGrpSpPr>
      <p:grpSpPr>
        <a:xfrm>
          <a:off x="0" y="0"/>
          <a:ext cx="0" cy="0"/>
          <a:chOff x="0" y="0"/>
          <a:chExt cx="0" cy="0"/>
        </a:xfrm>
      </p:grpSpPr>
      <p:sp>
        <p:nvSpPr>
          <p:cNvPr id="2962" name="Shape 2962">
            <a:extLst>
              <a:ext uri="{FF2B5EF4-FFF2-40B4-BE49-F238E27FC236}">
                <a16:creationId xmlns:a16="http://schemas.microsoft.com/office/drawing/2014/main" id="{CE3E033C-2F60-60D1-8BDD-D099AECD65E3}"/>
              </a:ext>
            </a:extLst>
          </p:cNvPr>
          <p:cNvSpPr>
            <a:spLocks noGrp="1"/>
          </p:cNvSpPr>
          <p:nvPr>
            <p:ph type="body" sz="half" idx="1"/>
          </p:nvPr>
        </p:nvSpPr>
        <p:spPr>
          <a:xfrm>
            <a:off x="1088868" y="2261518"/>
            <a:ext cx="10014264" cy="2334963"/>
          </a:xfrm>
          <a:prstGeom prst="rect">
            <a:avLst/>
          </a:prstGeom>
        </p:spPr>
        <p:txBody>
          <a:bodyPr/>
          <a:lstStyle/>
          <a:p>
            <a:pPr>
              <a:spcBef>
                <a:spcPts val="600"/>
              </a:spcBef>
            </a:pPr>
            <a:r>
              <a:rPr lang="en-CA" sz="1400" dirty="0">
                <a:solidFill>
                  <a:schemeClr val="tx1"/>
                </a:solidFill>
                <a:latin typeface="Hind" panose="02000000000000000000" pitchFamily="2" charset="0"/>
                <a:ea typeface="Helvetica Neue"/>
                <a:cs typeface="Hind" panose="02000000000000000000" pitchFamily="2" charset="0"/>
                <a:sym typeface="Helvetica Neue"/>
              </a:rPr>
              <a:t>You’ll recall - </a:t>
            </a:r>
            <a:r>
              <a:rPr lang="en-CA" sz="1400" i="1" dirty="0">
                <a:solidFill>
                  <a:schemeClr val="tx1"/>
                </a:solidFill>
                <a:latin typeface="Hind" panose="02000000000000000000" pitchFamily="2" charset="0"/>
                <a:ea typeface="Helvetica Neue"/>
                <a:cs typeface="Hind" panose="02000000000000000000" pitchFamily="2" charset="0"/>
                <a:sym typeface="Helvetica Neue"/>
              </a:rPr>
              <a:t>Okanagan College </a:t>
            </a:r>
            <a:r>
              <a:rPr lang="en-CA" sz="1400" dirty="0">
                <a:solidFill>
                  <a:schemeClr val="tx1"/>
                </a:solidFill>
                <a:latin typeface="Hind" panose="02000000000000000000" pitchFamily="2" charset="0"/>
                <a:ea typeface="Helvetica Neue"/>
                <a:cs typeface="Hind" panose="02000000000000000000" pitchFamily="2" charset="0"/>
                <a:sym typeface="Helvetica Neue"/>
              </a:rPr>
              <a:t>v. </a:t>
            </a:r>
            <a:r>
              <a:rPr lang="en-CA" sz="1400" i="1" dirty="0">
                <a:solidFill>
                  <a:schemeClr val="tx1"/>
                </a:solidFill>
                <a:latin typeface="Hind" panose="02000000000000000000" pitchFamily="2" charset="0"/>
                <a:ea typeface="Helvetica Neue"/>
                <a:cs typeface="Hind" panose="02000000000000000000" pitchFamily="2" charset="0"/>
                <a:sym typeface="Helvetica Neue"/>
              </a:rPr>
              <a:t>Okanagan College Faculty Association (Benefits Grievance), </a:t>
            </a:r>
            <a:r>
              <a:rPr lang="en-CA" sz="1400" dirty="0">
                <a:solidFill>
                  <a:schemeClr val="tx1"/>
                </a:solidFill>
                <a:latin typeface="Hind" panose="02000000000000000000" pitchFamily="2" charset="0"/>
                <a:ea typeface="Helvetica Neue"/>
                <a:cs typeface="Hind" panose="02000000000000000000" pitchFamily="2" charset="0"/>
                <a:sym typeface="Helvetica Neue"/>
              </a:rPr>
              <a:t>[2024] B.C.C.A.A.A. No. 124 (Peltz)</a:t>
            </a:r>
          </a:p>
          <a:p>
            <a:pPr marL="228600" indent="-228600">
              <a:buFont typeface="Arial" panose="020B0604020202020204" pitchFamily="34" charset="0"/>
              <a:buChar char="•"/>
            </a:pPr>
            <a:r>
              <a:rPr lang="en-CA" sz="1400" dirty="0">
                <a:solidFill>
                  <a:schemeClr val="tx1"/>
                </a:solidFill>
                <a:latin typeface="Hind" charset="0"/>
                <a:cs typeface="Hind" charset="0"/>
                <a:sym typeface="Helvetica Neue"/>
              </a:rPr>
              <a:t>Arbitrator - cap on LTD benefits at age 65 is discriminatory on basis of age and therefore violates Human Rights Code in part because the market had changed - there are more options available now for post-65 benefits and the costs of a post-65 benefit would not necessarily be destabilizing and “untenable” for the College</a:t>
            </a:r>
          </a:p>
          <a:p>
            <a:pPr>
              <a:spcBef>
                <a:spcPts val="600"/>
              </a:spcBef>
            </a:pPr>
            <a:r>
              <a:rPr lang="en-CA" sz="1400" dirty="0">
                <a:solidFill>
                  <a:schemeClr val="tx1"/>
                </a:solidFill>
                <a:latin typeface="Hind" panose="02000000000000000000" pitchFamily="2" charset="0"/>
                <a:cs typeface="Hind" panose="02000000000000000000" pitchFamily="2" charset="0"/>
                <a:sym typeface="Helvetica Neue"/>
              </a:rPr>
              <a:t>But appeal to BC LRB successful - </a:t>
            </a:r>
            <a:r>
              <a:rPr lang="en-CA" sz="1400" i="1" dirty="0">
                <a:solidFill>
                  <a:schemeClr val="tx1"/>
                </a:solidFill>
                <a:latin typeface="Hind" panose="02000000000000000000" pitchFamily="2" charset="0"/>
                <a:ea typeface="Helvetica Neue"/>
                <a:cs typeface="Hind" panose="02000000000000000000" pitchFamily="2" charset="0"/>
                <a:sym typeface="Helvetica Neue"/>
              </a:rPr>
              <a:t>Okanagan College </a:t>
            </a:r>
            <a:r>
              <a:rPr lang="en-CA" sz="1400" dirty="0">
                <a:solidFill>
                  <a:schemeClr val="tx1"/>
                </a:solidFill>
                <a:latin typeface="Hind" panose="02000000000000000000" pitchFamily="2" charset="0"/>
                <a:ea typeface="Helvetica Neue"/>
                <a:cs typeface="Hind" panose="02000000000000000000" pitchFamily="2" charset="0"/>
                <a:sym typeface="Helvetica Neue"/>
              </a:rPr>
              <a:t>v. </a:t>
            </a:r>
            <a:r>
              <a:rPr lang="en-CA" sz="1400" i="1" dirty="0">
                <a:solidFill>
                  <a:schemeClr val="tx1"/>
                </a:solidFill>
                <a:latin typeface="Hind" panose="02000000000000000000" pitchFamily="2" charset="0"/>
                <a:ea typeface="Helvetica Neue"/>
                <a:cs typeface="Hind" panose="02000000000000000000" pitchFamily="2" charset="0"/>
                <a:sym typeface="Helvetica Neue"/>
              </a:rPr>
              <a:t>Okanagan College Faculty Association , </a:t>
            </a:r>
            <a:r>
              <a:rPr lang="en-CA" sz="1400" dirty="0">
                <a:solidFill>
                  <a:schemeClr val="tx1"/>
                </a:solidFill>
                <a:latin typeface="Hind" panose="02000000000000000000" pitchFamily="2" charset="0"/>
                <a:ea typeface="Helvetica Neue"/>
                <a:cs typeface="Hind" panose="02000000000000000000" pitchFamily="2" charset="0"/>
                <a:sym typeface="Helvetica Neue"/>
              </a:rPr>
              <a:t>2026 BCLRB 39</a:t>
            </a:r>
          </a:p>
          <a:p>
            <a:pPr marL="228600" indent="-228600">
              <a:buFont typeface="Arial" panose="020B0604020202020204" pitchFamily="34" charset="0"/>
              <a:buChar char="•"/>
            </a:pPr>
            <a:r>
              <a:rPr lang="en-CA" sz="1400" dirty="0">
                <a:solidFill>
                  <a:schemeClr val="tx1"/>
                </a:solidFill>
                <a:latin typeface="Hind" charset="0"/>
                <a:cs typeface="Hind" charset="0"/>
                <a:sym typeface="Helvetica Neue"/>
              </a:rPr>
              <a:t>One aspect of “bona fide plan” test is whether plan was adopted in good faith v. for purpose of defeating protected rights.</a:t>
            </a:r>
          </a:p>
          <a:p>
            <a:pPr marL="228600" indent="-228600">
              <a:buFont typeface="Arial" panose="020B0604020202020204" pitchFamily="34" charset="0"/>
              <a:buChar char="•"/>
            </a:pPr>
            <a:r>
              <a:rPr lang="en-CA" sz="1400" dirty="0">
                <a:solidFill>
                  <a:schemeClr val="tx1"/>
                </a:solidFill>
                <a:latin typeface="Hind" charset="0"/>
                <a:cs typeface="Hind" charset="0"/>
                <a:sym typeface="Helvetica Neue"/>
              </a:rPr>
              <a:t>In considering that question, don’t ask whether Employer’s view had become “unreasonable” over time – if the Employer acted in good faith when the measure was established, it doesn’t matter if things changed over time (like post-65 LTD coverage became available)</a:t>
            </a:r>
          </a:p>
          <a:p>
            <a:pPr>
              <a:spcBef>
                <a:spcPts val="600"/>
              </a:spcBef>
            </a:pPr>
            <a:endParaRPr lang="en-CA" sz="1400" dirty="0">
              <a:solidFill>
                <a:schemeClr val="tx1"/>
              </a:solidFill>
              <a:latin typeface="Hind" panose="02000000000000000000" pitchFamily="2" charset="0"/>
              <a:cs typeface="Hind" panose="02000000000000000000" pitchFamily="2" charset="0"/>
              <a:sym typeface="Helvetica Neue"/>
            </a:endParaRPr>
          </a:p>
        </p:txBody>
      </p:sp>
      <p:sp>
        <p:nvSpPr>
          <p:cNvPr id="2963" name="Shape 2963">
            <a:extLst>
              <a:ext uri="{FF2B5EF4-FFF2-40B4-BE49-F238E27FC236}">
                <a16:creationId xmlns:a16="http://schemas.microsoft.com/office/drawing/2014/main" id="{D9EDFA53-4D4D-2EAE-65E6-DAC694E685B9}"/>
              </a:ext>
            </a:extLst>
          </p:cNvPr>
          <p:cNvSpPr>
            <a:spLocks noGrp="1"/>
          </p:cNvSpPr>
          <p:nvPr>
            <p:ph type="title"/>
          </p:nvPr>
        </p:nvSpPr>
        <p:spPr>
          <a:xfrm>
            <a:off x="1109950" y="1067009"/>
            <a:ext cx="9285690" cy="584201"/>
          </a:xfrm>
          <a:prstGeom prst="rect">
            <a:avLst/>
          </a:prstGeom>
        </p:spPr>
        <p:txBody>
          <a:bodyPr>
            <a:normAutofit fontScale="90000"/>
          </a:bodyPr>
          <a:lstStyle/>
          <a:p>
            <a:r>
              <a:rPr lang="en-CA" sz="3150" b="0" dirty="0">
                <a:latin typeface="Poppins Medium" charset="0"/>
                <a:cs typeface="Poppins Medium" charset="0"/>
                <a:sym typeface="Helvetica Neue"/>
              </a:rPr>
              <a:t>Discriminatory to provide LTD plan that ends benefits at age 65?  No, it’s fine now . . .</a:t>
            </a:r>
            <a:endParaRPr sz="3150" b="0" dirty="0">
              <a:latin typeface="Poppins Medium" charset="0"/>
              <a:cs typeface="Poppins Medium" charset="0"/>
            </a:endParaRPr>
          </a:p>
        </p:txBody>
      </p:sp>
      <p:sp>
        <p:nvSpPr>
          <p:cNvPr id="3" name="Rectangle 2">
            <a:extLst>
              <a:ext uri="{FF2B5EF4-FFF2-40B4-BE49-F238E27FC236}">
                <a16:creationId xmlns:a16="http://schemas.microsoft.com/office/drawing/2014/main" id="{7B02D86F-0047-4C4C-2427-8D581E1A2415}"/>
              </a:ext>
            </a:extLst>
          </p:cNvPr>
          <p:cNvSpPr/>
          <p:nvPr/>
        </p:nvSpPr>
        <p:spPr>
          <a:xfrm>
            <a:off x="1109950" y="1997484"/>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3449273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A463C-0022-5760-EA2E-33AE6C623FAD}"/>
            </a:ext>
          </a:extLst>
        </p:cNvPr>
        <p:cNvGrpSpPr/>
        <p:nvPr/>
      </p:nvGrpSpPr>
      <p:grpSpPr>
        <a:xfrm>
          <a:off x="0" y="0"/>
          <a:ext cx="0" cy="0"/>
          <a:chOff x="0" y="0"/>
          <a:chExt cx="0" cy="0"/>
        </a:xfrm>
      </p:grpSpPr>
      <p:sp>
        <p:nvSpPr>
          <p:cNvPr id="2962" name="Shape 2962">
            <a:extLst>
              <a:ext uri="{FF2B5EF4-FFF2-40B4-BE49-F238E27FC236}">
                <a16:creationId xmlns:a16="http://schemas.microsoft.com/office/drawing/2014/main" id="{C29F603C-CB2C-535B-EFA6-B846835E3012}"/>
              </a:ext>
            </a:extLst>
          </p:cNvPr>
          <p:cNvSpPr>
            <a:spLocks noGrp="1"/>
          </p:cNvSpPr>
          <p:nvPr>
            <p:ph type="body" sz="half" idx="1"/>
          </p:nvPr>
        </p:nvSpPr>
        <p:spPr>
          <a:xfrm>
            <a:off x="1088868" y="2466175"/>
            <a:ext cx="10014264" cy="2334963"/>
          </a:xfrm>
          <a:prstGeom prst="rect">
            <a:avLst/>
          </a:prstGeom>
        </p:spPr>
        <p:txBody>
          <a:bodyPr/>
          <a:lstStyle/>
          <a:p>
            <a:pPr>
              <a:spcBef>
                <a:spcPts val="600"/>
              </a:spcBef>
            </a:pPr>
            <a:r>
              <a:rPr lang="en-US" sz="1400" i="1" dirty="0">
                <a:solidFill>
                  <a:schemeClr val="tx1"/>
                </a:solidFill>
                <a:latin typeface="Hind" panose="02000000000000000000" pitchFamily="2" charset="0"/>
                <a:cs typeface="Hind" panose="02000000000000000000" pitchFamily="2" charset="0"/>
                <a:sym typeface="Helvetica Neue"/>
              </a:rPr>
              <a:t>Cressey Construction Corporation v. Parolin</a:t>
            </a:r>
            <a:r>
              <a:rPr lang="en-US" sz="1400" dirty="0">
                <a:solidFill>
                  <a:schemeClr val="tx1"/>
                </a:solidFill>
                <a:latin typeface="Hind" panose="02000000000000000000" pitchFamily="2" charset="0"/>
                <a:cs typeface="Hind" panose="02000000000000000000" pitchFamily="2" charset="0"/>
                <a:sym typeface="Helvetica Neue"/>
              </a:rPr>
              <a:t>, 2026 BCCA 199 – Court of Appeal affirmed trial decision</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Employee sued for wrongful dismissal when directed to return to the workplace and work regular hours </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Court - Oral representations by employer about flexible work hours and location had become terms of the employment contract and the employer’s attempts to change them constituted constructive dismissal</a:t>
            </a:r>
          </a:p>
          <a:p>
            <a:pPr>
              <a:spcBef>
                <a:spcPts val="600"/>
              </a:spcBef>
            </a:pPr>
            <a:r>
              <a:rPr lang="en-US" sz="1400" dirty="0">
                <a:solidFill>
                  <a:schemeClr val="tx1"/>
                </a:solidFill>
                <a:latin typeface="Hind" panose="02000000000000000000" pitchFamily="2" charset="0"/>
                <a:cs typeface="Hind" panose="02000000000000000000" pitchFamily="2" charset="0"/>
                <a:sym typeface="Helvetica Neue"/>
              </a:rPr>
              <a:t>The takeaway – if it’s important, PUT IT IN WRITING!</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So no question what the term is</a:t>
            </a:r>
          </a:p>
          <a:p>
            <a:pPr marL="228600" indent="-228600">
              <a:buFont typeface="Arial" panose="020B0604020202020204" pitchFamily="34" charset="0"/>
              <a:buChar char="•"/>
            </a:pPr>
            <a:r>
              <a:rPr lang="en-US" sz="1400" dirty="0">
                <a:solidFill>
                  <a:schemeClr val="tx1"/>
                </a:solidFill>
                <a:latin typeface="Hind" charset="0"/>
                <a:cs typeface="Hind" charset="0"/>
                <a:sym typeface="Helvetica Neue"/>
              </a:rPr>
              <a:t>So can clearly establish limits, like the right to change it</a:t>
            </a:r>
          </a:p>
          <a:p>
            <a:pPr>
              <a:spcBef>
                <a:spcPts val="600"/>
              </a:spcBef>
            </a:pPr>
            <a:r>
              <a:rPr lang="en-US" sz="1400" dirty="0">
                <a:solidFill>
                  <a:schemeClr val="tx1"/>
                </a:solidFill>
                <a:latin typeface="Hind" panose="02000000000000000000" pitchFamily="2" charset="0"/>
                <a:cs typeface="Hind" panose="02000000000000000000" pitchFamily="2" charset="0"/>
                <a:sym typeface="Helvetica Neue"/>
              </a:rPr>
              <a:t>Before you direct people to return to the workplace - can you </a:t>
            </a:r>
            <a:r>
              <a:rPr lang="en-US" sz="1400" u="sng" dirty="0">
                <a:solidFill>
                  <a:schemeClr val="tx1"/>
                </a:solidFill>
                <a:latin typeface="Hind" panose="02000000000000000000" pitchFamily="2" charset="0"/>
                <a:cs typeface="Hind" panose="02000000000000000000" pitchFamily="2" charset="0"/>
                <a:sym typeface="Helvetica Neue"/>
              </a:rPr>
              <a:t>prove</a:t>
            </a:r>
            <a:r>
              <a:rPr lang="en-US" sz="1400" dirty="0">
                <a:solidFill>
                  <a:schemeClr val="tx1"/>
                </a:solidFill>
                <a:latin typeface="Hind" panose="02000000000000000000" pitchFamily="2" charset="0"/>
                <a:cs typeface="Hind" panose="02000000000000000000" pitchFamily="2" charset="0"/>
                <a:sym typeface="Helvetica Neue"/>
              </a:rPr>
              <a:t> the entitlement to WFH is subject to termination or change? </a:t>
            </a:r>
            <a:endParaRPr lang="en-CA" sz="1400" dirty="0">
              <a:solidFill>
                <a:schemeClr val="tx1"/>
              </a:solidFill>
              <a:latin typeface="Hind" panose="02000000000000000000" pitchFamily="2" charset="0"/>
              <a:cs typeface="Hind" panose="02000000000000000000" pitchFamily="2" charset="0"/>
              <a:sym typeface="Helvetica Neue"/>
            </a:endParaRPr>
          </a:p>
        </p:txBody>
      </p:sp>
      <p:sp>
        <p:nvSpPr>
          <p:cNvPr id="2963" name="Shape 2963">
            <a:extLst>
              <a:ext uri="{FF2B5EF4-FFF2-40B4-BE49-F238E27FC236}">
                <a16:creationId xmlns:a16="http://schemas.microsoft.com/office/drawing/2014/main" id="{A70EDE13-8A72-6A81-2113-3615B742DACE}"/>
              </a:ext>
            </a:extLst>
          </p:cNvPr>
          <p:cNvSpPr>
            <a:spLocks noGrp="1"/>
          </p:cNvSpPr>
          <p:nvPr>
            <p:ph type="title"/>
          </p:nvPr>
        </p:nvSpPr>
        <p:spPr>
          <a:xfrm>
            <a:off x="1109950" y="1067009"/>
            <a:ext cx="9285690" cy="584201"/>
          </a:xfrm>
          <a:prstGeom prst="rect">
            <a:avLst/>
          </a:prstGeom>
        </p:spPr>
        <p:txBody>
          <a:bodyPr>
            <a:normAutofit fontScale="90000"/>
          </a:bodyPr>
          <a:lstStyle/>
          <a:p>
            <a:r>
              <a:rPr lang="en-CA" sz="3150" b="0" dirty="0">
                <a:latin typeface="Poppins Medium" charset="0"/>
                <a:cs typeface="Poppins Medium" charset="0"/>
                <a:sym typeface="Helvetica Neue"/>
              </a:rPr>
              <a:t>Mandatory return to the workplace – the danger in oral agreements  </a:t>
            </a:r>
            <a:endParaRPr sz="3150" b="0" dirty="0">
              <a:latin typeface="Poppins Medium" charset="0"/>
              <a:cs typeface="Poppins Medium" charset="0"/>
            </a:endParaRPr>
          </a:p>
        </p:txBody>
      </p:sp>
      <p:sp>
        <p:nvSpPr>
          <p:cNvPr id="3" name="Rectangle 2">
            <a:extLst>
              <a:ext uri="{FF2B5EF4-FFF2-40B4-BE49-F238E27FC236}">
                <a16:creationId xmlns:a16="http://schemas.microsoft.com/office/drawing/2014/main" id="{8DBFE429-72AC-B4F2-9F32-ED399627D2E7}"/>
              </a:ext>
            </a:extLst>
          </p:cNvPr>
          <p:cNvSpPr/>
          <p:nvPr/>
        </p:nvSpPr>
        <p:spPr>
          <a:xfrm>
            <a:off x="1109950" y="1997484"/>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621287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22C12-ABE7-AE00-AE84-806DB62FE85A}"/>
            </a:ext>
          </a:extLst>
        </p:cNvPr>
        <p:cNvGrpSpPr/>
        <p:nvPr/>
      </p:nvGrpSpPr>
      <p:grpSpPr>
        <a:xfrm>
          <a:off x="0" y="0"/>
          <a:ext cx="0" cy="0"/>
          <a:chOff x="0" y="0"/>
          <a:chExt cx="0" cy="0"/>
        </a:xfrm>
      </p:grpSpPr>
      <p:sp>
        <p:nvSpPr>
          <p:cNvPr id="2962" name="Shape 2962">
            <a:extLst>
              <a:ext uri="{FF2B5EF4-FFF2-40B4-BE49-F238E27FC236}">
                <a16:creationId xmlns:a16="http://schemas.microsoft.com/office/drawing/2014/main" id="{8BC26910-B759-C58A-5858-DDFA5B6B6DB1}"/>
              </a:ext>
            </a:extLst>
          </p:cNvPr>
          <p:cNvSpPr>
            <a:spLocks noGrp="1"/>
          </p:cNvSpPr>
          <p:nvPr>
            <p:ph type="body" sz="half" idx="1"/>
          </p:nvPr>
        </p:nvSpPr>
        <p:spPr>
          <a:xfrm>
            <a:off x="1088868" y="2466175"/>
            <a:ext cx="10014264" cy="2334963"/>
          </a:xfrm>
          <a:prstGeom prst="rect">
            <a:avLst/>
          </a:prstGeom>
        </p:spPr>
        <p:txBody>
          <a:bodyPr/>
          <a:lstStyle/>
          <a:p>
            <a:r>
              <a:rPr lang="en-CA" sz="1400" i="1" dirty="0">
                <a:solidFill>
                  <a:schemeClr val="tx1"/>
                </a:solidFill>
                <a:latin typeface="Hind" charset="0"/>
                <a:cs typeface="Hind" charset="0"/>
              </a:rPr>
              <a:t>Brito v. </a:t>
            </a:r>
            <a:r>
              <a:rPr lang="en-CA" sz="1400" i="1" dirty="0" err="1">
                <a:solidFill>
                  <a:schemeClr val="tx1"/>
                </a:solidFill>
                <a:latin typeface="Hind" charset="0"/>
                <a:cs typeface="Hind" charset="0"/>
              </a:rPr>
              <a:t>Ecora</a:t>
            </a:r>
            <a:r>
              <a:rPr lang="en-CA" sz="1400" i="1" dirty="0">
                <a:solidFill>
                  <a:schemeClr val="tx1"/>
                </a:solidFill>
                <a:latin typeface="Hind" charset="0"/>
                <a:cs typeface="Hind" charset="0"/>
              </a:rPr>
              <a:t> Engineering &amp; Environmental Ltd., </a:t>
            </a:r>
            <a:r>
              <a:rPr lang="en-CA" sz="1400" dirty="0">
                <a:solidFill>
                  <a:schemeClr val="tx1"/>
                </a:solidFill>
                <a:latin typeface="Hind" charset="0"/>
                <a:cs typeface="Hind" charset="0"/>
              </a:rPr>
              <a:t>2025 BCSC 2047 </a:t>
            </a:r>
          </a:p>
          <a:p>
            <a:pPr marL="228600" indent="-228600">
              <a:buFont typeface="Arial" panose="020B0604020202020204" pitchFamily="34" charset="0"/>
              <a:buChar char="•"/>
            </a:pPr>
            <a:r>
              <a:rPr lang="en-CA" sz="1400" dirty="0">
                <a:solidFill>
                  <a:schemeClr val="tx1"/>
                </a:solidFill>
                <a:latin typeface="Hind" charset="0"/>
                <a:cs typeface="Hind" charset="0"/>
              </a:rPr>
              <a:t>Employee terminated without cause, employer pays severance</a:t>
            </a:r>
          </a:p>
          <a:p>
            <a:pPr marL="228600" indent="-228600">
              <a:buFont typeface="Arial" panose="020B0604020202020204" pitchFamily="34" charset="0"/>
              <a:buChar char="•"/>
            </a:pPr>
            <a:r>
              <a:rPr lang="en-CA" sz="1400" dirty="0">
                <a:solidFill>
                  <a:schemeClr val="tx1"/>
                </a:solidFill>
                <a:latin typeface="Hind" charset="0"/>
                <a:cs typeface="Hind" charset="0"/>
              </a:rPr>
              <a:t>Employee sues for two years’ worth of overtime pay</a:t>
            </a:r>
          </a:p>
          <a:p>
            <a:pPr marL="228600" indent="-228600">
              <a:buFont typeface="Arial" panose="020B0604020202020204" pitchFamily="34" charset="0"/>
              <a:buChar char="•"/>
            </a:pPr>
            <a:r>
              <a:rPr lang="en-CA" sz="1400" dirty="0">
                <a:solidFill>
                  <a:schemeClr val="tx1"/>
                </a:solidFill>
                <a:latin typeface="Hind" charset="0"/>
                <a:cs typeface="Hind" charset="0"/>
              </a:rPr>
              <a:t>Counterclaim – repayment of severance because she made inappropriate comments to clients that would have been cause  </a:t>
            </a:r>
          </a:p>
          <a:p>
            <a:pPr marL="228600" indent="-228600">
              <a:buFont typeface="Arial" panose="020B0604020202020204" pitchFamily="34" charset="0"/>
              <a:buChar char="•"/>
            </a:pPr>
            <a:r>
              <a:rPr lang="en-CA" sz="1400" dirty="0">
                <a:solidFill>
                  <a:schemeClr val="tx1"/>
                </a:solidFill>
                <a:latin typeface="Hind" charset="0"/>
                <a:cs typeface="Hind" charset="0"/>
              </a:rPr>
              <a:t>BCSC allows unpaid overtime claim - $40k</a:t>
            </a:r>
          </a:p>
          <a:p>
            <a:pPr marL="228600" indent="-228600">
              <a:buFont typeface="Arial" panose="020B0604020202020204" pitchFamily="34" charset="0"/>
              <a:buChar char="•"/>
            </a:pPr>
            <a:r>
              <a:rPr lang="en-CA" sz="1400" dirty="0">
                <a:solidFill>
                  <a:schemeClr val="tx1"/>
                </a:solidFill>
                <a:latin typeface="Hind" charset="0"/>
                <a:cs typeface="Hind" charset="0"/>
              </a:rPr>
              <a:t>And holds that the counterclaim was meritless and made in bad faith, to deter the Employee from pursing her claim</a:t>
            </a:r>
          </a:p>
          <a:p>
            <a:pPr marL="228600" indent="-228600">
              <a:buFont typeface="Arial" panose="020B0604020202020204" pitchFamily="34" charset="0"/>
              <a:buChar char="•"/>
            </a:pPr>
            <a:r>
              <a:rPr lang="en-CA" sz="1400" dirty="0">
                <a:solidFill>
                  <a:schemeClr val="tx1"/>
                </a:solidFill>
                <a:latin typeface="Hind" charset="0"/>
                <a:cs typeface="Hind" charset="0"/>
              </a:rPr>
              <a:t>Employer was ordered to pay punitive damages - on Court’s initiative, employee hadn’t even asked for them</a:t>
            </a:r>
          </a:p>
          <a:p>
            <a:pPr marL="228600" indent="-228600">
              <a:buFont typeface="Arial" panose="020B0604020202020204" pitchFamily="34" charset="0"/>
              <a:buChar char="•"/>
            </a:pPr>
            <a:r>
              <a:rPr lang="en-CA" sz="1400" dirty="0">
                <a:solidFill>
                  <a:schemeClr val="tx1"/>
                </a:solidFill>
                <a:latin typeface="Hind" charset="0"/>
                <a:cs typeface="Hind" charset="0"/>
              </a:rPr>
              <a:t>As employers, stay on the high road - avoid counter-claims, meritless allegations of cause, defamation, reputational damage, heavy-handed security – rarely turns out well for the employer</a:t>
            </a:r>
          </a:p>
        </p:txBody>
      </p:sp>
      <p:sp>
        <p:nvSpPr>
          <p:cNvPr id="2963" name="Shape 2963">
            <a:extLst>
              <a:ext uri="{FF2B5EF4-FFF2-40B4-BE49-F238E27FC236}">
                <a16:creationId xmlns:a16="http://schemas.microsoft.com/office/drawing/2014/main" id="{B6A483D9-507E-ACEA-C745-6C4E1546495F}"/>
              </a:ext>
            </a:extLst>
          </p:cNvPr>
          <p:cNvSpPr>
            <a:spLocks noGrp="1"/>
          </p:cNvSpPr>
          <p:nvPr>
            <p:ph type="title"/>
          </p:nvPr>
        </p:nvSpPr>
        <p:spPr>
          <a:xfrm>
            <a:off x="1109950" y="1067009"/>
            <a:ext cx="9285690" cy="584201"/>
          </a:xfrm>
          <a:prstGeom prst="rect">
            <a:avLst/>
          </a:prstGeom>
        </p:spPr>
        <p:txBody>
          <a:bodyPr>
            <a:normAutofit fontScale="90000"/>
          </a:bodyPr>
          <a:lstStyle/>
          <a:p>
            <a:r>
              <a:rPr lang="en-CA" sz="3150" b="0" dirty="0">
                <a:latin typeface="Poppins Medium" charset="0"/>
                <a:cs typeface="Poppins Medium" charset="0"/>
                <a:sym typeface="Helvetica Neue"/>
              </a:rPr>
              <a:t>Punitive damages for aggressive employer counter-claim</a:t>
            </a:r>
            <a:endParaRPr sz="3150" b="0" dirty="0">
              <a:latin typeface="Poppins Medium" charset="0"/>
              <a:cs typeface="Poppins Medium" charset="0"/>
            </a:endParaRPr>
          </a:p>
        </p:txBody>
      </p:sp>
      <p:sp>
        <p:nvSpPr>
          <p:cNvPr id="3" name="Rectangle 2">
            <a:extLst>
              <a:ext uri="{FF2B5EF4-FFF2-40B4-BE49-F238E27FC236}">
                <a16:creationId xmlns:a16="http://schemas.microsoft.com/office/drawing/2014/main" id="{0C855960-01EA-095E-FF2D-F5308A8AF428}"/>
              </a:ext>
            </a:extLst>
          </p:cNvPr>
          <p:cNvSpPr/>
          <p:nvPr/>
        </p:nvSpPr>
        <p:spPr>
          <a:xfrm>
            <a:off x="1109950" y="1997484"/>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3859927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8F1DE-7D9E-6073-E408-1A5738B852B4}"/>
            </a:ext>
          </a:extLst>
        </p:cNvPr>
        <p:cNvGrpSpPr/>
        <p:nvPr/>
      </p:nvGrpSpPr>
      <p:grpSpPr>
        <a:xfrm>
          <a:off x="0" y="0"/>
          <a:ext cx="0" cy="0"/>
          <a:chOff x="0" y="0"/>
          <a:chExt cx="0" cy="0"/>
        </a:xfrm>
      </p:grpSpPr>
      <p:sp>
        <p:nvSpPr>
          <p:cNvPr id="2962" name="Shape 2962">
            <a:extLst>
              <a:ext uri="{FF2B5EF4-FFF2-40B4-BE49-F238E27FC236}">
                <a16:creationId xmlns:a16="http://schemas.microsoft.com/office/drawing/2014/main" id="{9F6FD7ED-4E62-746D-F652-1A0AF8D81ED9}"/>
              </a:ext>
            </a:extLst>
          </p:cNvPr>
          <p:cNvSpPr>
            <a:spLocks noGrp="1"/>
          </p:cNvSpPr>
          <p:nvPr>
            <p:ph type="body" sz="half" idx="1"/>
          </p:nvPr>
        </p:nvSpPr>
        <p:spPr>
          <a:xfrm>
            <a:off x="1088868" y="2466175"/>
            <a:ext cx="10014264" cy="2334963"/>
          </a:xfrm>
          <a:prstGeom prst="rect">
            <a:avLst/>
          </a:prstGeom>
        </p:spPr>
        <p:txBody>
          <a:bodyPr/>
          <a:lstStyle/>
          <a:p>
            <a:pPr>
              <a:spcBef>
                <a:spcPts val="600"/>
              </a:spcBef>
            </a:pPr>
            <a:r>
              <a:rPr lang="en-CA" sz="1400" i="1" dirty="0">
                <a:solidFill>
                  <a:schemeClr val="tx1"/>
                </a:solidFill>
                <a:latin typeface="Hind" panose="02000000000000000000" pitchFamily="2" charset="0"/>
                <a:cs typeface="Hind" panose="02000000000000000000" pitchFamily="2" charset="0"/>
              </a:rPr>
              <a:t>Swanson v. BC Ministry of Attorney General </a:t>
            </a:r>
            <a:r>
              <a:rPr lang="en-CA" sz="1400" dirty="0">
                <a:solidFill>
                  <a:schemeClr val="tx1"/>
                </a:solidFill>
                <a:latin typeface="Hind" panose="02000000000000000000" pitchFamily="2" charset="0"/>
                <a:cs typeface="Hind" panose="02000000000000000000" pitchFamily="2" charset="0"/>
              </a:rPr>
              <a:t>(No. 2), 2026 BCHRT 71 </a:t>
            </a:r>
          </a:p>
          <a:p>
            <a:pPr marL="228600" indent="-228600">
              <a:buFont typeface="Arial" panose="020B0604020202020204" pitchFamily="34" charset="0"/>
              <a:buChar char="•"/>
            </a:pPr>
            <a:r>
              <a:rPr lang="en-CA" sz="1400" dirty="0">
                <a:solidFill>
                  <a:schemeClr val="tx1"/>
                </a:solidFill>
                <a:latin typeface="Hind" charset="0"/>
                <a:cs typeface="Hind" charset="0"/>
              </a:rPr>
              <a:t>24-year crown prosecutor harassed by an accused and developed PTSD</a:t>
            </a:r>
          </a:p>
          <a:p>
            <a:pPr marL="228600" indent="-228600">
              <a:buFont typeface="Arial" panose="020B0604020202020204" pitchFamily="34" charset="0"/>
              <a:buChar char="•"/>
            </a:pPr>
            <a:r>
              <a:rPr lang="en-CA" sz="1400" dirty="0">
                <a:solidFill>
                  <a:schemeClr val="tx1"/>
                </a:solidFill>
                <a:latin typeface="Hind" charset="0"/>
                <a:cs typeface="Hind" charset="0"/>
              </a:rPr>
              <a:t>After two LOAs, it was determined that she was permanently restricted from attending court and doing work in public</a:t>
            </a:r>
          </a:p>
          <a:p>
            <a:pPr marL="228600" indent="-228600">
              <a:buFont typeface="Arial" panose="020B0604020202020204" pitchFamily="34" charset="0"/>
              <a:buChar char="•"/>
            </a:pPr>
            <a:r>
              <a:rPr lang="en-CA" sz="1400" dirty="0">
                <a:solidFill>
                  <a:schemeClr val="tx1"/>
                </a:solidFill>
                <a:latin typeface="Hind" charset="0"/>
                <a:cs typeface="Hind" charset="0"/>
              </a:rPr>
              <a:t>The Employer concluded it could not accommodate her medical limitations in Cranbrook</a:t>
            </a:r>
          </a:p>
          <a:p>
            <a:pPr marL="228600" indent="-228600">
              <a:buFont typeface="Arial" panose="020B0604020202020204" pitchFamily="34" charset="0"/>
              <a:buChar char="•"/>
            </a:pPr>
            <a:r>
              <a:rPr lang="en-CA" sz="1400" dirty="0">
                <a:solidFill>
                  <a:schemeClr val="tx1"/>
                </a:solidFill>
                <a:latin typeface="Hind" charset="0"/>
                <a:cs typeface="Hind" charset="0"/>
              </a:rPr>
              <a:t>There were duties that she could performed that did not involve attending court, but they were already performed by the Administrative Crown counsel, and that position was occupied </a:t>
            </a:r>
          </a:p>
          <a:p>
            <a:r>
              <a:rPr lang="en-CA" sz="1400" dirty="0">
                <a:solidFill>
                  <a:schemeClr val="tx1"/>
                </a:solidFill>
                <a:latin typeface="Hind" charset="0"/>
                <a:cs typeface="Hind" charset="0"/>
              </a:rPr>
              <a:t>BC HRT – must take reasonable and practical steps to assess how working conditions can be modified and, if not, whether other work is available, which may require modifying work hours, changing or lightening duties, or authorizing staff transfers. </a:t>
            </a:r>
          </a:p>
          <a:p>
            <a:pPr marL="228600" indent="-228600">
              <a:buFont typeface="Arial" panose="020B0604020202020204" pitchFamily="34" charset="0"/>
              <a:buChar char="•"/>
            </a:pPr>
            <a:r>
              <a:rPr lang="en-CA" sz="1400" dirty="0">
                <a:solidFill>
                  <a:schemeClr val="tx1"/>
                </a:solidFill>
                <a:latin typeface="Hind" charset="0"/>
                <a:cs typeface="Hind" charset="0"/>
              </a:rPr>
              <a:t>The standard isn’t perfection, but “undue hardship” means some hardship – it may be hard, inconvenient or costly</a:t>
            </a:r>
          </a:p>
        </p:txBody>
      </p:sp>
      <p:sp>
        <p:nvSpPr>
          <p:cNvPr id="2963" name="Shape 2963">
            <a:extLst>
              <a:ext uri="{FF2B5EF4-FFF2-40B4-BE49-F238E27FC236}">
                <a16:creationId xmlns:a16="http://schemas.microsoft.com/office/drawing/2014/main" id="{4C2C3586-AE22-3DAA-8D6E-EB231065CB38}"/>
              </a:ext>
            </a:extLst>
          </p:cNvPr>
          <p:cNvSpPr>
            <a:spLocks noGrp="1"/>
          </p:cNvSpPr>
          <p:nvPr>
            <p:ph type="title"/>
          </p:nvPr>
        </p:nvSpPr>
        <p:spPr>
          <a:xfrm>
            <a:off x="1109950" y="1067009"/>
            <a:ext cx="9285690" cy="584201"/>
          </a:xfrm>
          <a:prstGeom prst="rect">
            <a:avLst/>
          </a:prstGeom>
        </p:spPr>
        <p:txBody>
          <a:bodyPr>
            <a:normAutofit fontScale="90000"/>
          </a:bodyPr>
          <a:lstStyle/>
          <a:p>
            <a:r>
              <a:rPr lang="en-CA" sz="3150" b="0" dirty="0">
                <a:latin typeface="Poppins Medium" charset="0"/>
                <a:cs typeface="Poppins Medium" charset="0"/>
                <a:sym typeface="Helvetica Neue"/>
              </a:rPr>
              <a:t>Human rights accommodation – an employer success story</a:t>
            </a:r>
            <a:endParaRPr sz="3150" b="0" dirty="0">
              <a:latin typeface="Poppins Medium" charset="0"/>
              <a:cs typeface="Poppins Medium" charset="0"/>
            </a:endParaRPr>
          </a:p>
        </p:txBody>
      </p:sp>
      <p:sp>
        <p:nvSpPr>
          <p:cNvPr id="3" name="Rectangle 2">
            <a:extLst>
              <a:ext uri="{FF2B5EF4-FFF2-40B4-BE49-F238E27FC236}">
                <a16:creationId xmlns:a16="http://schemas.microsoft.com/office/drawing/2014/main" id="{8F5BCD6E-A4BD-0CDC-F57F-554638825B9F}"/>
              </a:ext>
            </a:extLst>
          </p:cNvPr>
          <p:cNvSpPr/>
          <p:nvPr/>
        </p:nvSpPr>
        <p:spPr>
          <a:xfrm>
            <a:off x="1109950" y="1997484"/>
            <a:ext cx="3757258" cy="11557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spTree>
    <p:extLst>
      <p:ext uri="{BB962C8B-B14F-4D97-AF65-F5344CB8AC3E}">
        <p14:creationId xmlns:p14="http://schemas.microsoft.com/office/powerpoint/2010/main" val="1308129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11017D-7606-6E38-0B55-7A54C11729DF}"/>
              </a:ext>
            </a:extLst>
          </p:cNvPr>
          <p:cNvSpPr>
            <a:spLocks noGrp="1"/>
          </p:cNvSpPr>
          <p:nvPr>
            <p:ph type="body" sz="half" idx="1"/>
          </p:nvPr>
        </p:nvSpPr>
        <p:spPr>
          <a:xfrm>
            <a:off x="1088868" y="2375452"/>
            <a:ext cx="10014264" cy="1848679"/>
          </a:xfrm>
        </p:spPr>
        <p:txBody>
          <a:bodyPr/>
          <a:lstStyle/>
          <a:p>
            <a:pPr algn="ctr"/>
            <a:r>
              <a:rPr lang="en-US" sz="4400" dirty="0">
                <a:solidFill>
                  <a:schemeClr val="tx1"/>
                </a:solidFill>
                <a:latin typeface="Hind" panose="02000000000000000000" pitchFamily="2" charset="0"/>
                <a:cs typeface="Hind" panose="02000000000000000000" pitchFamily="2" charset="0"/>
              </a:rPr>
              <a:t>Q + A - Let’s talk about YOU!</a:t>
            </a:r>
            <a:endParaRPr lang="en-CA" sz="4400" dirty="0">
              <a:solidFill>
                <a:schemeClr val="tx1"/>
              </a:solidFill>
              <a:latin typeface="Hind" panose="02000000000000000000" pitchFamily="2" charset="0"/>
              <a:cs typeface="Hind" panose="02000000000000000000" pitchFamily="2" charset="0"/>
            </a:endParaRPr>
          </a:p>
        </p:txBody>
      </p:sp>
      <p:sp>
        <p:nvSpPr>
          <p:cNvPr id="3" name="Title 2">
            <a:extLst>
              <a:ext uri="{FF2B5EF4-FFF2-40B4-BE49-F238E27FC236}">
                <a16:creationId xmlns:a16="http://schemas.microsoft.com/office/drawing/2014/main" id="{4FC4C94A-40E1-4A60-DF7E-09F5C0F28C58}"/>
              </a:ext>
            </a:extLst>
          </p:cNvPr>
          <p:cNvSpPr>
            <a:spLocks noGrp="1"/>
          </p:cNvSpPr>
          <p:nvPr>
            <p:ph type="title"/>
          </p:nvPr>
        </p:nvSpPr>
        <p:spPr>
          <a:xfrm>
            <a:off x="-4907139" y="1869871"/>
            <a:ext cx="4719645" cy="584201"/>
          </a:xfrm>
        </p:spPr>
        <p:txBody>
          <a:bodyPr/>
          <a:lstStyle/>
          <a:p>
            <a:endParaRPr lang="en-CA" dirty="0"/>
          </a:p>
        </p:txBody>
      </p:sp>
    </p:spTree>
    <p:extLst>
      <p:ext uri="{BB962C8B-B14F-4D97-AF65-F5344CB8AC3E}">
        <p14:creationId xmlns:p14="http://schemas.microsoft.com/office/powerpoint/2010/main" val="2209359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0227E-AA8C-3083-FD93-E6119C828C6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6F2FCA9-AF3B-539F-DDA9-FED91ADE1028}"/>
              </a:ext>
            </a:extLst>
          </p:cNvPr>
          <p:cNvPicPr>
            <a:picLocks noChangeAspect="1"/>
          </p:cNvPicPr>
          <p:nvPr/>
        </p:nvPicPr>
        <p:blipFill rotWithShape="1">
          <a:blip r:embed="rId3">
            <a:extLst>
              <a:ext uri="{28A0092B-C50C-407E-A947-70E740481C1C}">
                <a14:useLocalDpi xmlns:a14="http://schemas.microsoft.com/office/drawing/2010/main" val="0"/>
              </a:ext>
            </a:extLst>
          </a:blip>
          <a:srcRect l="35033" t="22322" r="13725" b="34170"/>
          <a:stretch/>
        </p:blipFill>
        <p:spPr>
          <a:xfrm>
            <a:off x="0" y="-133815"/>
            <a:ext cx="12192001" cy="6858000"/>
          </a:xfrm>
          <a:prstGeom prst="rect">
            <a:avLst/>
          </a:prstGeom>
        </p:spPr>
      </p:pic>
      <p:sp>
        <p:nvSpPr>
          <p:cNvPr id="15" name="object 4">
            <a:extLst>
              <a:ext uri="{FF2B5EF4-FFF2-40B4-BE49-F238E27FC236}">
                <a16:creationId xmlns:a16="http://schemas.microsoft.com/office/drawing/2014/main" id="{5C139F9C-3C5A-DFB9-2E3D-426ABBE6A56A}"/>
              </a:ext>
            </a:extLst>
          </p:cNvPr>
          <p:cNvSpPr txBox="1">
            <a:spLocks/>
          </p:cNvSpPr>
          <p:nvPr/>
        </p:nvSpPr>
        <p:spPr>
          <a:xfrm>
            <a:off x="2160965" y="2727428"/>
            <a:ext cx="7632976" cy="415498"/>
          </a:xfrm>
          <a:prstGeom prst="rect">
            <a:avLst/>
          </a:prstGeom>
        </p:spPr>
        <p:txBody>
          <a:bodyPr vert="horz" wrap="square" lIns="0" tIns="0" rIns="0" bIns="0" rtlCol="0">
            <a:spAutoFit/>
          </a:bodyPr>
          <a:lstStyle>
            <a:lvl1pPr>
              <a:defRPr>
                <a:latin typeface="+mj-lt"/>
                <a:ea typeface="+mj-ea"/>
                <a:cs typeface="+mj-cs"/>
              </a:defRPr>
            </a:lvl1pPr>
          </a:lstStyle>
          <a:p>
            <a:pPr marL="11206" algn="ctr" defTabSz="412750" hangingPunct="0">
              <a:defRPr/>
            </a:pPr>
            <a:r>
              <a:rPr lang="en-US" sz="2700" kern="0" spc="-80" dirty="0">
                <a:solidFill>
                  <a:srgbClr val="FFFFFF"/>
                </a:solidFill>
                <a:latin typeface="Poppins Medium" charset="0"/>
                <a:ea typeface="Poppins Medium" charset="0"/>
                <a:cs typeface="Poppins Medium" charset="0"/>
                <a:sym typeface="Helvetica Light"/>
              </a:rPr>
              <a:t>Workplace Law 2026</a:t>
            </a:r>
          </a:p>
        </p:txBody>
      </p:sp>
      <p:sp>
        <p:nvSpPr>
          <p:cNvPr id="7" name="Shape 645">
            <a:extLst>
              <a:ext uri="{FF2B5EF4-FFF2-40B4-BE49-F238E27FC236}">
                <a16:creationId xmlns:a16="http://schemas.microsoft.com/office/drawing/2014/main" id="{B1122E0F-7FB3-A104-4EEE-4B9121B0D2B7}"/>
              </a:ext>
            </a:extLst>
          </p:cNvPr>
          <p:cNvSpPr/>
          <p:nvPr/>
        </p:nvSpPr>
        <p:spPr>
          <a:xfrm>
            <a:off x="1362591" y="3547844"/>
            <a:ext cx="9229725" cy="2188420"/>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p>
            <a:pPr marL="6350" marR="2540">
              <a:lnSpc>
                <a:spcPts val="1500"/>
              </a:lnSpc>
            </a:pPr>
            <a:endParaRPr lang="en-US" sz="1400" spc="-15" dirty="0">
              <a:solidFill>
                <a:schemeClr val="bg1">
                  <a:lumMod val="95000"/>
                </a:schemeClr>
              </a:solidFill>
              <a:latin typeface="Hind" charset="0"/>
              <a:ea typeface="Hind" charset="0"/>
              <a:cs typeface="Hind" charset="0"/>
            </a:endParaRPr>
          </a:p>
          <a:p>
            <a:pPr marL="6350" marR="2540">
              <a:lnSpc>
                <a:spcPts val="1500"/>
              </a:lnSpc>
            </a:pPr>
            <a:endParaRPr lang="en-US" sz="1400" spc="-15" dirty="0">
              <a:solidFill>
                <a:schemeClr val="bg1">
                  <a:lumMod val="95000"/>
                </a:schemeClr>
              </a:solidFill>
              <a:latin typeface="Hind" charset="0"/>
              <a:ea typeface="Hind" charset="0"/>
              <a:cs typeface="Hind" charset="0"/>
            </a:endParaRPr>
          </a:p>
          <a:p>
            <a:pPr marL="1835150" marR="2540" lvl="4" algn="r">
              <a:lnSpc>
                <a:spcPts val="1500"/>
              </a:lnSpc>
            </a:pPr>
            <a:endParaRPr lang="en-US" spc="-15" dirty="0">
              <a:solidFill>
                <a:schemeClr val="bg1">
                  <a:lumMod val="95000"/>
                </a:schemeClr>
              </a:solidFill>
              <a:latin typeface="Hind" charset="0"/>
              <a:ea typeface="Hind" charset="0"/>
              <a:cs typeface="Hind" charset="0"/>
            </a:endParaRPr>
          </a:p>
          <a:p>
            <a:pPr marL="6350" marR="2540" algn="ctr">
              <a:lnSpc>
                <a:spcPts val="1500"/>
              </a:lnSpc>
            </a:pPr>
            <a:r>
              <a:rPr lang="en-US" spc="-15" dirty="0">
                <a:solidFill>
                  <a:schemeClr val="bg1">
                    <a:lumMod val="95000"/>
                  </a:schemeClr>
                </a:solidFill>
                <a:latin typeface="Hind" charset="0"/>
                <a:ea typeface="Hind" charset="0"/>
                <a:cs typeface="Hind" charset="0"/>
              </a:rPr>
              <a:t>CSSEA 2026 AGM and Conference </a:t>
            </a:r>
          </a:p>
          <a:p>
            <a:pPr marL="6350" marR="2540" algn="ctr">
              <a:lnSpc>
                <a:spcPts val="1500"/>
              </a:lnSpc>
            </a:pPr>
            <a:endParaRPr lang="en-US" spc="-15" dirty="0">
              <a:solidFill>
                <a:schemeClr val="bg1">
                  <a:lumMod val="95000"/>
                </a:schemeClr>
              </a:solidFill>
              <a:latin typeface="Hind" charset="0"/>
              <a:ea typeface="Hind" charset="0"/>
              <a:cs typeface="Hind" charset="0"/>
            </a:endParaRPr>
          </a:p>
          <a:p>
            <a:pPr marL="6350" marR="2540" algn="ctr">
              <a:lnSpc>
                <a:spcPts val="1500"/>
              </a:lnSpc>
            </a:pPr>
            <a:r>
              <a:rPr lang="en-US" spc="-15" dirty="0">
                <a:solidFill>
                  <a:schemeClr val="bg1"/>
                </a:solidFill>
                <a:latin typeface="Hind" charset="0"/>
                <a:ea typeface="Hind" charset="0"/>
                <a:cs typeface="Hind" charset="0"/>
              </a:rPr>
              <a:t>October 16, 2026 </a:t>
            </a:r>
          </a:p>
          <a:p>
            <a:pPr marL="6350" marR="2540" algn="ctr">
              <a:lnSpc>
                <a:spcPts val="1500"/>
              </a:lnSpc>
            </a:pPr>
            <a:endParaRPr lang="en-US" sz="1200" spc="-15" dirty="0">
              <a:solidFill>
                <a:schemeClr val="bg1"/>
              </a:solidFill>
              <a:latin typeface="Hind" charset="0"/>
              <a:ea typeface="Hind" charset="0"/>
              <a:cs typeface="Hind" charset="0"/>
            </a:endParaRPr>
          </a:p>
          <a:p>
            <a:pPr marL="6350" marR="2540" algn="ctr">
              <a:lnSpc>
                <a:spcPts val="1500"/>
              </a:lnSpc>
            </a:pPr>
            <a:endParaRPr lang="en-US" sz="1200" spc="-15" dirty="0">
              <a:solidFill>
                <a:schemeClr val="bg1"/>
              </a:solidFill>
              <a:latin typeface="Hind" charset="0"/>
              <a:ea typeface="Hind" charset="0"/>
              <a:cs typeface="Hind" charset="0"/>
            </a:endParaRPr>
          </a:p>
          <a:p>
            <a:pPr marL="6350" marR="2540" algn="ctr">
              <a:lnSpc>
                <a:spcPts val="1500"/>
              </a:lnSpc>
            </a:pPr>
            <a:r>
              <a:rPr lang="en-US" spc="-15" dirty="0">
                <a:solidFill>
                  <a:schemeClr val="bg1"/>
                </a:solidFill>
                <a:latin typeface="Hind" charset="0"/>
                <a:ea typeface="Hind" charset="0"/>
                <a:cs typeface="Hind" charset="0"/>
              </a:rPr>
              <a:t>Matthew Cooperwilliams</a:t>
            </a:r>
          </a:p>
          <a:p>
            <a:pPr marL="6350" marR="2540" algn="ctr">
              <a:lnSpc>
                <a:spcPts val="1500"/>
              </a:lnSpc>
            </a:pPr>
            <a:endParaRPr lang="en-US" spc="-15" dirty="0">
              <a:solidFill>
                <a:schemeClr val="bg1"/>
              </a:solidFill>
              <a:latin typeface="Hind" charset="0"/>
              <a:ea typeface="Hind" charset="0"/>
              <a:cs typeface="Hind" charset="0"/>
            </a:endParaRPr>
          </a:p>
          <a:p>
            <a:pPr marL="6350" marR="2540" algn="ctr">
              <a:lnSpc>
                <a:spcPts val="1500"/>
              </a:lnSpc>
            </a:pPr>
            <a:r>
              <a:rPr lang="en-US" spc="-15" dirty="0">
                <a:solidFill>
                  <a:schemeClr val="bg1"/>
                </a:solidFill>
                <a:latin typeface="Hind" charset="0"/>
                <a:ea typeface="Hind" charset="0"/>
                <a:cs typeface="Hind" charset="0"/>
              </a:rPr>
              <a:t>Cooperwilliams Truman &amp; Ito LLP</a:t>
            </a:r>
          </a:p>
        </p:txBody>
      </p:sp>
      <p:sp>
        <p:nvSpPr>
          <p:cNvPr id="10" name="Rectangle 9">
            <a:extLst>
              <a:ext uri="{FF2B5EF4-FFF2-40B4-BE49-F238E27FC236}">
                <a16:creationId xmlns:a16="http://schemas.microsoft.com/office/drawing/2014/main" id="{42B2DA8C-83BE-60DB-DB8B-76A2BE31870F}"/>
              </a:ext>
            </a:extLst>
          </p:cNvPr>
          <p:cNvSpPr/>
          <p:nvPr/>
        </p:nvSpPr>
        <p:spPr>
          <a:xfrm>
            <a:off x="4741626" y="3631218"/>
            <a:ext cx="2471655" cy="131157"/>
          </a:xfrm>
          <a:prstGeom prst="rect">
            <a:avLst/>
          </a:prstGeom>
          <a:solidFill>
            <a:srgbClr val="DD5052"/>
          </a:solidFill>
          <a:ln w="12700">
            <a:miter lim="400000"/>
          </a:ln>
        </p:spPr>
        <p:txBody>
          <a:bodyPr wrap="square" lIns="22860" rIns="22860" rtlCol="0" anchor="ctr">
            <a:noAutofit/>
          </a:bodyPr>
          <a:lstStyle/>
          <a:p>
            <a:pPr defTabSz="228600">
              <a:lnSpc>
                <a:spcPct val="93000"/>
              </a:lnSpc>
            </a:pPr>
            <a:endParaRPr lang="en-US" sz="900">
              <a:latin typeface="Arial"/>
              <a:ea typeface="Arial"/>
              <a:cs typeface="Arial"/>
              <a:sym typeface="Arial"/>
            </a:endParaRPr>
          </a:p>
        </p:txBody>
      </p:sp>
      <p:pic>
        <p:nvPicPr>
          <p:cNvPr id="5" name="Picture 4" descr="A picture containing text, businesscard, silhouette&#10;&#10;Description automatically generated">
            <a:extLst>
              <a:ext uri="{FF2B5EF4-FFF2-40B4-BE49-F238E27FC236}">
                <a16:creationId xmlns:a16="http://schemas.microsoft.com/office/drawing/2014/main" id="{94676A4E-AF72-5376-F569-FF99634BEB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236" y="274410"/>
            <a:ext cx="1035355" cy="1349375"/>
          </a:xfrm>
          <a:prstGeom prst="rect">
            <a:avLst/>
          </a:prstGeom>
        </p:spPr>
      </p:pic>
    </p:spTree>
    <p:extLst>
      <p:ext uri="{BB962C8B-B14F-4D97-AF65-F5344CB8AC3E}">
        <p14:creationId xmlns:p14="http://schemas.microsoft.com/office/powerpoint/2010/main" val="2841072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8886</TotalTime>
  <Words>2889</Words>
  <Application>Microsoft Office PowerPoint</Application>
  <PresentationFormat>Widescreen</PresentationFormat>
  <Paragraphs>257</Paragraphs>
  <Slides>17</Slides>
  <Notes>17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vt:i4>
      </vt:variant>
    </vt:vector>
  </HeadingPairs>
  <TitlesOfParts>
    <vt:vector size="30" baseType="lpstr">
      <vt:lpstr>Aptos</vt:lpstr>
      <vt:lpstr>Aptos Display</vt:lpstr>
      <vt:lpstr>Arial</vt:lpstr>
      <vt:lpstr>Helvetica Light</vt:lpstr>
      <vt:lpstr>Helvetica Neue</vt:lpstr>
      <vt:lpstr>Hind</vt:lpstr>
      <vt:lpstr>Lato Bold</vt:lpstr>
      <vt:lpstr>Lato Regular</vt:lpstr>
      <vt:lpstr>Open Sans</vt:lpstr>
      <vt:lpstr>Poppins Medium</vt:lpstr>
      <vt:lpstr>Symbol</vt:lpstr>
      <vt:lpstr>Times New Roman</vt:lpstr>
      <vt:lpstr>Office Theme</vt:lpstr>
      <vt:lpstr>PowerPoint Presentation</vt:lpstr>
      <vt:lpstr>Agenda </vt:lpstr>
      <vt:lpstr>New tort of intimate partner violence </vt:lpstr>
      <vt:lpstr>Labour arbitration: Some dishonesty is OK</vt:lpstr>
      <vt:lpstr>Labour Arbitration: Some threatening-your-supervisor-with-death is OK</vt:lpstr>
      <vt:lpstr>Disability during notice period</vt:lpstr>
      <vt:lpstr>Medical leaves and the Employment Standards Act – recent developments </vt:lpstr>
      <vt:lpstr>Employment contract termination clauses – common sense finally confirmed?</vt:lpstr>
      <vt:lpstr>Employment contract termination clauses – common sense finally confirmed?</vt:lpstr>
      <vt:lpstr>Intimate images abuse – new $75,000 damages potential</vt:lpstr>
      <vt:lpstr>Be careful out there - $600,000 human rights damages for “subconscious” discrimination upheld on appeal</vt:lpstr>
      <vt:lpstr>Discriminatory to provide LTD plan that ends benefits at age 65?  No, it’s fine now . . .</vt:lpstr>
      <vt:lpstr>Mandatory return to the workplace – the danger in oral agreements  </vt:lpstr>
      <vt:lpstr>Punitive damages for aggressive employer counter-claim</vt:lpstr>
      <vt:lpstr>Human rights accommodation – an employer success story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Cooperwilliams</dc:creator>
  <cp:lastModifiedBy>Doris Sun</cp:lastModifiedBy>
  <cp:revision>2</cp:revision>
  <dcterms:created xsi:type="dcterms:W3CDTF">2026-10-03T20:02:24Z</dcterms:created>
  <dcterms:modified xsi:type="dcterms:W3CDTF">2026-10-13T17:27:29Z</dcterms:modified>
</cp:coreProperties>
</file>