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9.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3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5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53.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55.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82.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83.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84.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notesSlides/notesSlide154.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55.xml" ContentType="application/vnd.openxmlformats-officedocument.presentationml.notesSlid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156.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157.xml" ContentType="application/vnd.openxmlformats-officedocument.presentationml.notesSlid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58.xml" ContentType="application/vnd.openxmlformats-officedocument.presentationml.notesSlid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1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172"/>
  </p:notesMasterIdLst>
  <p:handoutMasterIdLst>
    <p:handoutMasterId r:id="rId173"/>
  </p:handoutMasterIdLst>
  <p:sldIdLst>
    <p:sldId id="257" r:id="rId2"/>
    <p:sldId id="405" r:id="rId3"/>
    <p:sldId id="489" r:id="rId4"/>
    <p:sldId id="358" r:id="rId5"/>
    <p:sldId id="522" r:id="rId6"/>
    <p:sldId id="632" r:id="rId7"/>
    <p:sldId id="515" r:id="rId8"/>
    <p:sldId id="516" r:id="rId9"/>
    <p:sldId id="475" r:id="rId10"/>
    <p:sldId id="476" r:id="rId11"/>
    <p:sldId id="595" r:id="rId12"/>
    <p:sldId id="609" r:id="rId13"/>
    <p:sldId id="538" r:id="rId14"/>
    <p:sldId id="478" r:id="rId15"/>
    <p:sldId id="610" r:id="rId16"/>
    <p:sldId id="479" r:id="rId17"/>
    <p:sldId id="612" r:id="rId18"/>
    <p:sldId id="611" r:id="rId19"/>
    <p:sldId id="480" r:id="rId20"/>
    <p:sldId id="481" r:id="rId21"/>
    <p:sldId id="482" r:id="rId22"/>
    <p:sldId id="539" r:id="rId23"/>
    <p:sldId id="613" r:id="rId24"/>
    <p:sldId id="540" r:id="rId25"/>
    <p:sldId id="614" r:id="rId26"/>
    <p:sldId id="483" r:id="rId27"/>
    <p:sldId id="517" r:id="rId28"/>
    <p:sldId id="523" r:id="rId29"/>
    <p:sldId id="541" r:id="rId30"/>
    <p:sldId id="407" r:id="rId31"/>
    <p:sldId id="652" r:id="rId32"/>
    <p:sldId id="526" r:id="rId33"/>
    <p:sldId id="527" r:id="rId34"/>
    <p:sldId id="615" r:id="rId35"/>
    <p:sldId id="580" r:id="rId36"/>
    <p:sldId id="581" r:id="rId37"/>
    <p:sldId id="530" r:id="rId38"/>
    <p:sldId id="583" r:id="rId39"/>
    <p:sldId id="584" r:id="rId40"/>
    <p:sldId id="585" r:id="rId41"/>
    <p:sldId id="586" r:id="rId42"/>
    <p:sldId id="587" r:id="rId43"/>
    <p:sldId id="594" r:id="rId44"/>
    <p:sldId id="593" r:id="rId45"/>
    <p:sldId id="589" r:id="rId46"/>
    <p:sldId id="590" r:id="rId47"/>
    <p:sldId id="591" r:id="rId48"/>
    <p:sldId id="519" r:id="rId49"/>
    <p:sldId id="592" r:id="rId50"/>
    <p:sldId id="534" r:id="rId51"/>
    <p:sldId id="535" r:id="rId52"/>
    <p:sldId id="536" r:id="rId53"/>
    <p:sldId id="529" r:id="rId54"/>
    <p:sldId id="532" r:id="rId55"/>
    <p:sldId id="408" r:id="rId56"/>
    <p:sldId id="653" r:id="rId57"/>
    <p:sldId id="542" r:id="rId58"/>
    <p:sldId id="543" r:id="rId59"/>
    <p:sldId id="548" r:id="rId60"/>
    <p:sldId id="596" r:id="rId61"/>
    <p:sldId id="549" r:id="rId62"/>
    <p:sldId id="550" r:id="rId63"/>
    <p:sldId id="552" r:id="rId64"/>
    <p:sldId id="553" r:id="rId65"/>
    <p:sldId id="554" r:id="rId66"/>
    <p:sldId id="555" r:id="rId67"/>
    <p:sldId id="597" r:id="rId68"/>
    <p:sldId id="556" r:id="rId69"/>
    <p:sldId id="557" r:id="rId70"/>
    <p:sldId id="598" r:id="rId71"/>
    <p:sldId id="558" r:id="rId72"/>
    <p:sldId id="599" r:id="rId73"/>
    <p:sldId id="559" r:id="rId74"/>
    <p:sldId id="561" r:id="rId75"/>
    <p:sldId id="563" r:id="rId76"/>
    <p:sldId id="562" r:id="rId77"/>
    <p:sldId id="600" r:id="rId78"/>
    <p:sldId id="564" r:id="rId79"/>
    <p:sldId id="565" r:id="rId80"/>
    <p:sldId id="566" r:id="rId81"/>
    <p:sldId id="567" r:id="rId82"/>
    <p:sldId id="568" r:id="rId83"/>
    <p:sldId id="569" r:id="rId84"/>
    <p:sldId id="545" r:id="rId85"/>
    <p:sldId id="546" r:id="rId86"/>
    <p:sldId id="547" r:id="rId87"/>
    <p:sldId id="409" r:id="rId88"/>
    <p:sldId id="654" r:id="rId89"/>
    <p:sldId id="430" r:id="rId90"/>
    <p:sldId id="431" r:id="rId91"/>
    <p:sldId id="432" r:id="rId92"/>
    <p:sldId id="434" r:id="rId93"/>
    <p:sldId id="466" r:id="rId94"/>
    <p:sldId id="433" r:id="rId95"/>
    <p:sldId id="435" r:id="rId96"/>
    <p:sldId id="436" r:id="rId97"/>
    <p:sldId id="437" r:id="rId98"/>
    <p:sldId id="438" r:id="rId99"/>
    <p:sldId id="439" r:id="rId100"/>
    <p:sldId id="440" r:id="rId101"/>
    <p:sldId id="441" r:id="rId102"/>
    <p:sldId id="442" r:id="rId103"/>
    <p:sldId id="443" r:id="rId104"/>
    <p:sldId id="444" r:id="rId105"/>
    <p:sldId id="410" r:id="rId106"/>
    <p:sldId id="655" r:id="rId107"/>
    <p:sldId id="445" r:id="rId108"/>
    <p:sldId id="446" r:id="rId109"/>
    <p:sldId id="447" r:id="rId110"/>
    <p:sldId id="448" r:id="rId111"/>
    <p:sldId id="467" r:id="rId112"/>
    <p:sldId id="449" r:id="rId113"/>
    <p:sldId id="450" r:id="rId114"/>
    <p:sldId id="468" r:id="rId115"/>
    <p:sldId id="451" r:id="rId116"/>
    <p:sldId id="452" r:id="rId117"/>
    <p:sldId id="469" r:id="rId118"/>
    <p:sldId id="454" r:id="rId119"/>
    <p:sldId id="470" r:id="rId120"/>
    <p:sldId id="411" r:id="rId121"/>
    <p:sldId id="656" r:id="rId122"/>
    <p:sldId id="455" r:id="rId123"/>
    <p:sldId id="456" r:id="rId124"/>
    <p:sldId id="457" r:id="rId125"/>
    <p:sldId id="458" r:id="rId126"/>
    <p:sldId id="459" r:id="rId127"/>
    <p:sldId id="460" r:id="rId128"/>
    <p:sldId id="461" r:id="rId129"/>
    <p:sldId id="462" r:id="rId130"/>
    <p:sldId id="463" r:id="rId131"/>
    <p:sldId id="464" r:id="rId132"/>
    <p:sldId id="465" r:id="rId133"/>
    <p:sldId id="490" r:id="rId134"/>
    <p:sldId id="657" r:id="rId135"/>
    <p:sldId id="491" r:id="rId136"/>
    <p:sldId id="492" r:id="rId137"/>
    <p:sldId id="505" r:id="rId138"/>
    <p:sldId id="493" r:id="rId139"/>
    <p:sldId id="494" r:id="rId140"/>
    <p:sldId id="495" r:id="rId141"/>
    <p:sldId id="496" r:id="rId142"/>
    <p:sldId id="497" r:id="rId143"/>
    <p:sldId id="658" r:id="rId144"/>
    <p:sldId id="498" r:id="rId145"/>
    <p:sldId id="499" r:id="rId146"/>
    <p:sldId id="500" r:id="rId147"/>
    <p:sldId id="501" r:id="rId148"/>
    <p:sldId id="502" r:id="rId149"/>
    <p:sldId id="503" r:id="rId150"/>
    <p:sldId id="504" r:id="rId151"/>
    <p:sldId id="659" r:id="rId152"/>
    <p:sldId id="506" r:id="rId153"/>
    <p:sldId id="507" r:id="rId154"/>
    <p:sldId id="508" r:id="rId155"/>
    <p:sldId id="509" r:id="rId156"/>
    <p:sldId id="604" r:id="rId157"/>
    <p:sldId id="510" r:id="rId158"/>
    <p:sldId id="511" r:id="rId159"/>
    <p:sldId id="512" r:id="rId160"/>
    <p:sldId id="513" r:id="rId161"/>
    <p:sldId id="571" r:id="rId162"/>
    <p:sldId id="574" r:id="rId163"/>
    <p:sldId id="641" r:id="rId164"/>
    <p:sldId id="642" r:id="rId165"/>
    <p:sldId id="643" r:id="rId166"/>
    <p:sldId id="644" r:id="rId167"/>
    <p:sldId id="645" r:id="rId168"/>
    <p:sldId id="647" r:id="rId169"/>
    <p:sldId id="651" r:id="rId170"/>
    <p:sldId id="261" r:id="rId171"/>
  </p:sldIdLst>
  <p:sldSz cx="12192000" cy="6858000"/>
  <p:notesSz cx="6858000" cy="9144000"/>
  <p:custDataLst>
    <p:tags r:id="rId174"/>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anna May" initials="JM" lastIdx="2" clrIdx="0">
    <p:extLst>
      <p:ext uri="{19B8F6BF-5375-455C-9EA6-DF929625EA0E}">
        <p15:presenceInfo xmlns:p15="http://schemas.microsoft.com/office/powerpoint/2012/main" userId="Joanna Ma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E3B5D"/>
    <a:srgbClr val="676798"/>
    <a:srgbClr val="5F93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077" autoAdjust="0"/>
    <p:restoredTop sz="47290" autoAdjust="0"/>
  </p:normalViewPr>
  <p:slideViewPr>
    <p:cSldViewPr snapToGrid="0" showGuides="1">
      <p:cViewPr varScale="1">
        <p:scale>
          <a:sx n="76" d="100"/>
          <a:sy n="76" d="100"/>
        </p:scale>
        <p:origin x="2088" y="9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snapToGrid="0">
      <p:cViewPr varScale="1">
        <p:scale>
          <a:sx n="165" d="100"/>
          <a:sy n="165" d="100"/>
        </p:scale>
        <p:origin x="5528" y="21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commentAuthors" Target="commentAuthors.xml"/><Relationship Id="rId170" Type="http://schemas.openxmlformats.org/officeDocument/2006/relationships/slide" Target="slides/slide169.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slide" Target="slides/slide168.xml"/><Relationship Id="rId177"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tags" Target="tags/tag1.xml"/><Relationship Id="rId179"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032E0A-2800-4BF4-B09E-302A4BD63CED}" type="doc">
      <dgm:prSet loTypeId="urn:microsoft.com/office/officeart/2008/layout/VerticalCurvedList" loCatId="list" qsTypeId="urn:microsoft.com/office/officeart/2005/8/quickstyle/simple1" qsCatId="simple" csTypeId="urn:microsoft.com/office/officeart/2005/8/colors/accent1_4" csCatId="accent1" phldr="1"/>
      <dgm:spPr/>
      <dgm:t>
        <a:bodyPr/>
        <a:lstStyle/>
        <a:p>
          <a:endParaRPr lang="en-CA"/>
        </a:p>
      </dgm:t>
    </dgm:pt>
    <dgm:pt modelId="{8CFE3FE6-4929-4E1B-B53A-607B94B00E10}">
      <dgm:prSet phldrT="[Text]"/>
      <dgm:spPr/>
      <dgm:t>
        <a:bodyPr/>
        <a:lstStyle/>
        <a:p>
          <a:r>
            <a:rPr lang="en-US" dirty="0">
              <a:latin typeface="Calibri" panose="020F0502020204030204" pitchFamily="34" charset="0"/>
              <a:cs typeface="Calibri" panose="020F0502020204030204" pitchFamily="34" charset="0"/>
            </a:rPr>
            <a:t>Layoff</a:t>
          </a:r>
          <a:endParaRPr lang="en-CA" dirty="0">
            <a:latin typeface="Calibri" panose="020F0502020204030204" pitchFamily="34" charset="0"/>
            <a:cs typeface="Calibri" panose="020F0502020204030204" pitchFamily="34" charset="0"/>
          </a:endParaRPr>
        </a:p>
      </dgm:t>
    </dgm:pt>
    <dgm:pt modelId="{5C7921E2-C8C7-492F-8B65-026B50F692BF}" type="parTrans" cxnId="{F355D1FD-DA36-4FC4-87C4-A7005B7E8E82}">
      <dgm:prSet/>
      <dgm:spPr/>
      <dgm:t>
        <a:bodyPr/>
        <a:lstStyle/>
        <a:p>
          <a:endParaRPr lang="en-CA"/>
        </a:p>
      </dgm:t>
    </dgm:pt>
    <dgm:pt modelId="{62980DE3-FBA9-4B67-BF89-B9A0E6487D3F}" type="sibTrans" cxnId="{F355D1FD-DA36-4FC4-87C4-A7005B7E8E82}">
      <dgm:prSet/>
      <dgm:spPr/>
      <dgm:t>
        <a:bodyPr/>
        <a:lstStyle/>
        <a:p>
          <a:endParaRPr lang="en-CA"/>
        </a:p>
      </dgm:t>
    </dgm:pt>
    <dgm:pt modelId="{CD938D5E-54C3-48D8-BC21-3E9ACB67D25A}">
      <dgm:prSet phldrT="[Text]"/>
      <dgm:spPr/>
      <dgm:t>
        <a:bodyPr/>
        <a:lstStyle/>
        <a:p>
          <a:r>
            <a:rPr lang="en-US" dirty="0">
              <a:latin typeface="Calibri" panose="020F0502020204030204" pitchFamily="34" charset="0"/>
              <a:cs typeface="Calibri" panose="020F0502020204030204" pitchFamily="34" charset="0"/>
            </a:rPr>
            <a:t>Significant Changes to Terms and Conditions of Employment</a:t>
          </a:r>
          <a:endParaRPr lang="en-CA" dirty="0">
            <a:latin typeface="Calibri" panose="020F0502020204030204" pitchFamily="34" charset="0"/>
            <a:cs typeface="Calibri" panose="020F0502020204030204" pitchFamily="34" charset="0"/>
          </a:endParaRPr>
        </a:p>
      </dgm:t>
    </dgm:pt>
    <dgm:pt modelId="{061A0BE2-C72D-49AC-BBB4-2BA60F5EF58B}" type="parTrans" cxnId="{6F538E90-0777-47D0-AC5C-0D693EF3B17C}">
      <dgm:prSet/>
      <dgm:spPr/>
      <dgm:t>
        <a:bodyPr/>
        <a:lstStyle/>
        <a:p>
          <a:endParaRPr lang="en-CA"/>
        </a:p>
      </dgm:t>
    </dgm:pt>
    <dgm:pt modelId="{F0CC48A7-BF00-4649-A5D7-BE00CF2F0A3B}" type="sibTrans" cxnId="{6F538E90-0777-47D0-AC5C-0D693EF3B17C}">
      <dgm:prSet/>
      <dgm:spPr/>
      <dgm:t>
        <a:bodyPr/>
        <a:lstStyle/>
        <a:p>
          <a:endParaRPr lang="en-CA"/>
        </a:p>
      </dgm:t>
    </dgm:pt>
    <dgm:pt modelId="{CE8E562A-3F4A-4E34-918B-E87081E13337}">
      <dgm:prSet phldrT="[Text]"/>
      <dgm:spPr/>
      <dgm:t>
        <a:bodyPr/>
        <a:lstStyle/>
        <a:p>
          <a:r>
            <a:rPr lang="en-US" dirty="0">
              <a:latin typeface="Calibri" panose="020F0502020204030204" pitchFamily="34" charset="0"/>
              <a:cs typeface="Calibri" panose="020F0502020204030204" pitchFamily="34" charset="0"/>
            </a:rPr>
            <a:t>Organizational Restructure</a:t>
          </a:r>
          <a:endParaRPr lang="en-CA" dirty="0">
            <a:latin typeface="Calibri" panose="020F0502020204030204" pitchFamily="34" charset="0"/>
            <a:cs typeface="Calibri" panose="020F0502020204030204" pitchFamily="34" charset="0"/>
          </a:endParaRPr>
        </a:p>
      </dgm:t>
    </dgm:pt>
    <dgm:pt modelId="{8625EE2A-421F-4EC7-A55D-A5F52A14AA7A}" type="parTrans" cxnId="{231DA2FA-33F4-495B-BCC4-27B557BDC79C}">
      <dgm:prSet/>
      <dgm:spPr/>
      <dgm:t>
        <a:bodyPr/>
        <a:lstStyle/>
        <a:p>
          <a:endParaRPr lang="en-CA"/>
        </a:p>
      </dgm:t>
    </dgm:pt>
    <dgm:pt modelId="{43ED5065-5B56-4F00-AFC1-DF4B499024C4}" type="sibTrans" cxnId="{231DA2FA-33F4-495B-BCC4-27B557BDC79C}">
      <dgm:prSet/>
      <dgm:spPr/>
      <dgm:t>
        <a:bodyPr/>
        <a:lstStyle/>
        <a:p>
          <a:endParaRPr lang="en-CA"/>
        </a:p>
      </dgm:t>
    </dgm:pt>
    <dgm:pt modelId="{28884054-C533-462D-8DA5-7B62C6830B15}" type="pres">
      <dgm:prSet presAssocID="{35032E0A-2800-4BF4-B09E-302A4BD63CED}" presName="Name0" presStyleCnt="0">
        <dgm:presLayoutVars>
          <dgm:chMax val="7"/>
          <dgm:chPref val="7"/>
          <dgm:dir/>
        </dgm:presLayoutVars>
      </dgm:prSet>
      <dgm:spPr/>
    </dgm:pt>
    <dgm:pt modelId="{1DBFA5DB-1382-45C2-9F53-9A9A4C4C6BDA}" type="pres">
      <dgm:prSet presAssocID="{35032E0A-2800-4BF4-B09E-302A4BD63CED}" presName="Name1" presStyleCnt="0"/>
      <dgm:spPr/>
    </dgm:pt>
    <dgm:pt modelId="{D1BF87F2-5144-4052-A9D5-60272BC94ACD}" type="pres">
      <dgm:prSet presAssocID="{35032E0A-2800-4BF4-B09E-302A4BD63CED}" presName="cycle" presStyleCnt="0"/>
      <dgm:spPr/>
    </dgm:pt>
    <dgm:pt modelId="{B02A9C6D-DE83-4978-9725-091FC38C9424}" type="pres">
      <dgm:prSet presAssocID="{35032E0A-2800-4BF4-B09E-302A4BD63CED}" presName="srcNode" presStyleLbl="node1" presStyleIdx="0" presStyleCnt="3"/>
      <dgm:spPr/>
    </dgm:pt>
    <dgm:pt modelId="{3A06FA00-6831-40E9-9877-D703B018FCE6}" type="pres">
      <dgm:prSet presAssocID="{35032E0A-2800-4BF4-B09E-302A4BD63CED}" presName="conn" presStyleLbl="parChTrans1D2" presStyleIdx="0" presStyleCnt="1"/>
      <dgm:spPr/>
    </dgm:pt>
    <dgm:pt modelId="{23541F5F-E395-4329-BAE8-BC115E7B70F1}" type="pres">
      <dgm:prSet presAssocID="{35032E0A-2800-4BF4-B09E-302A4BD63CED}" presName="extraNode" presStyleLbl="node1" presStyleIdx="0" presStyleCnt="3"/>
      <dgm:spPr/>
    </dgm:pt>
    <dgm:pt modelId="{6624A6AB-3FDD-49B2-86A4-C8FE80E6D82F}" type="pres">
      <dgm:prSet presAssocID="{35032E0A-2800-4BF4-B09E-302A4BD63CED}" presName="dstNode" presStyleLbl="node1" presStyleIdx="0" presStyleCnt="3"/>
      <dgm:spPr/>
    </dgm:pt>
    <dgm:pt modelId="{C04A7685-CEC2-4B66-9060-168526156B9D}" type="pres">
      <dgm:prSet presAssocID="{8CFE3FE6-4929-4E1B-B53A-607B94B00E10}" presName="text_1" presStyleLbl="node1" presStyleIdx="0" presStyleCnt="3">
        <dgm:presLayoutVars>
          <dgm:bulletEnabled val="1"/>
        </dgm:presLayoutVars>
      </dgm:prSet>
      <dgm:spPr/>
    </dgm:pt>
    <dgm:pt modelId="{2D229A2E-020A-40DF-A763-2B44841CE9DC}" type="pres">
      <dgm:prSet presAssocID="{8CFE3FE6-4929-4E1B-B53A-607B94B00E10}" presName="accent_1" presStyleCnt="0"/>
      <dgm:spPr/>
    </dgm:pt>
    <dgm:pt modelId="{E3DDA105-B3E9-4D60-940E-4A1BBD29C707}" type="pres">
      <dgm:prSet presAssocID="{8CFE3FE6-4929-4E1B-B53A-607B94B00E10}" presName="accentRepeatNode" presStyleLbl="solidFgAcc1" presStyleIdx="0" presStyleCnt="3"/>
      <dgm:spPr/>
    </dgm:pt>
    <dgm:pt modelId="{01CACA0E-87C5-4DE2-9C89-E02F07309F1E}" type="pres">
      <dgm:prSet presAssocID="{CD938D5E-54C3-48D8-BC21-3E9ACB67D25A}" presName="text_2" presStyleLbl="node1" presStyleIdx="1" presStyleCnt="3">
        <dgm:presLayoutVars>
          <dgm:bulletEnabled val="1"/>
        </dgm:presLayoutVars>
      </dgm:prSet>
      <dgm:spPr/>
    </dgm:pt>
    <dgm:pt modelId="{8BA5381D-FE60-48BC-A4AB-592025DB5504}" type="pres">
      <dgm:prSet presAssocID="{CD938D5E-54C3-48D8-BC21-3E9ACB67D25A}" presName="accent_2" presStyleCnt="0"/>
      <dgm:spPr/>
    </dgm:pt>
    <dgm:pt modelId="{FE2436B7-0FC2-45E9-8235-CB54D0A859FE}" type="pres">
      <dgm:prSet presAssocID="{CD938D5E-54C3-48D8-BC21-3E9ACB67D25A}" presName="accentRepeatNode" presStyleLbl="solidFgAcc1" presStyleIdx="1" presStyleCnt="3"/>
      <dgm:spPr/>
    </dgm:pt>
    <dgm:pt modelId="{179FE28F-C7FA-41D5-947E-645EE89F0E17}" type="pres">
      <dgm:prSet presAssocID="{CE8E562A-3F4A-4E34-918B-E87081E13337}" presName="text_3" presStyleLbl="node1" presStyleIdx="2" presStyleCnt="3">
        <dgm:presLayoutVars>
          <dgm:bulletEnabled val="1"/>
        </dgm:presLayoutVars>
      </dgm:prSet>
      <dgm:spPr/>
    </dgm:pt>
    <dgm:pt modelId="{1CD4E325-0FE4-4233-AB16-B9E2B878029B}" type="pres">
      <dgm:prSet presAssocID="{CE8E562A-3F4A-4E34-918B-E87081E13337}" presName="accent_3" presStyleCnt="0"/>
      <dgm:spPr/>
    </dgm:pt>
    <dgm:pt modelId="{A2665289-EF8F-40A7-859E-021943D3ABB1}" type="pres">
      <dgm:prSet presAssocID="{CE8E562A-3F4A-4E34-918B-E87081E13337}" presName="accentRepeatNode" presStyleLbl="solidFgAcc1" presStyleIdx="2" presStyleCnt="3"/>
      <dgm:spPr/>
    </dgm:pt>
  </dgm:ptLst>
  <dgm:cxnLst>
    <dgm:cxn modelId="{9B105D77-DDDE-4833-83FF-0A2258236D86}" type="presOf" srcId="{8CFE3FE6-4929-4E1B-B53A-607B94B00E10}" destId="{C04A7685-CEC2-4B66-9060-168526156B9D}" srcOrd="0" destOrd="0" presId="urn:microsoft.com/office/officeart/2008/layout/VerticalCurvedList"/>
    <dgm:cxn modelId="{6F538E90-0777-47D0-AC5C-0D693EF3B17C}" srcId="{35032E0A-2800-4BF4-B09E-302A4BD63CED}" destId="{CD938D5E-54C3-48D8-BC21-3E9ACB67D25A}" srcOrd="1" destOrd="0" parTransId="{061A0BE2-C72D-49AC-BBB4-2BA60F5EF58B}" sibTransId="{F0CC48A7-BF00-4649-A5D7-BE00CF2F0A3B}"/>
    <dgm:cxn modelId="{DCBDFDB0-6C60-4A25-9A69-BA13AF8D9101}" type="presOf" srcId="{35032E0A-2800-4BF4-B09E-302A4BD63CED}" destId="{28884054-C533-462D-8DA5-7B62C6830B15}" srcOrd="0" destOrd="0" presId="urn:microsoft.com/office/officeart/2008/layout/VerticalCurvedList"/>
    <dgm:cxn modelId="{72B693BC-108E-48A1-86E5-BDEF767674FF}" type="presOf" srcId="{62980DE3-FBA9-4B67-BF89-B9A0E6487D3F}" destId="{3A06FA00-6831-40E9-9877-D703B018FCE6}" srcOrd="0" destOrd="0" presId="urn:microsoft.com/office/officeart/2008/layout/VerticalCurvedList"/>
    <dgm:cxn modelId="{A9584BE4-7F34-41A0-9168-43C384FC6C9D}" type="presOf" srcId="{CE8E562A-3F4A-4E34-918B-E87081E13337}" destId="{179FE28F-C7FA-41D5-947E-645EE89F0E17}" srcOrd="0" destOrd="0" presId="urn:microsoft.com/office/officeart/2008/layout/VerticalCurvedList"/>
    <dgm:cxn modelId="{231DA2FA-33F4-495B-BCC4-27B557BDC79C}" srcId="{35032E0A-2800-4BF4-B09E-302A4BD63CED}" destId="{CE8E562A-3F4A-4E34-918B-E87081E13337}" srcOrd="2" destOrd="0" parTransId="{8625EE2A-421F-4EC7-A55D-A5F52A14AA7A}" sibTransId="{43ED5065-5B56-4F00-AFC1-DF4B499024C4}"/>
    <dgm:cxn modelId="{5C1D1BFC-E8F3-4CE5-AD79-C0978504AC9B}" type="presOf" srcId="{CD938D5E-54C3-48D8-BC21-3E9ACB67D25A}" destId="{01CACA0E-87C5-4DE2-9C89-E02F07309F1E}" srcOrd="0" destOrd="0" presId="urn:microsoft.com/office/officeart/2008/layout/VerticalCurvedList"/>
    <dgm:cxn modelId="{F355D1FD-DA36-4FC4-87C4-A7005B7E8E82}" srcId="{35032E0A-2800-4BF4-B09E-302A4BD63CED}" destId="{8CFE3FE6-4929-4E1B-B53A-607B94B00E10}" srcOrd="0" destOrd="0" parTransId="{5C7921E2-C8C7-492F-8B65-026B50F692BF}" sibTransId="{62980DE3-FBA9-4B67-BF89-B9A0E6487D3F}"/>
    <dgm:cxn modelId="{E06943AF-312D-4D8A-848B-37BFD18ABA7D}" type="presParOf" srcId="{28884054-C533-462D-8DA5-7B62C6830B15}" destId="{1DBFA5DB-1382-45C2-9F53-9A9A4C4C6BDA}" srcOrd="0" destOrd="0" presId="urn:microsoft.com/office/officeart/2008/layout/VerticalCurvedList"/>
    <dgm:cxn modelId="{EB5075EC-A2A7-4FCC-A71B-4E06F0FBE910}" type="presParOf" srcId="{1DBFA5DB-1382-45C2-9F53-9A9A4C4C6BDA}" destId="{D1BF87F2-5144-4052-A9D5-60272BC94ACD}" srcOrd="0" destOrd="0" presId="urn:microsoft.com/office/officeart/2008/layout/VerticalCurvedList"/>
    <dgm:cxn modelId="{CC43F9D3-73A6-4937-B65A-98256C1AA0EA}" type="presParOf" srcId="{D1BF87F2-5144-4052-A9D5-60272BC94ACD}" destId="{B02A9C6D-DE83-4978-9725-091FC38C9424}" srcOrd="0" destOrd="0" presId="urn:microsoft.com/office/officeart/2008/layout/VerticalCurvedList"/>
    <dgm:cxn modelId="{A9B16762-4E5B-4FF3-9A68-DE4F758F4967}" type="presParOf" srcId="{D1BF87F2-5144-4052-A9D5-60272BC94ACD}" destId="{3A06FA00-6831-40E9-9877-D703B018FCE6}" srcOrd="1" destOrd="0" presId="urn:microsoft.com/office/officeart/2008/layout/VerticalCurvedList"/>
    <dgm:cxn modelId="{4F788DEF-8A30-4712-BFFB-16BBC4AC2E6E}" type="presParOf" srcId="{D1BF87F2-5144-4052-A9D5-60272BC94ACD}" destId="{23541F5F-E395-4329-BAE8-BC115E7B70F1}" srcOrd="2" destOrd="0" presId="urn:microsoft.com/office/officeart/2008/layout/VerticalCurvedList"/>
    <dgm:cxn modelId="{41B6AB32-FA02-4A37-8A93-1AAD4072BF4B}" type="presParOf" srcId="{D1BF87F2-5144-4052-A9D5-60272BC94ACD}" destId="{6624A6AB-3FDD-49B2-86A4-C8FE80E6D82F}" srcOrd="3" destOrd="0" presId="urn:microsoft.com/office/officeart/2008/layout/VerticalCurvedList"/>
    <dgm:cxn modelId="{52F89DD8-1A64-4F85-9C1F-58232C361A6F}" type="presParOf" srcId="{1DBFA5DB-1382-45C2-9F53-9A9A4C4C6BDA}" destId="{C04A7685-CEC2-4B66-9060-168526156B9D}" srcOrd="1" destOrd="0" presId="urn:microsoft.com/office/officeart/2008/layout/VerticalCurvedList"/>
    <dgm:cxn modelId="{ADD5A811-2E66-4EFA-8870-D28C0F315DCE}" type="presParOf" srcId="{1DBFA5DB-1382-45C2-9F53-9A9A4C4C6BDA}" destId="{2D229A2E-020A-40DF-A763-2B44841CE9DC}" srcOrd="2" destOrd="0" presId="urn:microsoft.com/office/officeart/2008/layout/VerticalCurvedList"/>
    <dgm:cxn modelId="{6E551B81-02A3-426D-9A14-8187AA5C3939}" type="presParOf" srcId="{2D229A2E-020A-40DF-A763-2B44841CE9DC}" destId="{E3DDA105-B3E9-4D60-940E-4A1BBD29C707}" srcOrd="0" destOrd="0" presId="urn:microsoft.com/office/officeart/2008/layout/VerticalCurvedList"/>
    <dgm:cxn modelId="{E612A96D-EE2F-4DB3-AE83-4916288119FA}" type="presParOf" srcId="{1DBFA5DB-1382-45C2-9F53-9A9A4C4C6BDA}" destId="{01CACA0E-87C5-4DE2-9C89-E02F07309F1E}" srcOrd="3" destOrd="0" presId="urn:microsoft.com/office/officeart/2008/layout/VerticalCurvedList"/>
    <dgm:cxn modelId="{0D5F42E8-162B-46C3-82EE-55122FC193CC}" type="presParOf" srcId="{1DBFA5DB-1382-45C2-9F53-9A9A4C4C6BDA}" destId="{8BA5381D-FE60-48BC-A4AB-592025DB5504}" srcOrd="4" destOrd="0" presId="urn:microsoft.com/office/officeart/2008/layout/VerticalCurvedList"/>
    <dgm:cxn modelId="{D1DE3515-904E-47C4-A197-609D8DEC294C}" type="presParOf" srcId="{8BA5381D-FE60-48BC-A4AB-592025DB5504}" destId="{FE2436B7-0FC2-45E9-8235-CB54D0A859FE}" srcOrd="0" destOrd="0" presId="urn:microsoft.com/office/officeart/2008/layout/VerticalCurvedList"/>
    <dgm:cxn modelId="{627A3E19-B67F-4887-AE77-BB14148CFC08}" type="presParOf" srcId="{1DBFA5DB-1382-45C2-9F53-9A9A4C4C6BDA}" destId="{179FE28F-C7FA-41D5-947E-645EE89F0E17}" srcOrd="5" destOrd="0" presId="urn:microsoft.com/office/officeart/2008/layout/VerticalCurvedList"/>
    <dgm:cxn modelId="{25C9A98A-4306-4492-A948-B1543D3FEA2F}" type="presParOf" srcId="{1DBFA5DB-1382-45C2-9F53-9A9A4C4C6BDA}" destId="{1CD4E325-0FE4-4233-AB16-B9E2B878029B}" srcOrd="6" destOrd="0" presId="urn:microsoft.com/office/officeart/2008/layout/VerticalCurvedList"/>
    <dgm:cxn modelId="{5BC4CB79-0D1F-42A1-9627-727FACC3E405}" type="presParOf" srcId="{1CD4E325-0FE4-4233-AB16-B9E2B878029B}" destId="{A2665289-EF8F-40A7-859E-021943D3ABB1}"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3939DCC-4D48-4734-917B-37872DCF24B4}" type="doc">
      <dgm:prSet loTypeId="urn:microsoft.com/office/officeart/2005/8/layout/default" loCatId="list" qsTypeId="urn:microsoft.com/office/officeart/2005/8/quickstyle/simple1" qsCatId="simple" csTypeId="urn:microsoft.com/office/officeart/2005/8/colors/accent1_3" csCatId="accent1" phldr="1"/>
      <dgm:spPr/>
      <dgm:t>
        <a:bodyPr/>
        <a:lstStyle/>
        <a:p>
          <a:endParaRPr lang="en-CA"/>
        </a:p>
      </dgm:t>
    </dgm:pt>
    <dgm:pt modelId="{57D95333-2F92-49DA-AE24-DC67BEDAF862}">
      <dgm:prSet phldrT="[Text]"/>
      <dgm:spPr/>
      <dgm:t>
        <a:bodyPr/>
        <a:lstStyle/>
        <a:p>
          <a:r>
            <a:rPr lang="en-US" dirty="0">
              <a:latin typeface="Calibri" panose="020F0502020204030204" pitchFamily="34" charset="0"/>
              <a:cs typeface="Calibri" panose="020F0502020204030204" pitchFamily="34" charset="0"/>
            </a:rPr>
            <a:t>Union Role</a:t>
          </a:r>
          <a:endParaRPr lang="en-CA" dirty="0">
            <a:latin typeface="Calibri" panose="020F0502020204030204" pitchFamily="34" charset="0"/>
            <a:cs typeface="Calibri" panose="020F0502020204030204" pitchFamily="34" charset="0"/>
          </a:endParaRPr>
        </a:p>
      </dgm:t>
    </dgm:pt>
    <dgm:pt modelId="{0CC68D40-AEDA-4602-A36B-28B834CA7061}" type="parTrans" cxnId="{B000FAC7-9EA3-4E41-BEC4-AEB16F1B6D0B}">
      <dgm:prSet/>
      <dgm:spPr/>
      <dgm:t>
        <a:bodyPr/>
        <a:lstStyle/>
        <a:p>
          <a:endParaRPr lang="en-CA"/>
        </a:p>
      </dgm:t>
    </dgm:pt>
    <dgm:pt modelId="{3B54F09E-D691-4B5F-8F5E-500A0DC15DAA}" type="sibTrans" cxnId="{B000FAC7-9EA3-4E41-BEC4-AEB16F1B6D0B}">
      <dgm:prSet/>
      <dgm:spPr/>
      <dgm:t>
        <a:bodyPr/>
        <a:lstStyle/>
        <a:p>
          <a:endParaRPr lang="en-CA"/>
        </a:p>
      </dgm:t>
    </dgm:pt>
    <dgm:pt modelId="{73247AEC-2AB1-4B01-A575-0771B7B868D5}">
      <dgm:prSet phldrT="[Text]"/>
      <dgm:spPr/>
      <dgm:t>
        <a:bodyPr/>
        <a:lstStyle/>
        <a:p>
          <a:r>
            <a:rPr lang="en-US" dirty="0">
              <a:latin typeface="Calibri" panose="020F0502020204030204" pitchFamily="34" charset="0"/>
              <a:cs typeface="Calibri" panose="020F0502020204030204" pitchFamily="34" charset="0"/>
            </a:rPr>
            <a:t>Bumping Process</a:t>
          </a:r>
          <a:endParaRPr lang="en-CA" dirty="0">
            <a:latin typeface="Calibri" panose="020F0502020204030204" pitchFamily="34" charset="0"/>
            <a:cs typeface="Calibri" panose="020F0502020204030204" pitchFamily="34" charset="0"/>
          </a:endParaRPr>
        </a:p>
      </dgm:t>
    </dgm:pt>
    <dgm:pt modelId="{BE7959E6-5A65-4669-8603-5DF22696D51A}" type="parTrans" cxnId="{8B1D2AC2-9EBE-4AA6-B2CE-85A22079BE98}">
      <dgm:prSet/>
      <dgm:spPr/>
      <dgm:t>
        <a:bodyPr/>
        <a:lstStyle/>
        <a:p>
          <a:endParaRPr lang="en-CA"/>
        </a:p>
      </dgm:t>
    </dgm:pt>
    <dgm:pt modelId="{056E2F7B-9311-44FC-B2CE-658A45AF4250}" type="sibTrans" cxnId="{8B1D2AC2-9EBE-4AA6-B2CE-85A22079BE98}">
      <dgm:prSet/>
      <dgm:spPr/>
      <dgm:t>
        <a:bodyPr/>
        <a:lstStyle/>
        <a:p>
          <a:endParaRPr lang="en-CA"/>
        </a:p>
      </dgm:t>
    </dgm:pt>
    <dgm:pt modelId="{E3D404EB-BFCF-45BD-BC3A-398E12A6F7FE}">
      <dgm:prSet phldrT="[Text]"/>
      <dgm:spPr/>
      <dgm:t>
        <a:bodyPr/>
        <a:lstStyle/>
        <a:p>
          <a:r>
            <a:rPr lang="en-US" dirty="0">
              <a:latin typeface="Calibri" panose="020F0502020204030204" pitchFamily="34" charset="0"/>
              <a:cs typeface="Calibri" panose="020F0502020204030204" pitchFamily="34" charset="0"/>
            </a:rPr>
            <a:t>Recall</a:t>
          </a:r>
          <a:endParaRPr lang="en-CA" dirty="0">
            <a:latin typeface="Calibri" panose="020F0502020204030204" pitchFamily="34" charset="0"/>
            <a:cs typeface="Calibri" panose="020F0502020204030204" pitchFamily="34" charset="0"/>
          </a:endParaRPr>
        </a:p>
      </dgm:t>
    </dgm:pt>
    <dgm:pt modelId="{28E981CE-C808-41CA-93BC-0755801A8F7A}" type="parTrans" cxnId="{320AD15D-8D63-4382-AED9-FC43B836C395}">
      <dgm:prSet/>
      <dgm:spPr/>
      <dgm:t>
        <a:bodyPr/>
        <a:lstStyle/>
        <a:p>
          <a:endParaRPr lang="en-CA"/>
        </a:p>
      </dgm:t>
    </dgm:pt>
    <dgm:pt modelId="{BD595ECD-E4E1-4BA6-9AF5-F13794D8E500}" type="sibTrans" cxnId="{320AD15D-8D63-4382-AED9-FC43B836C395}">
      <dgm:prSet/>
      <dgm:spPr/>
      <dgm:t>
        <a:bodyPr/>
        <a:lstStyle/>
        <a:p>
          <a:endParaRPr lang="en-CA"/>
        </a:p>
      </dgm:t>
    </dgm:pt>
    <dgm:pt modelId="{70125C33-ECF9-49BF-8D6B-95EFD4560335}">
      <dgm:prSet phldrT="[Text]"/>
      <dgm:spPr/>
      <dgm:t>
        <a:bodyPr/>
        <a:lstStyle/>
        <a:p>
          <a:r>
            <a:rPr lang="en-US" dirty="0">
              <a:latin typeface="Calibri" panose="020F0502020204030204" pitchFamily="34" charset="0"/>
              <a:cs typeface="Calibri" panose="020F0502020204030204" pitchFamily="34" charset="0"/>
            </a:rPr>
            <a:t>Notice Requirements</a:t>
          </a:r>
          <a:endParaRPr lang="en-CA" dirty="0">
            <a:latin typeface="Calibri" panose="020F0502020204030204" pitchFamily="34" charset="0"/>
            <a:cs typeface="Calibri" panose="020F0502020204030204" pitchFamily="34" charset="0"/>
          </a:endParaRPr>
        </a:p>
      </dgm:t>
    </dgm:pt>
    <dgm:pt modelId="{EBCDDE58-619A-4E92-9F6D-BE115908B3DA}" type="parTrans" cxnId="{E6FE1D97-AD25-4C74-8690-1ED7B523B51A}">
      <dgm:prSet/>
      <dgm:spPr/>
      <dgm:t>
        <a:bodyPr/>
        <a:lstStyle/>
        <a:p>
          <a:endParaRPr lang="en-CA"/>
        </a:p>
      </dgm:t>
    </dgm:pt>
    <dgm:pt modelId="{70BDB255-D0FC-4F3A-93F4-527F812249A1}" type="sibTrans" cxnId="{E6FE1D97-AD25-4C74-8690-1ED7B523B51A}">
      <dgm:prSet/>
      <dgm:spPr/>
      <dgm:t>
        <a:bodyPr/>
        <a:lstStyle/>
        <a:p>
          <a:endParaRPr lang="en-CA"/>
        </a:p>
      </dgm:t>
    </dgm:pt>
    <dgm:pt modelId="{0AEAEBA7-1742-43CF-B9DC-778DF88E396A}">
      <dgm:prSet phldrT="[Text]"/>
      <dgm:spPr/>
      <dgm:t>
        <a:bodyPr/>
        <a:lstStyle/>
        <a:p>
          <a:r>
            <a:rPr lang="en-US" dirty="0">
              <a:latin typeface="Calibri" panose="020F0502020204030204" pitchFamily="34" charset="0"/>
              <a:cs typeface="Calibri" panose="020F0502020204030204" pitchFamily="34" charset="0"/>
            </a:rPr>
            <a:t>Grievance Process</a:t>
          </a:r>
          <a:endParaRPr lang="en-CA" dirty="0">
            <a:latin typeface="Calibri" panose="020F0502020204030204" pitchFamily="34" charset="0"/>
            <a:cs typeface="Calibri" panose="020F0502020204030204" pitchFamily="34" charset="0"/>
          </a:endParaRPr>
        </a:p>
      </dgm:t>
    </dgm:pt>
    <dgm:pt modelId="{4FA47A31-D16B-4224-8F79-52EDC928982D}" type="parTrans" cxnId="{72488BD2-1771-4133-BE9E-2D36BACA684F}">
      <dgm:prSet/>
      <dgm:spPr/>
      <dgm:t>
        <a:bodyPr/>
        <a:lstStyle/>
        <a:p>
          <a:endParaRPr lang="en-CA"/>
        </a:p>
      </dgm:t>
    </dgm:pt>
    <dgm:pt modelId="{0522DE9E-B252-43E5-B1BB-F544A851CB67}" type="sibTrans" cxnId="{72488BD2-1771-4133-BE9E-2D36BACA684F}">
      <dgm:prSet/>
      <dgm:spPr/>
      <dgm:t>
        <a:bodyPr/>
        <a:lstStyle/>
        <a:p>
          <a:endParaRPr lang="en-CA"/>
        </a:p>
      </dgm:t>
    </dgm:pt>
    <dgm:pt modelId="{A08D2132-03A6-4A17-97F8-91427644D659}">
      <dgm:prSet phldrT="[Text]"/>
      <dgm:spPr/>
      <dgm:t>
        <a:bodyPr/>
        <a:lstStyle/>
        <a:p>
          <a:r>
            <a:rPr lang="en-US" dirty="0">
              <a:latin typeface="Calibri" panose="020F0502020204030204" pitchFamily="34" charset="0"/>
              <a:cs typeface="Calibri" panose="020F0502020204030204" pitchFamily="34" charset="0"/>
            </a:rPr>
            <a:t>Worksite Closures</a:t>
          </a:r>
          <a:endParaRPr lang="en-CA" dirty="0">
            <a:latin typeface="Calibri" panose="020F0502020204030204" pitchFamily="34" charset="0"/>
            <a:cs typeface="Calibri" panose="020F0502020204030204" pitchFamily="34" charset="0"/>
          </a:endParaRPr>
        </a:p>
      </dgm:t>
    </dgm:pt>
    <dgm:pt modelId="{D41E34AD-3379-4E82-B890-FD38612394D1}" type="parTrans" cxnId="{6CA1DA3D-2CC5-4186-959F-A33F35D2EA6A}">
      <dgm:prSet/>
      <dgm:spPr/>
    </dgm:pt>
    <dgm:pt modelId="{DBD0013B-D69B-4CA2-BCC8-81D85E28C47F}" type="sibTrans" cxnId="{6CA1DA3D-2CC5-4186-959F-A33F35D2EA6A}">
      <dgm:prSet/>
      <dgm:spPr/>
    </dgm:pt>
    <dgm:pt modelId="{B7A1732C-5F2A-42AF-8B87-99CCD5834830}">
      <dgm:prSet phldrT="[Text]"/>
      <dgm:spPr/>
      <dgm:t>
        <a:bodyPr/>
        <a:lstStyle/>
        <a:p>
          <a:r>
            <a:rPr lang="en-US" dirty="0">
              <a:latin typeface="Calibri" panose="020F0502020204030204" pitchFamily="34" charset="0"/>
              <a:cs typeface="Calibri" panose="020F0502020204030204" pitchFamily="34" charset="0"/>
            </a:rPr>
            <a:t>Required Disclosure of Information</a:t>
          </a:r>
          <a:endParaRPr lang="en-CA" dirty="0">
            <a:latin typeface="Calibri" panose="020F0502020204030204" pitchFamily="34" charset="0"/>
            <a:cs typeface="Calibri" panose="020F0502020204030204" pitchFamily="34" charset="0"/>
          </a:endParaRPr>
        </a:p>
      </dgm:t>
    </dgm:pt>
    <dgm:pt modelId="{288268BC-5B4D-4E91-91CB-52B696548BFA}" type="parTrans" cxnId="{6D3E6DDC-92E9-43D9-811A-CAECFCB0AAC6}">
      <dgm:prSet/>
      <dgm:spPr/>
    </dgm:pt>
    <dgm:pt modelId="{3486561B-DB52-4277-BB14-AAFA369C2E51}" type="sibTrans" cxnId="{6D3E6DDC-92E9-43D9-811A-CAECFCB0AAC6}">
      <dgm:prSet/>
      <dgm:spPr/>
    </dgm:pt>
    <dgm:pt modelId="{0E4BA7B0-EC7F-4C2F-A293-FB6EBA1101BE}" type="pres">
      <dgm:prSet presAssocID="{03939DCC-4D48-4734-917B-37872DCF24B4}" presName="diagram" presStyleCnt="0">
        <dgm:presLayoutVars>
          <dgm:dir/>
          <dgm:resizeHandles val="exact"/>
        </dgm:presLayoutVars>
      </dgm:prSet>
      <dgm:spPr/>
    </dgm:pt>
    <dgm:pt modelId="{BF8E68B7-83AA-4BF0-86F5-4C59B4C81EF7}" type="pres">
      <dgm:prSet presAssocID="{57D95333-2F92-49DA-AE24-DC67BEDAF862}" presName="node" presStyleLbl="node1" presStyleIdx="0" presStyleCnt="7">
        <dgm:presLayoutVars>
          <dgm:bulletEnabled val="1"/>
        </dgm:presLayoutVars>
      </dgm:prSet>
      <dgm:spPr/>
    </dgm:pt>
    <dgm:pt modelId="{A77EA86C-64E5-429B-A63D-A9B60BC20C15}" type="pres">
      <dgm:prSet presAssocID="{3B54F09E-D691-4B5F-8F5E-500A0DC15DAA}" presName="sibTrans" presStyleCnt="0"/>
      <dgm:spPr/>
    </dgm:pt>
    <dgm:pt modelId="{F40C7729-C6CD-4FA9-A7F2-8034A60CB7AC}" type="pres">
      <dgm:prSet presAssocID="{73247AEC-2AB1-4B01-A575-0771B7B868D5}" presName="node" presStyleLbl="node1" presStyleIdx="1" presStyleCnt="7">
        <dgm:presLayoutVars>
          <dgm:bulletEnabled val="1"/>
        </dgm:presLayoutVars>
      </dgm:prSet>
      <dgm:spPr/>
    </dgm:pt>
    <dgm:pt modelId="{612ABA8B-9CAF-478A-83D1-1C3A9C7A7797}" type="pres">
      <dgm:prSet presAssocID="{056E2F7B-9311-44FC-B2CE-658A45AF4250}" presName="sibTrans" presStyleCnt="0"/>
      <dgm:spPr/>
    </dgm:pt>
    <dgm:pt modelId="{822ED40F-FA16-4BA4-B73B-E58F702F480D}" type="pres">
      <dgm:prSet presAssocID="{E3D404EB-BFCF-45BD-BC3A-398E12A6F7FE}" presName="node" presStyleLbl="node1" presStyleIdx="2" presStyleCnt="7">
        <dgm:presLayoutVars>
          <dgm:bulletEnabled val="1"/>
        </dgm:presLayoutVars>
      </dgm:prSet>
      <dgm:spPr/>
    </dgm:pt>
    <dgm:pt modelId="{E699B988-01BF-4D65-900E-71332EDE70F4}" type="pres">
      <dgm:prSet presAssocID="{BD595ECD-E4E1-4BA6-9AF5-F13794D8E500}" presName="sibTrans" presStyleCnt="0"/>
      <dgm:spPr/>
    </dgm:pt>
    <dgm:pt modelId="{6465A104-F0E4-4347-9E45-261503A9DB77}" type="pres">
      <dgm:prSet presAssocID="{70125C33-ECF9-49BF-8D6B-95EFD4560335}" presName="node" presStyleLbl="node1" presStyleIdx="3" presStyleCnt="7">
        <dgm:presLayoutVars>
          <dgm:bulletEnabled val="1"/>
        </dgm:presLayoutVars>
      </dgm:prSet>
      <dgm:spPr/>
    </dgm:pt>
    <dgm:pt modelId="{38F1A77A-11EF-47A8-86A4-C321BAE35988}" type="pres">
      <dgm:prSet presAssocID="{70BDB255-D0FC-4F3A-93F4-527F812249A1}" presName="sibTrans" presStyleCnt="0"/>
      <dgm:spPr/>
    </dgm:pt>
    <dgm:pt modelId="{A83EF752-6FEE-4039-B77E-5A1B0A81EFB4}" type="pres">
      <dgm:prSet presAssocID="{0AEAEBA7-1742-43CF-B9DC-778DF88E396A}" presName="node" presStyleLbl="node1" presStyleIdx="4" presStyleCnt="7">
        <dgm:presLayoutVars>
          <dgm:bulletEnabled val="1"/>
        </dgm:presLayoutVars>
      </dgm:prSet>
      <dgm:spPr/>
    </dgm:pt>
    <dgm:pt modelId="{278B08DA-09D4-4444-B41C-59420FB00959}" type="pres">
      <dgm:prSet presAssocID="{0522DE9E-B252-43E5-B1BB-F544A851CB67}" presName="sibTrans" presStyleCnt="0"/>
      <dgm:spPr/>
    </dgm:pt>
    <dgm:pt modelId="{E5C200AA-CB98-45D4-9C01-6143457670EC}" type="pres">
      <dgm:prSet presAssocID="{A08D2132-03A6-4A17-97F8-91427644D659}" presName="node" presStyleLbl="node1" presStyleIdx="5" presStyleCnt="7">
        <dgm:presLayoutVars>
          <dgm:bulletEnabled val="1"/>
        </dgm:presLayoutVars>
      </dgm:prSet>
      <dgm:spPr/>
    </dgm:pt>
    <dgm:pt modelId="{716495D1-4E5E-42C8-AEEB-7690CDC6B083}" type="pres">
      <dgm:prSet presAssocID="{DBD0013B-D69B-4CA2-BCC8-81D85E28C47F}" presName="sibTrans" presStyleCnt="0"/>
      <dgm:spPr/>
    </dgm:pt>
    <dgm:pt modelId="{CED864C4-EACE-4176-A160-763C75F485A1}" type="pres">
      <dgm:prSet presAssocID="{B7A1732C-5F2A-42AF-8B87-99CCD5834830}" presName="node" presStyleLbl="node1" presStyleIdx="6" presStyleCnt="7">
        <dgm:presLayoutVars>
          <dgm:bulletEnabled val="1"/>
        </dgm:presLayoutVars>
      </dgm:prSet>
      <dgm:spPr/>
    </dgm:pt>
  </dgm:ptLst>
  <dgm:cxnLst>
    <dgm:cxn modelId="{6CA1DA3D-2CC5-4186-959F-A33F35D2EA6A}" srcId="{03939DCC-4D48-4734-917B-37872DCF24B4}" destId="{A08D2132-03A6-4A17-97F8-91427644D659}" srcOrd="5" destOrd="0" parTransId="{D41E34AD-3379-4E82-B890-FD38612394D1}" sibTransId="{DBD0013B-D69B-4CA2-BCC8-81D85E28C47F}"/>
    <dgm:cxn modelId="{320AD15D-8D63-4382-AED9-FC43B836C395}" srcId="{03939DCC-4D48-4734-917B-37872DCF24B4}" destId="{E3D404EB-BFCF-45BD-BC3A-398E12A6F7FE}" srcOrd="2" destOrd="0" parTransId="{28E981CE-C808-41CA-93BC-0755801A8F7A}" sibTransId="{BD595ECD-E4E1-4BA6-9AF5-F13794D8E500}"/>
    <dgm:cxn modelId="{00CEAA49-77FE-422F-A09B-FA7D5FC31697}" type="presOf" srcId="{70125C33-ECF9-49BF-8D6B-95EFD4560335}" destId="{6465A104-F0E4-4347-9E45-261503A9DB77}" srcOrd="0" destOrd="0" presId="urn:microsoft.com/office/officeart/2005/8/layout/default"/>
    <dgm:cxn modelId="{E1F2EC4E-BDE1-4D7A-9ECA-05E778129FCB}" type="presOf" srcId="{0AEAEBA7-1742-43CF-B9DC-778DF88E396A}" destId="{A83EF752-6FEE-4039-B77E-5A1B0A81EFB4}" srcOrd="0" destOrd="0" presId="urn:microsoft.com/office/officeart/2005/8/layout/default"/>
    <dgm:cxn modelId="{83970077-EBA6-4EAF-AC47-610F23DF9AD8}" type="presOf" srcId="{E3D404EB-BFCF-45BD-BC3A-398E12A6F7FE}" destId="{822ED40F-FA16-4BA4-B73B-E58F702F480D}" srcOrd="0" destOrd="0" presId="urn:microsoft.com/office/officeart/2005/8/layout/default"/>
    <dgm:cxn modelId="{3630097E-B27E-4215-B52E-DD0FE4F31A5B}" type="presOf" srcId="{73247AEC-2AB1-4B01-A575-0771B7B868D5}" destId="{F40C7729-C6CD-4FA9-A7F2-8034A60CB7AC}" srcOrd="0" destOrd="0" presId="urn:microsoft.com/office/officeart/2005/8/layout/default"/>
    <dgm:cxn modelId="{3C9C1092-3B3F-4521-8ED9-178937D05311}" type="presOf" srcId="{B7A1732C-5F2A-42AF-8B87-99CCD5834830}" destId="{CED864C4-EACE-4176-A160-763C75F485A1}" srcOrd="0" destOrd="0" presId="urn:microsoft.com/office/officeart/2005/8/layout/default"/>
    <dgm:cxn modelId="{E6FE1D97-AD25-4C74-8690-1ED7B523B51A}" srcId="{03939DCC-4D48-4734-917B-37872DCF24B4}" destId="{70125C33-ECF9-49BF-8D6B-95EFD4560335}" srcOrd="3" destOrd="0" parTransId="{EBCDDE58-619A-4E92-9F6D-BE115908B3DA}" sibTransId="{70BDB255-D0FC-4F3A-93F4-527F812249A1}"/>
    <dgm:cxn modelId="{AB1AF499-EFD4-4794-B503-47DEF178EE42}" type="presOf" srcId="{A08D2132-03A6-4A17-97F8-91427644D659}" destId="{E5C200AA-CB98-45D4-9C01-6143457670EC}" srcOrd="0" destOrd="0" presId="urn:microsoft.com/office/officeart/2005/8/layout/default"/>
    <dgm:cxn modelId="{8B1D2AC2-9EBE-4AA6-B2CE-85A22079BE98}" srcId="{03939DCC-4D48-4734-917B-37872DCF24B4}" destId="{73247AEC-2AB1-4B01-A575-0771B7B868D5}" srcOrd="1" destOrd="0" parTransId="{BE7959E6-5A65-4669-8603-5DF22696D51A}" sibTransId="{056E2F7B-9311-44FC-B2CE-658A45AF4250}"/>
    <dgm:cxn modelId="{B000FAC7-9EA3-4E41-BEC4-AEB16F1B6D0B}" srcId="{03939DCC-4D48-4734-917B-37872DCF24B4}" destId="{57D95333-2F92-49DA-AE24-DC67BEDAF862}" srcOrd="0" destOrd="0" parTransId="{0CC68D40-AEDA-4602-A36B-28B834CA7061}" sibTransId="{3B54F09E-D691-4B5F-8F5E-500A0DC15DAA}"/>
    <dgm:cxn modelId="{72488BD2-1771-4133-BE9E-2D36BACA684F}" srcId="{03939DCC-4D48-4734-917B-37872DCF24B4}" destId="{0AEAEBA7-1742-43CF-B9DC-778DF88E396A}" srcOrd="4" destOrd="0" parTransId="{4FA47A31-D16B-4224-8F79-52EDC928982D}" sibTransId="{0522DE9E-B252-43E5-B1BB-F544A851CB67}"/>
    <dgm:cxn modelId="{6D3E6DDC-92E9-43D9-811A-CAECFCB0AAC6}" srcId="{03939DCC-4D48-4734-917B-37872DCF24B4}" destId="{B7A1732C-5F2A-42AF-8B87-99CCD5834830}" srcOrd="6" destOrd="0" parTransId="{288268BC-5B4D-4E91-91CB-52B696548BFA}" sibTransId="{3486561B-DB52-4277-BB14-AAFA369C2E51}"/>
    <dgm:cxn modelId="{135207E5-B054-46FE-B1AD-2DB91EA2E5E4}" type="presOf" srcId="{03939DCC-4D48-4734-917B-37872DCF24B4}" destId="{0E4BA7B0-EC7F-4C2F-A293-FB6EBA1101BE}" srcOrd="0" destOrd="0" presId="urn:microsoft.com/office/officeart/2005/8/layout/default"/>
    <dgm:cxn modelId="{401A85EA-EAB5-436B-81F4-4EDC85B86158}" type="presOf" srcId="{57D95333-2F92-49DA-AE24-DC67BEDAF862}" destId="{BF8E68B7-83AA-4BF0-86F5-4C59B4C81EF7}" srcOrd="0" destOrd="0" presId="urn:microsoft.com/office/officeart/2005/8/layout/default"/>
    <dgm:cxn modelId="{56412A3B-BF5F-4BD8-8D9A-D8189B1B352A}" type="presParOf" srcId="{0E4BA7B0-EC7F-4C2F-A293-FB6EBA1101BE}" destId="{BF8E68B7-83AA-4BF0-86F5-4C59B4C81EF7}" srcOrd="0" destOrd="0" presId="urn:microsoft.com/office/officeart/2005/8/layout/default"/>
    <dgm:cxn modelId="{6E6569C8-8EC8-45A0-BBAF-3F8FD3C959CE}" type="presParOf" srcId="{0E4BA7B0-EC7F-4C2F-A293-FB6EBA1101BE}" destId="{A77EA86C-64E5-429B-A63D-A9B60BC20C15}" srcOrd="1" destOrd="0" presId="urn:microsoft.com/office/officeart/2005/8/layout/default"/>
    <dgm:cxn modelId="{FD319399-FB8E-4D51-AAD1-8835F085BAD0}" type="presParOf" srcId="{0E4BA7B0-EC7F-4C2F-A293-FB6EBA1101BE}" destId="{F40C7729-C6CD-4FA9-A7F2-8034A60CB7AC}" srcOrd="2" destOrd="0" presId="urn:microsoft.com/office/officeart/2005/8/layout/default"/>
    <dgm:cxn modelId="{DD2A4894-8C21-4961-BD88-7A4A270852DA}" type="presParOf" srcId="{0E4BA7B0-EC7F-4C2F-A293-FB6EBA1101BE}" destId="{612ABA8B-9CAF-478A-83D1-1C3A9C7A7797}" srcOrd="3" destOrd="0" presId="urn:microsoft.com/office/officeart/2005/8/layout/default"/>
    <dgm:cxn modelId="{B8CA7359-F268-4A40-ACF7-F0F2A9331A31}" type="presParOf" srcId="{0E4BA7B0-EC7F-4C2F-A293-FB6EBA1101BE}" destId="{822ED40F-FA16-4BA4-B73B-E58F702F480D}" srcOrd="4" destOrd="0" presId="urn:microsoft.com/office/officeart/2005/8/layout/default"/>
    <dgm:cxn modelId="{C7F88CDB-E7F4-4EE2-B8C7-88B64EE65996}" type="presParOf" srcId="{0E4BA7B0-EC7F-4C2F-A293-FB6EBA1101BE}" destId="{E699B988-01BF-4D65-900E-71332EDE70F4}" srcOrd="5" destOrd="0" presId="urn:microsoft.com/office/officeart/2005/8/layout/default"/>
    <dgm:cxn modelId="{F6EA7164-B67B-4FC6-A0BC-6C699FE93441}" type="presParOf" srcId="{0E4BA7B0-EC7F-4C2F-A293-FB6EBA1101BE}" destId="{6465A104-F0E4-4347-9E45-261503A9DB77}" srcOrd="6" destOrd="0" presId="urn:microsoft.com/office/officeart/2005/8/layout/default"/>
    <dgm:cxn modelId="{F86A3A66-87C6-41B8-9EA5-0DCC0CE681FB}" type="presParOf" srcId="{0E4BA7B0-EC7F-4C2F-A293-FB6EBA1101BE}" destId="{38F1A77A-11EF-47A8-86A4-C321BAE35988}" srcOrd="7" destOrd="0" presId="urn:microsoft.com/office/officeart/2005/8/layout/default"/>
    <dgm:cxn modelId="{9DB15614-0666-46CF-9932-AB75FCAE8743}" type="presParOf" srcId="{0E4BA7B0-EC7F-4C2F-A293-FB6EBA1101BE}" destId="{A83EF752-6FEE-4039-B77E-5A1B0A81EFB4}" srcOrd="8" destOrd="0" presId="urn:microsoft.com/office/officeart/2005/8/layout/default"/>
    <dgm:cxn modelId="{77DB53ED-E01C-462B-BA4D-82E79CD07279}" type="presParOf" srcId="{0E4BA7B0-EC7F-4C2F-A293-FB6EBA1101BE}" destId="{278B08DA-09D4-4444-B41C-59420FB00959}" srcOrd="9" destOrd="0" presId="urn:microsoft.com/office/officeart/2005/8/layout/default"/>
    <dgm:cxn modelId="{62DA48A0-6B18-4615-924F-1A145C45755D}" type="presParOf" srcId="{0E4BA7B0-EC7F-4C2F-A293-FB6EBA1101BE}" destId="{E5C200AA-CB98-45D4-9C01-6143457670EC}" srcOrd="10" destOrd="0" presId="urn:microsoft.com/office/officeart/2005/8/layout/default"/>
    <dgm:cxn modelId="{CE23567F-CB6B-4FC5-9FD9-66ADE7824317}" type="presParOf" srcId="{0E4BA7B0-EC7F-4C2F-A293-FB6EBA1101BE}" destId="{716495D1-4E5E-42C8-AEEB-7690CDC6B083}" srcOrd="11" destOrd="0" presId="urn:microsoft.com/office/officeart/2005/8/layout/default"/>
    <dgm:cxn modelId="{C1ADE49C-BFA5-499D-9AA5-27D8C043002D}" type="presParOf" srcId="{0E4BA7B0-EC7F-4C2F-A293-FB6EBA1101BE}" destId="{CED864C4-EACE-4176-A160-763C75F485A1}"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602BD56-8F5D-45EB-8FA2-7B4CCD47FE07}" type="doc">
      <dgm:prSet loTypeId="urn:microsoft.com/office/officeart/2005/8/layout/vList2" loCatId="list" qsTypeId="urn:microsoft.com/office/officeart/2005/8/quickstyle/simple1" qsCatId="simple" csTypeId="urn:microsoft.com/office/officeart/2005/8/colors/accent1_5" csCatId="accent1" phldr="1"/>
      <dgm:spPr/>
      <dgm:t>
        <a:bodyPr/>
        <a:lstStyle/>
        <a:p>
          <a:endParaRPr lang="en-CA"/>
        </a:p>
      </dgm:t>
    </dgm:pt>
    <dgm:pt modelId="{19F7D35A-0910-4B99-8821-7CCF2C5D72F5}">
      <dgm:prSet phldrT="[Text]"/>
      <dgm:spPr/>
      <dgm:t>
        <a:bodyPr/>
        <a:lstStyle/>
        <a:p>
          <a:r>
            <a:rPr lang="en-US" dirty="0">
              <a:latin typeface="Calibri" panose="020F0502020204030204" pitchFamily="34" charset="0"/>
              <a:cs typeface="Calibri" panose="020F0502020204030204" pitchFamily="34" charset="0"/>
            </a:rPr>
            <a:t>Section 54 Notice</a:t>
          </a:r>
          <a:endParaRPr lang="en-CA" dirty="0">
            <a:latin typeface="Calibri" panose="020F0502020204030204" pitchFamily="34" charset="0"/>
            <a:cs typeface="Calibri" panose="020F0502020204030204" pitchFamily="34" charset="0"/>
          </a:endParaRPr>
        </a:p>
      </dgm:t>
    </dgm:pt>
    <dgm:pt modelId="{59C89783-5C5F-4F70-AD97-1351C0AE4A89}" type="parTrans" cxnId="{6F61144B-542E-46D0-8FFE-828F44B97F6F}">
      <dgm:prSet/>
      <dgm:spPr/>
      <dgm:t>
        <a:bodyPr/>
        <a:lstStyle/>
        <a:p>
          <a:endParaRPr lang="en-CA"/>
        </a:p>
      </dgm:t>
    </dgm:pt>
    <dgm:pt modelId="{B53DD15A-4188-4D52-BAD8-46721EF993CC}" type="sibTrans" cxnId="{6F61144B-542E-46D0-8FFE-828F44B97F6F}">
      <dgm:prSet/>
      <dgm:spPr/>
      <dgm:t>
        <a:bodyPr/>
        <a:lstStyle/>
        <a:p>
          <a:endParaRPr lang="en-CA"/>
        </a:p>
      </dgm:t>
    </dgm:pt>
    <dgm:pt modelId="{F8DC23CE-4874-4B29-9915-D0DC84E05590}" type="pres">
      <dgm:prSet presAssocID="{7602BD56-8F5D-45EB-8FA2-7B4CCD47FE07}" presName="linear" presStyleCnt="0">
        <dgm:presLayoutVars>
          <dgm:animLvl val="lvl"/>
          <dgm:resizeHandles val="exact"/>
        </dgm:presLayoutVars>
      </dgm:prSet>
      <dgm:spPr/>
    </dgm:pt>
    <dgm:pt modelId="{5979482A-7834-4976-98B8-D954F34CC274}" type="pres">
      <dgm:prSet presAssocID="{19F7D35A-0910-4B99-8821-7CCF2C5D72F5}" presName="parentText" presStyleLbl="node1" presStyleIdx="0" presStyleCnt="1" custLinFactNeighborY="-39371">
        <dgm:presLayoutVars>
          <dgm:chMax val="0"/>
          <dgm:bulletEnabled val="1"/>
        </dgm:presLayoutVars>
      </dgm:prSet>
      <dgm:spPr/>
    </dgm:pt>
  </dgm:ptLst>
  <dgm:cxnLst>
    <dgm:cxn modelId="{6EF8A63F-E6A2-4379-B575-2D56EAB73359}" type="presOf" srcId="{7602BD56-8F5D-45EB-8FA2-7B4CCD47FE07}" destId="{F8DC23CE-4874-4B29-9915-D0DC84E05590}" srcOrd="0" destOrd="0" presId="urn:microsoft.com/office/officeart/2005/8/layout/vList2"/>
    <dgm:cxn modelId="{6F61144B-542E-46D0-8FFE-828F44B97F6F}" srcId="{7602BD56-8F5D-45EB-8FA2-7B4CCD47FE07}" destId="{19F7D35A-0910-4B99-8821-7CCF2C5D72F5}" srcOrd="0" destOrd="0" parTransId="{59C89783-5C5F-4F70-AD97-1351C0AE4A89}" sibTransId="{B53DD15A-4188-4D52-BAD8-46721EF993CC}"/>
    <dgm:cxn modelId="{81D11E4C-7AF7-413A-B531-9A027F9C378B}" type="presOf" srcId="{19F7D35A-0910-4B99-8821-7CCF2C5D72F5}" destId="{5979482A-7834-4976-98B8-D954F34CC274}" srcOrd="0" destOrd="0" presId="urn:microsoft.com/office/officeart/2005/8/layout/vList2"/>
    <dgm:cxn modelId="{90E88156-79B3-4292-A38F-030051357057}" type="presParOf" srcId="{F8DC23CE-4874-4B29-9915-D0DC84E05590}" destId="{5979482A-7834-4976-98B8-D954F34CC274}"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602BD56-8F5D-45EB-8FA2-7B4CCD47FE07}" type="doc">
      <dgm:prSet loTypeId="urn:microsoft.com/office/officeart/2005/8/layout/vList2" loCatId="list" qsTypeId="urn:microsoft.com/office/officeart/2005/8/quickstyle/simple1" qsCatId="simple" csTypeId="urn:microsoft.com/office/officeart/2005/8/colors/accent1_5" csCatId="accent1" phldr="1"/>
      <dgm:spPr/>
      <dgm:t>
        <a:bodyPr/>
        <a:lstStyle/>
        <a:p>
          <a:endParaRPr lang="en-CA"/>
        </a:p>
      </dgm:t>
    </dgm:pt>
    <dgm:pt modelId="{49383762-E782-49D4-9ADE-03FCA6E02DBB}">
      <dgm:prSet/>
      <dgm:spPr/>
      <dgm:t>
        <a:bodyPr/>
        <a:lstStyle/>
        <a:p>
          <a:r>
            <a:rPr lang="en-US" dirty="0">
              <a:latin typeface="Calibri" panose="020F0502020204030204" pitchFamily="34" charset="0"/>
              <a:cs typeface="Calibri" panose="020F0502020204030204" pitchFamily="34" charset="0"/>
            </a:rPr>
            <a:t>Program or Position Elimination</a:t>
          </a:r>
          <a:endParaRPr lang="en-CA" dirty="0">
            <a:latin typeface="Calibri" panose="020F0502020204030204" pitchFamily="34" charset="0"/>
            <a:cs typeface="Calibri" panose="020F0502020204030204" pitchFamily="34" charset="0"/>
          </a:endParaRPr>
        </a:p>
      </dgm:t>
    </dgm:pt>
    <dgm:pt modelId="{137EF099-776C-4AF3-ADA1-8835C9E25C37}" type="parTrans" cxnId="{B027B4BE-7305-4A85-99AA-F026BC501CC0}">
      <dgm:prSet/>
      <dgm:spPr/>
      <dgm:t>
        <a:bodyPr/>
        <a:lstStyle/>
        <a:p>
          <a:endParaRPr lang="en-CA"/>
        </a:p>
      </dgm:t>
    </dgm:pt>
    <dgm:pt modelId="{C995B1CF-9B6B-4B0D-B236-9654A4B1215B}" type="sibTrans" cxnId="{B027B4BE-7305-4A85-99AA-F026BC501CC0}">
      <dgm:prSet/>
      <dgm:spPr/>
      <dgm:t>
        <a:bodyPr/>
        <a:lstStyle/>
        <a:p>
          <a:endParaRPr lang="en-CA"/>
        </a:p>
      </dgm:t>
    </dgm:pt>
    <dgm:pt modelId="{05767364-9798-4ABD-B993-2EC23EC27041}">
      <dgm:prSet/>
      <dgm:spPr/>
      <dgm:t>
        <a:bodyPr/>
        <a:lstStyle/>
        <a:p>
          <a:r>
            <a:rPr lang="en-US" dirty="0">
              <a:latin typeface="Calibri" panose="020F0502020204030204" pitchFamily="34" charset="0"/>
              <a:cs typeface="Calibri" panose="020F0502020204030204" pitchFamily="34" charset="0"/>
            </a:rPr>
            <a:t>Not able to reach agreement with the union</a:t>
          </a:r>
          <a:endParaRPr lang="en-CA" dirty="0">
            <a:latin typeface="Calibri" panose="020F0502020204030204" pitchFamily="34" charset="0"/>
            <a:cs typeface="Calibri" panose="020F0502020204030204" pitchFamily="34" charset="0"/>
          </a:endParaRPr>
        </a:p>
      </dgm:t>
    </dgm:pt>
    <dgm:pt modelId="{C099A217-F0CA-482B-8A7D-58AAC8E210E4}" type="parTrans" cxnId="{EFAAB31B-C541-4617-88AA-14975DCA985F}">
      <dgm:prSet/>
      <dgm:spPr/>
      <dgm:t>
        <a:bodyPr/>
        <a:lstStyle/>
        <a:p>
          <a:endParaRPr lang="en-CA"/>
        </a:p>
      </dgm:t>
    </dgm:pt>
    <dgm:pt modelId="{726D6D29-8388-44CC-A6DF-245B6AEF97AE}" type="sibTrans" cxnId="{EFAAB31B-C541-4617-88AA-14975DCA985F}">
      <dgm:prSet/>
      <dgm:spPr/>
      <dgm:t>
        <a:bodyPr/>
        <a:lstStyle/>
        <a:p>
          <a:endParaRPr lang="en-CA"/>
        </a:p>
      </dgm:t>
    </dgm:pt>
    <dgm:pt modelId="{25AC1519-6280-4218-8BD3-D7B41F9CB96A}">
      <dgm:prSet/>
      <dgm:spPr/>
      <dgm:t>
        <a:bodyPr/>
        <a:lstStyle/>
        <a:p>
          <a:r>
            <a:rPr lang="en-US" dirty="0">
              <a:latin typeface="Calibri" panose="020F0502020204030204" pitchFamily="34" charset="0"/>
              <a:cs typeface="Calibri" panose="020F0502020204030204" pitchFamily="34" charset="0"/>
            </a:rPr>
            <a:t>Section 54 discussions are unproductive</a:t>
          </a:r>
          <a:endParaRPr lang="en-CA" dirty="0">
            <a:latin typeface="Calibri" panose="020F0502020204030204" pitchFamily="34" charset="0"/>
            <a:cs typeface="Calibri" panose="020F0502020204030204" pitchFamily="34" charset="0"/>
          </a:endParaRPr>
        </a:p>
      </dgm:t>
    </dgm:pt>
    <dgm:pt modelId="{13E55F69-D5C4-4F26-8C21-EB20DB6B8450}" type="parTrans" cxnId="{99D16CE3-6E24-475C-ABEC-E5E7C8B82381}">
      <dgm:prSet/>
      <dgm:spPr/>
      <dgm:t>
        <a:bodyPr/>
        <a:lstStyle/>
        <a:p>
          <a:endParaRPr lang="en-CA"/>
        </a:p>
      </dgm:t>
    </dgm:pt>
    <dgm:pt modelId="{19F951ED-FE74-4E3D-8EE1-444CFD5B37D2}" type="sibTrans" cxnId="{99D16CE3-6E24-475C-ABEC-E5E7C8B82381}">
      <dgm:prSet/>
      <dgm:spPr/>
      <dgm:t>
        <a:bodyPr/>
        <a:lstStyle/>
        <a:p>
          <a:endParaRPr lang="en-CA"/>
        </a:p>
      </dgm:t>
    </dgm:pt>
    <dgm:pt modelId="{E4D5FCD3-220D-497B-9859-82973F953D47}">
      <dgm:prSet/>
      <dgm:spPr/>
      <dgm:t>
        <a:bodyPr/>
        <a:lstStyle/>
        <a:p>
          <a:r>
            <a:rPr lang="en-US" dirty="0">
              <a:latin typeface="Calibri" panose="020F0502020204030204" pitchFamily="34" charset="0"/>
              <a:cs typeface="Calibri" panose="020F0502020204030204" pitchFamily="34" charset="0"/>
            </a:rPr>
            <a:t>First time engaging with Article 13</a:t>
          </a:r>
          <a:endParaRPr lang="en-CA" dirty="0">
            <a:latin typeface="Calibri" panose="020F0502020204030204" pitchFamily="34" charset="0"/>
            <a:cs typeface="Calibri" panose="020F0502020204030204" pitchFamily="34" charset="0"/>
          </a:endParaRPr>
        </a:p>
      </dgm:t>
    </dgm:pt>
    <dgm:pt modelId="{E4101883-57A4-4BD7-90D1-E86E6675F3B6}" type="parTrans" cxnId="{99673A76-9596-426B-9D42-EC882F81EC18}">
      <dgm:prSet/>
      <dgm:spPr/>
      <dgm:t>
        <a:bodyPr/>
        <a:lstStyle/>
        <a:p>
          <a:endParaRPr lang="en-CA"/>
        </a:p>
      </dgm:t>
    </dgm:pt>
    <dgm:pt modelId="{48D9BE81-ECDE-4219-9310-3C3D71FC7163}" type="sibTrans" cxnId="{99673A76-9596-426B-9D42-EC882F81EC18}">
      <dgm:prSet/>
      <dgm:spPr/>
      <dgm:t>
        <a:bodyPr/>
        <a:lstStyle/>
        <a:p>
          <a:endParaRPr lang="en-CA"/>
        </a:p>
      </dgm:t>
    </dgm:pt>
    <dgm:pt modelId="{F8DC23CE-4874-4B29-9915-D0DC84E05590}" type="pres">
      <dgm:prSet presAssocID="{7602BD56-8F5D-45EB-8FA2-7B4CCD47FE07}" presName="linear" presStyleCnt="0">
        <dgm:presLayoutVars>
          <dgm:animLvl val="lvl"/>
          <dgm:resizeHandles val="exact"/>
        </dgm:presLayoutVars>
      </dgm:prSet>
      <dgm:spPr/>
    </dgm:pt>
    <dgm:pt modelId="{78C4C9A5-0AF4-41B5-B361-FA76C702331F}" type="pres">
      <dgm:prSet presAssocID="{49383762-E782-49D4-9ADE-03FCA6E02DBB}" presName="parentText" presStyleLbl="node1" presStyleIdx="0" presStyleCnt="4">
        <dgm:presLayoutVars>
          <dgm:chMax val="0"/>
          <dgm:bulletEnabled val="1"/>
        </dgm:presLayoutVars>
      </dgm:prSet>
      <dgm:spPr/>
    </dgm:pt>
    <dgm:pt modelId="{A5B8E235-2C45-4B51-852D-F3151F12E742}" type="pres">
      <dgm:prSet presAssocID="{C995B1CF-9B6B-4B0D-B236-9654A4B1215B}" presName="spacer" presStyleCnt="0"/>
      <dgm:spPr/>
    </dgm:pt>
    <dgm:pt modelId="{96EDA24E-5543-4958-9C1C-063428DB66A2}" type="pres">
      <dgm:prSet presAssocID="{05767364-9798-4ABD-B993-2EC23EC27041}" presName="parentText" presStyleLbl="node1" presStyleIdx="1" presStyleCnt="4">
        <dgm:presLayoutVars>
          <dgm:chMax val="0"/>
          <dgm:bulletEnabled val="1"/>
        </dgm:presLayoutVars>
      </dgm:prSet>
      <dgm:spPr/>
    </dgm:pt>
    <dgm:pt modelId="{462BC5A5-DF35-4D4D-B6F5-960A0C7A24E9}" type="pres">
      <dgm:prSet presAssocID="{726D6D29-8388-44CC-A6DF-245B6AEF97AE}" presName="spacer" presStyleCnt="0"/>
      <dgm:spPr/>
    </dgm:pt>
    <dgm:pt modelId="{76FEFAB9-3391-42FB-8DEE-FC771385B054}" type="pres">
      <dgm:prSet presAssocID="{25AC1519-6280-4218-8BD3-D7B41F9CB96A}" presName="parentText" presStyleLbl="node1" presStyleIdx="2" presStyleCnt="4">
        <dgm:presLayoutVars>
          <dgm:chMax val="0"/>
          <dgm:bulletEnabled val="1"/>
        </dgm:presLayoutVars>
      </dgm:prSet>
      <dgm:spPr/>
    </dgm:pt>
    <dgm:pt modelId="{134ED253-91F9-4D38-A0AD-88014C1FDA72}" type="pres">
      <dgm:prSet presAssocID="{19F951ED-FE74-4E3D-8EE1-444CFD5B37D2}" presName="spacer" presStyleCnt="0"/>
      <dgm:spPr/>
    </dgm:pt>
    <dgm:pt modelId="{3F2CE8DA-94DE-4A82-8540-58C84F7AAE22}" type="pres">
      <dgm:prSet presAssocID="{E4D5FCD3-220D-497B-9859-82973F953D47}" presName="parentText" presStyleLbl="node1" presStyleIdx="3" presStyleCnt="4">
        <dgm:presLayoutVars>
          <dgm:chMax val="0"/>
          <dgm:bulletEnabled val="1"/>
        </dgm:presLayoutVars>
      </dgm:prSet>
      <dgm:spPr/>
    </dgm:pt>
  </dgm:ptLst>
  <dgm:cxnLst>
    <dgm:cxn modelId="{EFAAB31B-C541-4617-88AA-14975DCA985F}" srcId="{7602BD56-8F5D-45EB-8FA2-7B4CCD47FE07}" destId="{05767364-9798-4ABD-B993-2EC23EC27041}" srcOrd="1" destOrd="0" parTransId="{C099A217-F0CA-482B-8A7D-58AAC8E210E4}" sibTransId="{726D6D29-8388-44CC-A6DF-245B6AEF97AE}"/>
    <dgm:cxn modelId="{69D42536-9953-4C78-BAA9-7AF0DEA6FB60}" type="presOf" srcId="{49383762-E782-49D4-9ADE-03FCA6E02DBB}" destId="{78C4C9A5-0AF4-41B5-B361-FA76C702331F}" srcOrd="0" destOrd="0" presId="urn:microsoft.com/office/officeart/2005/8/layout/vList2"/>
    <dgm:cxn modelId="{C684AA37-2057-4233-93CC-729792C9063D}" type="presOf" srcId="{E4D5FCD3-220D-497B-9859-82973F953D47}" destId="{3F2CE8DA-94DE-4A82-8540-58C84F7AAE22}" srcOrd="0" destOrd="0" presId="urn:microsoft.com/office/officeart/2005/8/layout/vList2"/>
    <dgm:cxn modelId="{6EF8A63F-E6A2-4379-B575-2D56EAB73359}" type="presOf" srcId="{7602BD56-8F5D-45EB-8FA2-7B4CCD47FE07}" destId="{F8DC23CE-4874-4B29-9915-D0DC84E05590}" srcOrd="0" destOrd="0" presId="urn:microsoft.com/office/officeart/2005/8/layout/vList2"/>
    <dgm:cxn modelId="{6E96286D-BDB4-42CA-8F06-5795E64E9C6B}" type="presOf" srcId="{05767364-9798-4ABD-B993-2EC23EC27041}" destId="{96EDA24E-5543-4958-9C1C-063428DB66A2}" srcOrd="0" destOrd="0" presId="urn:microsoft.com/office/officeart/2005/8/layout/vList2"/>
    <dgm:cxn modelId="{99673A76-9596-426B-9D42-EC882F81EC18}" srcId="{7602BD56-8F5D-45EB-8FA2-7B4CCD47FE07}" destId="{E4D5FCD3-220D-497B-9859-82973F953D47}" srcOrd="3" destOrd="0" parTransId="{E4101883-57A4-4BD7-90D1-E86E6675F3B6}" sibTransId="{48D9BE81-ECDE-4219-9310-3C3D71FC7163}"/>
    <dgm:cxn modelId="{5160E5A9-7826-41EE-BEF2-8F8C84C36553}" type="presOf" srcId="{25AC1519-6280-4218-8BD3-D7B41F9CB96A}" destId="{76FEFAB9-3391-42FB-8DEE-FC771385B054}" srcOrd="0" destOrd="0" presId="urn:microsoft.com/office/officeart/2005/8/layout/vList2"/>
    <dgm:cxn modelId="{B027B4BE-7305-4A85-99AA-F026BC501CC0}" srcId="{7602BD56-8F5D-45EB-8FA2-7B4CCD47FE07}" destId="{49383762-E782-49D4-9ADE-03FCA6E02DBB}" srcOrd="0" destOrd="0" parTransId="{137EF099-776C-4AF3-ADA1-8835C9E25C37}" sibTransId="{C995B1CF-9B6B-4B0D-B236-9654A4B1215B}"/>
    <dgm:cxn modelId="{99D16CE3-6E24-475C-ABEC-E5E7C8B82381}" srcId="{7602BD56-8F5D-45EB-8FA2-7B4CCD47FE07}" destId="{25AC1519-6280-4218-8BD3-D7B41F9CB96A}" srcOrd="2" destOrd="0" parTransId="{13E55F69-D5C4-4F26-8C21-EB20DB6B8450}" sibTransId="{19F951ED-FE74-4E3D-8EE1-444CFD5B37D2}"/>
    <dgm:cxn modelId="{429538E8-2D71-4EBF-A107-5B8DD5A8206D}" type="presParOf" srcId="{F8DC23CE-4874-4B29-9915-D0DC84E05590}" destId="{78C4C9A5-0AF4-41B5-B361-FA76C702331F}" srcOrd="0" destOrd="0" presId="urn:microsoft.com/office/officeart/2005/8/layout/vList2"/>
    <dgm:cxn modelId="{D629A976-1D65-4CBF-B048-C3974100DB29}" type="presParOf" srcId="{F8DC23CE-4874-4B29-9915-D0DC84E05590}" destId="{A5B8E235-2C45-4B51-852D-F3151F12E742}" srcOrd="1" destOrd="0" presId="urn:microsoft.com/office/officeart/2005/8/layout/vList2"/>
    <dgm:cxn modelId="{B48E2DED-7B2A-4B0C-B9DA-9F8CB5F1F1AC}" type="presParOf" srcId="{F8DC23CE-4874-4B29-9915-D0DC84E05590}" destId="{96EDA24E-5543-4958-9C1C-063428DB66A2}" srcOrd="2" destOrd="0" presId="urn:microsoft.com/office/officeart/2005/8/layout/vList2"/>
    <dgm:cxn modelId="{51D7E21D-C2B4-47A7-9953-D80E31854B0C}" type="presParOf" srcId="{F8DC23CE-4874-4B29-9915-D0DC84E05590}" destId="{462BC5A5-DF35-4D4D-B6F5-960A0C7A24E9}" srcOrd="3" destOrd="0" presId="urn:microsoft.com/office/officeart/2005/8/layout/vList2"/>
    <dgm:cxn modelId="{F8F767C5-A6B9-4C0D-857F-71C6D2DF5F0F}" type="presParOf" srcId="{F8DC23CE-4874-4B29-9915-D0DC84E05590}" destId="{76FEFAB9-3391-42FB-8DEE-FC771385B054}" srcOrd="4" destOrd="0" presId="urn:microsoft.com/office/officeart/2005/8/layout/vList2"/>
    <dgm:cxn modelId="{1EB8F2AB-8038-4D38-B122-F7D0D4787A61}" type="presParOf" srcId="{F8DC23CE-4874-4B29-9915-D0DC84E05590}" destId="{134ED253-91F9-4D38-A0AD-88014C1FDA72}" srcOrd="5" destOrd="0" presId="urn:microsoft.com/office/officeart/2005/8/layout/vList2"/>
    <dgm:cxn modelId="{429638EB-E4E4-45BE-B743-371A56438F54}" type="presParOf" srcId="{F8DC23CE-4874-4B29-9915-D0DC84E05590}" destId="{3F2CE8DA-94DE-4A82-8540-58C84F7AAE22}"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602BD56-8F5D-45EB-8FA2-7B4CCD47FE07}" type="doc">
      <dgm:prSet loTypeId="urn:microsoft.com/office/officeart/2005/8/layout/vList2" loCatId="list" qsTypeId="urn:microsoft.com/office/officeart/2005/8/quickstyle/simple1" qsCatId="simple" csTypeId="urn:microsoft.com/office/officeart/2005/8/colors/accent1_5" csCatId="accent1" phldr="1"/>
      <dgm:spPr/>
      <dgm:t>
        <a:bodyPr/>
        <a:lstStyle/>
        <a:p>
          <a:endParaRPr lang="en-CA"/>
        </a:p>
      </dgm:t>
    </dgm:pt>
    <dgm:pt modelId="{49383762-E782-49D4-9ADE-03FCA6E02DBB}">
      <dgm:prSet/>
      <dgm:spPr/>
      <dgm:t>
        <a:bodyPr/>
        <a:lstStyle/>
        <a:p>
          <a:r>
            <a:rPr lang="en-US" dirty="0">
              <a:latin typeface="Calibri" panose="020F0502020204030204" pitchFamily="34" charset="0"/>
              <a:cs typeface="Calibri" panose="020F0502020204030204" pitchFamily="34" charset="0"/>
            </a:rPr>
            <a:t>Section 54 Notice</a:t>
          </a:r>
          <a:endParaRPr lang="en-CA" dirty="0">
            <a:latin typeface="Calibri" panose="020F0502020204030204" pitchFamily="34" charset="0"/>
            <a:cs typeface="Calibri" panose="020F0502020204030204" pitchFamily="34" charset="0"/>
          </a:endParaRPr>
        </a:p>
      </dgm:t>
    </dgm:pt>
    <dgm:pt modelId="{137EF099-776C-4AF3-ADA1-8835C9E25C37}" type="parTrans" cxnId="{B027B4BE-7305-4A85-99AA-F026BC501CC0}">
      <dgm:prSet/>
      <dgm:spPr/>
      <dgm:t>
        <a:bodyPr/>
        <a:lstStyle/>
        <a:p>
          <a:endParaRPr lang="en-CA"/>
        </a:p>
      </dgm:t>
    </dgm:pt>
    <dgm:pt modelId="{C995B1CF-9B6B-4B0D-B236-9654A4B1215B}" type="sibTrans" cxnId="{B027B4BE-7305-4A85-99AA-F026BC501CC0}">
      <dgm:prSet/>
      <dgm:spPr/>
      <dgm:t>
        <a:bodyPr/>
        <a:lstStyle/>
        <a:p>
          <a:endParaRPr lang="en-CA"/>
        </a:p>
      </dgm:t>
    </dgm:pt>
    <dgm:pt modelId="{0C40B760-FF06-4EB0-BBD5-D6CC1AC8BF5E}">
      <dgm:prSet/>
      <dgm:spPr/>
      <dgm:t>
        <a:bodyPr/>
        <a:lstStyle/>
        <a:p>
          <a:r>
            <a:rPr lang="en-US" dirty="0">
              <a:latin typeface="Calibri" panose="020F0502020204030204" pitchFamily="34" charset="0"/>
              <a:cs typeface="Calibri" panose="020F0502020204030204" pitchFamily="34" charset="0"/>
            </a:rPr>
            <a:t>Guide to Conducting Terminations and Layoffs</a:t>
          </a:r>
          <a:endParaRPr lang="en-CA" dirty="0">
            <a:latin typeface="Calibri" panose="020F0502020204030204" pitchFamily="34" charset="0"/>
            <a:cs typeface="Calibri" panose="020F0502020204030204" pitchFamily="34" charset="0"/>
          </a:endParaRPr>
        </a:p>
      </dgm:t>
    </dgm:pt>
    <dgm:pt modelId="{4DF4CB34-C6C0-4F87-8B6E-E45F1CA0DB04}" type="parTrans" cxnId="{86FE1F87-0E09-4A83-88CB-7EB6CE430236}">
      <dgm:prSet/>
      <dgm:spPr/>
    </dgm:pt>
    <dgm:pt modelId="{0E810E80-F637-4C46-BF3C-2EA6056B605F}" type="sibTrans" cxnId="{86FE1F87-0E09-4A83-88CB-7EB6CE430236}">
      <dgm:prSet/>
      <dgm:spPr/>
    </dgm:pt>
    <dgm:pt modelId="{452648C1-71CF-441D-8480-D1B86CA9A996}">
      <dgm:prSet/>
      <dgm:spPr/>
      <dgm:t>
        <a:bodyPr/>
        <a:lstStyle/>
        <a:p>
          <a:r>
            <a:rPr lang="en-US" dirty="0">
              <a:latin typeface="Calibri" panose="020F0502020204030204" pitchFamily="34" charset="0"/>
              <a:cs typeface="Calibri" panose="020F0502020204030204" pitchFamily="34" charset="0"/>
            </a:rPr>
            <a:t>Employer’s Interpretation Guide</a:t>
          </a:r>
          <a:endParaRPr lang="en-CA" dirty="0">
            <a:latin typeface="Calibri" panose="020F0502020204030204" pitchFamily="34" charset="0"/>
            <a:cs typeface="Calibri" panose="020F0502020204030204" pitchFamily="34" charset="0"/>
          </a:endParaRPr>
        </a:p>
      </dgm:t>
    </dgm:pt>
    <dgm:pt modelId="{906DE655-D26E-4250-9E10-C22FA8D6F6CC}" type="parTrans" cxnId="{F5BFE582-DA79-4973-86C0-8432D7E6E626}">
      <dgm:prSet/>
      <dgm:spPr/>
    </dgm:pt>
    <dgm:pt modelId="{9D32825E-9530-407A-8E5A-CEF3799B63C1}" type="sibTrans" cxnId="{F5BFE582-DA79-4973-86C0-8432D7E6E626}">
      <dgm:prSet/>
      <dgm:spPr/>
    </dgm:pt>
    <dgm:pt modelId="{F8DC23CE-4874-4B29-9915-D0DC84E05590}" type="pres">
      <dgm:prSet presAssocID="{7602BD56-8F5D-45EB-8FA2-7B4CCD47FE07}" presName="linear" presStyleCnt="0">
        <dgm:presLayoutVars>
          <dgm:animLvl val="lvl"/>
          <dgm:resizeHandles val="exact"/>
        </dgm:presLayoutVars>
      </dgm:prSet>
      <dgm:spPr/>
    </dgm:pt>
    <dgm:pt modelId="{78C4C9A5-0AF4-41B5-B361-FA76C702331F}" type="pres">
      <dgm:prSet presAssocID="{49383762-E782-49D4-9ADE-03FCA6E02DBB}" presName="parentText" presStyleLbl="node1" presStyleIdx="0" presStyleCnt="3">
        <dgm:presLayoutVars>
          <dgm:chMax val="0"/>
          <dgm:bulletEnabled val="1"/>
        </dgm:presLayoutVars>
      </dgm:prSet>
      <dgm:spPr/>
    </dgm:pt>
    <dgm:pt modelId="{01C29A6C-A9C4-4CD2-9EFA-5510CBFD10BE}" type="pres">
      <dgm:prSet presAssocID="{C995B1CF-9B6B-4B0D-B236-9654A4B1215B}" presName="spacer" presStyleCnt="0"/>
      <dgm:spPr/>
    </dgm:pt>
    <dgm:pt modelId="{DE3958D0-CF17-49BA-9CCD-9CF31856B8B5}" type="pres">
      <dgm:prSet presAssocID="{0C40B760-FF06-4EB0-BBD5-D6CC1AC8BF5E}" presName="parentText" presStyleLbl="node1" presStyleIdx="1" presStyleCnt="3">
        <dgm:presLayoutVars>
          <dgm:chMax val="0"/>
          <dgm:bulletEnabled val="1"/>
        </dgm:presLayoutVars>
      </dgm:prSet>
      <dgm:spPr/>
    </dgm:pt>
    <dgm:pt modelId="{0F53CC8F-8259-46B1-9538-ABF8453F6226}" type="pres">
      <dgm:prSet presAssocID="{0E810E80-F637-4C46-BF3C-2EA6056B605F}" presName="spacer" presStyleCnt="0"/>
      <dgm:spPr/>
    </dgm:pt>
    <dgm:pt modelId="{A65E18C6-43C5-4531-85CE-77205B596423}" type="pres">
      <dgm:prSet presAssocID="{452648C1-71CF-441D-8480-D1B86CA9A996}" presName="parentText" presStyleLbl="node1" presStyleIdx="2" presStyleCnt="3">
        <dgm:presLayoutVars>
          <dgm:chMax val="0"/>
          <dgm:bulletEnabled val="1"/>
        </dgm:presLayoutVars>
      </dgm:prSet>
      <dgm:spPr/>
    </dgm:pt>
  </dgm:ptLst>
  <dgm:cxnLst>
    <dgm:cxn modelId="{69D42536-9953-4C78-BAA9-7AF0DEA6FB60}" type="presOf" srcId="{49383762-E782-49D4-9ADE-03FCA6E02DBB}" destId="{78C4C9A5-0AF4-41B5-B361-FA76C702331F}" srcOrd="0" destOrd="0" presId="urn:microsoft.com/office/officeart/2005/8/layout/vList2"/>
    <dgm:cxn modelId="{6EF8A63F-E6A2-4379-B575-2D56EAB73359}" type="presOf" srcId="{7602BD56-8F5D-45EB-8FA2-7B4CCD47FE07}" destId="{F8DC23CE-4874-4B29-9915-D0DC84E05590}" srcOrd="0" destOrd="0" presId="urn:microsoft.com/office/officeart/2005/8/layout/vList2"/>
    <dgm:cxn modelId="{7EB99050-7585-4EF8-96F5-CAF81B7C8BA0}" type="presOf" srcId="{452648C1-71CF-441D-8480-D1B86CA9A996}" destId="{A65E18C6-43C5-4531-85CE-77205B596423}" srcOrd="0" destOrd="0" presId="urn:microsoft.com/office/officeart/2005/8/layout/vList2"/>
    <dgm:cxn modelId="{F5BFE582-DA79-4973-86C0-8432D7E6E626}" srcId="{7602BD56-8F5D-45EB-8FA2-7B4CCD47FE07}" destId="{452648C1-71CF-441D-8480-D1B86CA9A996}" srcOrd="2" destOrd="0" parTransId="{906DE655-D26E-4250-9E10-C22FA8D6F6CC}" sibTransId="{9D32825E-9530-407A-8E5A-CEF3799B63C1}"/>
    <dgm:cxn modelId="{86FE1F87-0E09-4A83-88CB-7EB6CE430236}" srcId="{7602BD56-8F5D-45EB-8FA2-7B4CCD47FE07}" destId="{0C40B760-FF06-4EB0-BBD5-D6CC1AC8BF5E}" srcOrd="1" destOrd="0" parTransId="{4DF4CB34-C6C0-4F87-8B6E-E45F1CA0DB04}" sibTransId="{0E810E80-F637-4C46-BF3C-2EA6056B605F}"/>
    <dgm:cxn modelId="{B027B4BE-7305-4A85-99AA-F026BC501CC0}" srcId="{7602BD56-8F5D-45EB-8FA2-7B4CCD47FE07}" destId="{49383762-E782-49D4-9ADE-03FCA6E02DBB}" srcOrd="0" destOrd="0" parTransId="{137EF099-776C-4AF3-ADA1-8835C9E25C37}" sibTransId="{C995B1CF-9B6B-4B0D-B236-9654A4B1215B}"/>
    <dgm:cxn modelId="{000729EE-1F6B-41A5-8599-9B9311952126}" type="presOf" srcId="{0C40B760-FF06-4EB0-BBD5-D6CC1AC8BF5E}" destId="{DE3958D0-CF17-49BA-9CCD-9CF31856B8B5}" srcOrd="0" destOrd="0" presId="urn:microsoft.com/office/officeart/2005/8/layout/vList2"/>
    <dgm:cxn modelId="{429538E8-2D71-4EBF-A107-5B8DD5A8206D}" type="presParOf" srcId="{F8DC23CE-4874-4B29-9915-D0DC84E05590}" destId="{78C4C9A5-0AF4-41B5-B361-FA76C702331F}" srcOrd="0" destOrd="0" presId="urn:microsoft.com/office/officeart/2005/8/layout/vList2"/>
    <dgm:cxn modelId="{FF05ED1F-21A7-44C2-8277-B6627B7769DF}" type="presParOf" srcId="{F8DC23CE-4874-4B29-9915-D0DC84E05590}" destId="{01C29A6C-A9C4-4CD2-9EFA-5510CBFD10BE}" srcOrd="1" destOrd="0" presId="urn:microsoft.com/office/officeart/2005/8/layout/vList2"/>
    <dgm:cxn modelId="{73260F1A-BC1C-40BA-99E8-5E1A29DD5638}" type="presParOf" srcId="{F8DC23CE-4874-4B29-9915-D0DC84E05590}" destId="{DE3958D0-CF17-49BA-9CCD-9CF31856B8B5}" srcOrd="2" destOrd="0" presId="urn:microsoft.com/office/officeart/2005/8/layout/vList2"/>
    <dgm:cxn modelId="{9BEDFC8C-0BB8-4203-8741-14C7C47CD3F2}" type="presParOf" srcId="{F8DC23CE-4874-4B29-9915-D0DC84E05590}" destId="{0F53CC8F-8259-46B1-9538-ABF8453F6226}" srcOrd="3" destOrd="0" presId="urn:microsoft.com/office/officeart/2005/8/layout/vList2"/>
    <dgm:cxn modelId="{90BF03CD-5C26-4917-8242-DF8B4F990D7F}" type="presParOf" srcId="{F8DC23CE-4874-4B29-9915-D0DC84E05590}" destId="{A65E18C6-43C5-4531-85CE-77205B596423}"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5032E0A-2800-4BF4-B09E-302A4BD63CED}" type="doc">
      <dgm:prSet loTypeId="urn:microsoft.com/office/officeart/2008/layout/VerticalCurvedList" loCatId="list" qsTypeId="urn:microsoft.com/office/officeart/2005/8/quickstyle/simple1" qsCatId="simple" csTypeId="urn:microsoft.com/office/officeart/2005/8/colors/accent1_4" csCatId="accent1" phldr="1"/>
      <dgm:spPr/>
      <dgm:t>
        <a:bodyPr/>
        <a:lstStyle/>
        <a:p>
          <a:endParaRPr lang="en-CA"/>
        </a:p>
      </dgm:t>
    </dgm:pt>
    <dgm:pt modelId="{8CFE3FE6-4929-4E1B-B53A-607B94B00E10}">
      <dgm:prSet phldrT="[Text]"/>
      <dgm:spPr/>
      <dgm:t>
        <a:bodyPr/>
        <a:lstStyle/>
        <a:p>
          <a:r>
            <a:rPr lang="en-US" dirty="0">
              <a:latin typeface="Calibri" panose="020F0502020204030204" pitchFamily="34" charset="0"/>
              <a:cs typeface="Calibri" panose="020F0502020204030204" pitchFamily="34" charset="0"/>
            </a:rPr>
            <a:t>Hiring &amp; Selection</a:t>
          </a:r>
          <a:endParaRPr lang="en-CA" dirty="0">
            <a:latin typeface="Calibri" panose="020F0502020204030204" pitchFamily="34" charset="0"/>
            <a:cs typeface="Calibri" panose="020F0502020204030204" pitchFamily="34" charset="0"/>
          </a:endParaRPr>
        </a:p>
      </dgm:t>
    </dgm:pt>
    <dgm:pt modelId="{5C7921E2-C8C7-492F-8B65-026B50F692BF}" type="parTrans" cxnId="{F355D1FD-DA36-4FC4-87C4-A7005B7E8E82}">
      <dgm:prSet/>
      <dgm:spPr/>
      <dgm:t>
        <a:bodyPr/>
        <a:lstStyle/>
        <a:p>
          <a:endParaRPr lang="en-CA"/>
        </a:p>
      </dgm:t>
    </dgm:pt>
    <dgm:pt modelId="{62980DE3-FBA9-4B67-BF89-B9A0E6487D3F}" type="sibTrans" cxnId="{F355D1FD-DA36-4FC4-87C4-A7005B7E8E82}">
      <dgm:prSet/>
      <dgm:spPr/>
      <dgm:t>
        <a:bodyPr/>
        <a:lstStyle/>
        <a:p>
          <a:endParaRPr lang="en-CA"/>
        </a:p>
      </dgm:t>
    </dgm:pt>
    <dgm:pt modelId="{CD938D5E-54C3-48D8-BC21-3E9ACB67D25A}">
      <dgm:prSet phldrT="[Text]"/>
      <dgm:spPr/>
      <dgm:t>
        <a:bodyPr/>
        <a:lstStyle/>
        <a:p>
          <a:r>
            <a:rPr lang="en-US" dirty="0">
              <a:latin typeface="Calibri" panose="020F0502020204030204" pitchFamily="34" charset="0"/>
              <a:cs typeface="Calibri" panose="020F0502020204030204" pitchFamily="34" charset="0"/>
            </a:rPr>
            <a:t>Transfers</a:t>
          </a:r>
          <a:endParaRPr lang="en-CA" dirty="0">
            <a:latin typeface="Calibri" panose="020F0502020204030204" pitchFamily="34" charset="0"/>
            <a:cs typeface="Calibri" panose="020F0502020204030204" pitchFamily="34" charset="0"/>
          </a:endParaRPr>
        </a:p>
      </dgm:t>
    </dgm:pt>
    <dgm:pt modelId="{061A0BE2-C72D-49AC-BBB4-2BA60F5EF58B}" type="parTrans" cxnId="{6F538E90-0777-47D0-AC5C-0D693EF3B17C}">
      <dgm:prSet/>
      <dgm:spPr/>
      <dgm:t>
        <a:bodyPr/>
        <a:lstStyle/>
        <a:p>
          <a:endParaRPr lang="en-CA"/>
        </a:p>
      </dgm:t>
    </dgm:pt>
    <dgm:pt modelId="{F0CC48A7-BF00-4649-A5D7-BE00CF2F0A3B}" type="sibTrans" cxnId="{6F538E90-0777-47D0-AC5C-0D693EF3B17C}">
      <dgm:prSet/>
      <dgm:spPr/>
      <dgm:t>
        <a:bodyPr/>
        <a:lstStyle/>
        <a:p>
          <a:endParaRPr lang="en-CA"/>
        </a:p>
      </dgm:t>
    </dgm:pt>
    <dgm:pt modelId="{CE8E562A-3F4A-4E34-918B-E87081E13337}">
      <dgm:prSet phldrT="[Text]"/>
      <dgm:spPr/>
      <dgm:t>
        <a:bodyPr/>
        <a:lstStyle/>
        <a:p>
          <a:r>
            <a:rPr lang="en-US" dirty="0">
              <a:latin typeface="Calibri" panose="020F0502020204030204" pitchFamily="34" charset="0"/>
              <a:cs typeface="Calibri" panose="020F0502020204030204" pitchFamily="34" charset="0"/>
            </a:rPr>
            <a:t>Temporary Positions</a:t>
          </a:r>
          <a:endParaRPr lang="en-CA" dirty="0">
            <a:latin typeface="Calibri" panose="020F0502020204030204" pitchFamily="34" charset="0"/>
            <a:cs typeface="Calibri" panose="020F0502020204030204" pitchFamily="34" charset="0"/>
          </a:endParaRPr>
        </a:p>
      </dgm:t>
    </dgm:pt>
    <dgm:pt modelId="{8625EE2A-421F-4EC7-A55D-A5F52A14AA7A}" type="parTrans" cxnId="{231DA2FA-33F4-495B-BCC4-27B557BDC79C}">
      <dgm:prSet/>
      <dgm:spPr/>
      <dgm:t>
        <a:bodyPr/>
        <a:lstStyle/>
        <a:p>
          <a:endParaRPr lang="en-CA"/>
        </a:p>
      </dgm:t>
    </dgm:pt>
    <dgm:pt modelId="{43ED5065-5B56-4F00-AFC1-DF4B499024C4}" type="sibTrans" cxnId="{231DA2FA-33F4-495B-BCC4-27B557BDC79C}">
      <dgm:prSet/>
      <dgm:spPr/>
      <dgm:t>
        <a:bodyPr/>
        <a:lstStyle/>
        <a:p>
          <a:endParaRPr lang="en-CA"/>
        </a:p>
      </dgm:t>
    </dgm:pt>
    <dgm:pt modelId="{28884054-C533-462D-8DA5-7B62C6830B15}" type="pres">
      <dgm:prSet presAssocID="{35032E0A-2800-4BF4-B09E-302A4BD63CED}" presName="Name0" presStyleCnt="0">
        <dgm:presLayoutVars>
          <dgm:chMax val="7"/>
          <dgm:chPref val="7"/>
          <dgm:dir/>
        </dgm:presLayoutVars>
      </dgm:prSet>
      <dgm:spPr/>
    </dgm:pt>
    <dgm:pt modelId="{1DBFA5DB-1382-45C2-9F53-9A9A4C4C6BDA}" type="pres">
      <dgm:prSet presAssocID="{35032E0A-2800-4BF4-B09E-302A4BD63CED}" presName="Name1" presStyleCnt="0"/>
      <dgm:spPr/>
    </dgm:pt>
    <dgm:pt modelId="{D1BF87F2-5144-4052-A9D5-60272BC94ACD}" type="pres">
      <dgm:prSet presAssocID="{35032E0A-2800-4BF4-B09E-302A4BD63CED}" presName="cycle" presStyleCnt="0"/>
      <dgm:spPr/>
    </dgm:pt>
    <dgm:pt modelId="{B02A9C6D-DE83-4978-9725-091FC38C9424}" type="pres">
      <dgm:prSet presAssocID="{35032E0A-2800-4BF4-B09E-302A4BD63CED}" presName="srcNode" presStyleLbl="node1" presStyleIdx="0" presStyleCnt="3"/>
      <dgm:spPr/>
    </dgm:pt>
    <dgm:pt modelId="{3A06FA00-6831-40E9-9877-D703B018FCE6}" type="pres">
      <dgm:prSet presAssocID="{35032E0A-2800-4BF4-B09E-302A4BD63CED}" presName="conn" presStyleLbl="parChTrans1D2" presStyleIdx="0" presStyleCnt="1"/>
      <dgm:spPr/>
    </dgm:pt>
    <dgm:pt modelId="{23541F5F-E395-4329-BAE8-BC115E7B70F1}" type="pres">
      <dgm:prSet presAssocID="{35032E0A-2800-4BF4-B09E-302A4BD63CED}" presName="extraNode" presStyleLbl="node1" presStyleIdx="0" presStyleCnt="3"/>
      <dgm:spPr/>
    </dgm:pt>
    <dgm:pt modelId="{6624A6AB-3FDD-49B2-86A4-C8FE80E6D82F}" type="pres">
      <dgm:prSet presAssocID="{35032E0A-2800-4BF4-B09E-302A4BD63CED}" presName="dstNode" presStyleLbl="node1" presStyleIdx="0" presStyleCnt="3"/>
      <dgm:spPr/>
    </dgm:pt>
    <dgm:pt modelId="{C04A7685-CEC2-4B66-9060-168526156B9D}" type="pres">
      <dgm:prSet presAssocID="{8CFE3FE6-4929-4E1B-B53A-607B94B00E10}" presName="text_1" presStyleLbl="node1" presStyleIdx="0" presStyleCnt="3">
        <dgm:presLayoutVars>
          <dgm:bulletEnabled val="1"/>
        </dgm:presLayoutVars>
      </dgm:prSet>
      <dgm:spPr/>
    </dgm:pt>
    <dgm:pt modelId="{2D229A2E-020A-40DF-A763-2B44841CE9DC}" type="pres">
      <dgm:prSet presAssocID="{8CFE3FE6-4929-4E1B-B53A-607B94B00E10}" presName="accent_1" presStyleCnt="0"/>
      <dgm:spPr/>
    </dgm:pt>
    <dgm:pt modelId="{E3DDA105-B3E9-4D60-940E-4A1BBD29C707}" type="pres">
      <dgm:prSet presAssocID="{8CFE3FE6-4929-4E1B-B53A-607B94B00E10}" presName="accentRepeatNode" presStyleLbl="solidFgAcc1" presStyleIdx="0" presStyleCnt="3"/>
      <dgm:spPr/>
    </dgm:pt>
    <dgm:pt modelId="{01CACA0E-87C5-4DE2-9C89-E02F07309F1E}" type="pres">
      <dgm:prSet presAssocID="{CD938D5E-54C3-48D8-BC21-3E9ACB67D25A}" presName="text_2" presStyleLbl="node1" presStyleIdx="1" presStyleCnt="3">
        <dgm:presLayoutVars>
          <dgm:bulletEnabled val="1"/>
        </dgm:presLayoutVars>
      </dgm:prSet>
      <dgm:spPr/>
    </dgm:pt>
    <dgm:pt modelId="{8BA5381D-FE60-48BC-A4AB-592025DB5504}" type="pres">
      <dgm:prSet presAssocID="{CD938D5E-54C3-48D8-BC21-3E9ACB67D25A}" presName="accent_2" presStyleCnt="0"/>
      <dgm:spPr/>
    </dgm:pt>
    <dgm:pt modelId="{FE2436B7-0FC2-45E9-8235-CB54D0A859FE}" type="pres">
      <dgm:prSet presAssocID="{CD938D5E-54C3-48D8-BC21-3E9ACB67D25A}" presName="accentRepeatNode" presStyleLbl="solidFgAcc1" presStyleIdx="1" presStyleCnt="3"/>
      <dgm:spPr/>
    </dgm:pt>
    <dgm:pt modelId="{179FE28F-C7FA-41D5-947E-645EE89F0E17}" type="pres">
      <dgm:prSet presAssocID="{CE8E562A-3F4A-4E34-918B-E87081E13337}" presName="text_3" presStyleLbl="node1" presStyleIdx="2" presStyleCnt="3">
        <dgm:presLayoutVars>
          <dgm:bulletEnabled val="1"/>
        </dgm:presLayoutVars>
      </dgm:prSet>
      <dgm:spPr/>
    </dgm:pt>
    <dgm:pt modelId="{1CD4E325-0FE4-4233-AB16-B9E2B878029B}" type="pres">
      <dgm:prSet presAssocID="{CE8E562A-3F4A-4E34-918B-E87081E13337}" presName="accent_3" presStyleCnt="0"/>
      <dgm:spPr/>
    </dgm:pt>
    <dgm:pt modelId="{A2665289-EF8F-40A7-859E-021943D3ABB1}" type="pres">
      <dgm:prSet presAssocID="{CE8E562A-3F4A-4E34-918B-E87081E13337}" presName="accentRepeatNode" presStyleLbl="solidFgAcc1" presStyleIdx="2" presStyleCnt="3"/>
      <dgm:spPr/>
    </dgm:pt>
  </dgm:ptLst>
  <dgm:cxnLst>
    <dgm:cxn modelId="{9B105D77-DDDE-4833-83FF-0A2258236D86}" type="presOf" srcId="{8CFE3FE6-4929-4E1B-B53A-607B94B00E10}" destId="{C04A7685-CEC2-4B66-9060-168526156B9D}" srcOrd="0" destOrd="0" presId="urn:microsoft.com/office/officeart/2008/layout/VerticalCurvedList"/>
    <dgm:cxn modelId="{6F538E90-0777-47D0-AC5C-0D693EF3B17C}" srcId="{35032E0A-2800-4BF4-B09E-302A4BD63CED}" destId="{CD938D5E-54C3-48D8-BC21-3E9ACB67D25A}" srcOrd="1" destOrd="0" parTransId="{061A0BE2-C72D-49AC-BBB4-2BA60F5EF58B}" sibTransId="{F0CC48A7-BF00-4649-A5D7-BE00CF2F0A3B}"/>
    <dgm:cxn modelId="{DCBDFDB0-6C60-4A25-9A69-BA13AF8D9101}" type="presOf" srcId="{35032E0A-2800-4BF4-B09E-302A4BD63CED}" destId="{28884054-C533-462D-8DA5-7B62C6830B15}" srcOrd="0" destOrd="0" presId="urn:microsoft.com/office/officeart/2008/layout/VerticalCurvedList"/>
    <dgm:cxn modelId="{72B693BC-108E-48A1-86E5-BDEF767674FF}" type="presOf" srcId="{62980DE3-FBA9-4B67-BF89-B9A0E6487D3F}" destId="{3A06FA00-6831-40E9-9877-D703B018FCE6}" srcOrd="0" destOrd="0" presId="urn:microsoft.com/office/officeart/2008/layout/VerticalCurvedList"/>
    <dgm:cxn modelId="{A9584BE4-7F34-41A0-9168-43C384FC6C9D}" type="presOf" srcId="{CE8E562A-3F4A-4E34-918B-E87081E13337}" destId="{179FE28F-C7FA-41D5-947E-645EE89F0E17}" srcOrd="0" destOrd="0" presId="urn:microsoft.com/office/officeart/2008/layout/VerticalCurvedList"/>
    <dgm:cxn modelId="{231DA2FA-33F4-495B-BCC4-27B557BDC79C}" srcId="{35032E0A-2800-4BF4-B09E-302A4BD63CED}" destId="{CE8E562A-3F4A-4E34-918B-E87081E13337}" srcOrd="2" destOrd="0" parTransId="{8625EE2A-421F-4EC7-A55D-A5F52A14AA7A}" sibTransId="{43ED5065-5B56-4F00-AFC1-DF4B499024C4}"/>
    <dgm:cxn modelId="{5C1D1BFC-E8F3-4CE5-AD79-C0978504AC9B}" type="presOf" srcId="{CD938D5E-54C3-48D8-BC21-3E9ACB67D25A}" destId="{01CACA0E-87C5-4DE2-9C89-E02F07309F1E}" srcOrd="0" destOrd="0" presId="urn:microsoft.com/office/officeart/2008/layout/VerticalCurvedList"/>
    <dgm:cxn modelId="{F355D1FD-DA36-4FC4-87C4-A7005B7E8E82}" srcId="{35032E0A-2800-4BF4-B09E-302A4BD63CED}" destId="{8CFE3FE6-4929-4E1B-B53A-607B94B00E10}" srcOrd="0" destOrd="0" parTransId="{5C7921E2-C8C7-492F-8B65-026B50F692BF}" sibTransId="{62980DE3-FBA9-4B67-BF89-B9A0E6487D3F}"/>
    <dgm:cxn modelId="{E06943AF-312D-4D8A-848B-37BFD18ABA7D}" type="presParOf" srcId="{28884054-C533-462D-8DA5-7B62C6830B15}" destId="{1DBFA5DB-1382-45C2-9F53-9A9A4C4C6BDA}" srcOrd="0" destOrd="0" presId="urn:microsoft.com/office/officeart/2008/layout/VerticalCurvedList"/>
    <dgm:cxn modelId="{EB5075EC-A2A7-4FCC-A71B-4E06F0FBE910}" type="presParOf" srcId="{1DBFA5DB-1382-45C2-9F53-9A9A4C4C6BDA}" destId="{D1BF87F2-5144-4052-A9D5-60272BC94ACD}" srcOrd="0" destOrd="0" presId="urn:microsoft.com/office/officeart/2008/layout/VerticalCurvedList"/>
    <dgm:cxn modelId="{CC43F9D3-73A6-4937-B65A-98256C1AA0EA}" type="presParOf" srcId="{D1BF87F2-5144-4052-A9D5-60272BC94ACD}" destId="{B02A9C6D-DE83-4978-9725-091FC38C9424}" srcOrd="0" destOrd="0" presId="urn:microsoft.com/office/officeart/2008/layout/VerticalCurvedList"/>
    <dgm:cxn modelId="{A9B16762-4E5B-4FF3-9A68-DE4F758F4967}" type="presParOf" srcId="{D1BF87F2-5144-4052-A9D5-60272BC94ACD}" destId="{3A06FA00-6831-40E9-9877-D703B018FCE6}" srcOrd="1" destOrd="0" presId="urn:microsoft.com/office/officeart/2008/layout/VerticalCurvedList"/>
    <dgm:cxn modelId="{4F788DEF-8A30-4712-BFFB-16BBC4AC2E6E}" type="presParOf" srcId="{D1BF87F2-5144-4052-A9D5-60272BC94ACD}" destId="{23541F5F-E395-4329-BAE8-BC115E7B70F1}" srcOrd="2" destOrd="0" presId="urn:microsoft.com/office/officeart/2008/layout/VerticalCurvedList"/>
    <dgm:cxn modelId="{41B6AB32-FA02-4A37-8A93-1AAD4072BF4B}" type="presParOf" srcId="{D1BF87F2-5144-4052-A9D5-60272BC94ACD}" destId="{6624A6AB-3FDD-49B2-86A4-C8FE80E6D82F}" srcOrd="3" destOrd="0" presId="urn:microsoft.com/office/officeart/2008/layout/VerticalCurvedList"/>
    <dgm:cxn modelId="{52F89DD8-1A64-4F85-9C1F-58232C361A6F}" type="presParOf" srcId="{1DBFA5DB-1382-45C2-9F53-9A9A4C4C6BDA}" destId="{C04A7685-CEC2-4B66-9060-168526156B9D}" srcOrd="1" destOrd="0" presId="urn:microsoft.com/office/officeart/2008/layout/VerticalCurvedList"/>
    <dgm:cxn modelId="{ADD5A811-2E66-4EFA-8870-D28C0F315DCE}" type="presParOf" srcId="{1DBFA5DB-1382-45C2-9F53-9A9A4C4C6BDA}" destId="{2D229A2E-020A-40DF-A763-2B44841CE9DC}" srcOrd="2" destOrd="0" presId="urn:microsoft.com/office/officeart/2008/layout/VerticalCurvedList"/>
    <dgm:cxn modelId="{6E551B81-02A3-426D-9A14-8187AA5C3939}" type="presParOf" srcId="{2D229A2E-020A-40DF-A763-2B44841CE9DC}" destId="{E3DDA105-B3E9-4D60-940E-4A1BBD29C707}" srcOrd="0" destOrd="0" presId="urn:microsoft.com/office/officeart/2008/layout/VerticalCurvedList"/>
    <dgm:cxn modelId="{E612A96D-EE2F-4DB3-AE83-4916288119FA}" type="presParOf" srcId="{1DBFA5DB-1382-45C2-9F53-9A9A4C4C6BDA}" destId="{01CACA0E-87C5-4DE2-9C89-E02F07309F1E}" srcOrd="3" destOrd="0" presId="urn:microsoft.com/office/officeart/2008/layout/VerticalCurvedList"/>
    <dgm:cxn modelId="{0D5F42E8-162B-46C3-82EE-55122FC193CC}" type="presParOf" srcId="{1DBFA5DB-1382-45C2-9F53-9A9A4C4C6BDA}" destId="{8BA5381D-FE60-48BC-A4AB-592025DB5504}" srcOrd="4" destOrd="0" presId="urn:microsoft.com/office/officeart/2008/layout/VerticalCurvedList"/>
    <dgm:cxn modelId="{D1DE3515-904E-47C4-A197-609D8DEC294C}" type="presParOf" srcId="{8BA5381D-FE60-48BC-A4AB-592025DB5504}" destId="{FE2436B7-0FC2-45E9-8235-CB54D0A859FE}" srcOrd="0" destOrd="0" presId="urn:microsoft.com/office/officeart/2008/layout/VerticalCurvedList"/>
    <dgm:cxn modelId="{627A3E19-B67F-4887-AE77-BB14148CFC08}" type="presParOf" srcId="{1DBFA5DB-1382-45C2-9F53-9A9A4C4C6BDA}" destId="{179FE28F-C7FA-41D5-947E-645EE89F0E17}" srcOrd="5" destOrd="0" presId="urn:microsoft.com/office/officeart/2008/layout/VerticalCurvedList"/>
    <dgm:cxn modelId="{25C9A98A-4306-4492-A948-B1543D3FEA2F}" type="presParOf" srcId="{1DBFA5DB-1382-45C2-9F53-9A9A4C4C6BDA}" destId="{1CD4E325-0FE4-4233-AB16-B9E2B878029B}" srcOrd="6" destOrd="0" presId="urn:microsoft.com/office/officeart/2008/layout/VerticalCurvedList"/>
    <dgm:cxn modelId="{5BC4CB79-0D1F-42A1-9627-727FACC3E405}" type="presParOf" srcId="{1CD4E325-0FE4-4233-AB16-B9E2B878029B}" destId="{A2665289-EF8F-40A7-859E-021943D3ABB1}"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3939DCC-4D48-4734-917B-37872DCF24B4}" type="doc">
      <dgm:prSet loTypeId="urn:microsoft.com/office/officeart/2005/8/layout/default" loCatId="list" qsTypeId="urn:microsoft.com/office/officeart/2005/8/quickstyle/simple1" qsCatId="simple" csTypeId="urn:microsoft.com/office/officeart/2005/8/colors/accent1_3" csCatId="accent1" phldr="1"/>
      <dgm:spPr/>
      <dgm:t>
        <a:bodyPr/>
        <a:lstStyle/>
        <a:p>
          <a:endParaRPr lang="en-CA"/>
        </a:p>
      </dgm:t>
    </dgm:pt>
    <dgm:pt modelId="{57D95333-2F92-49DA-AE24-DC67BEDAF862}">
      <dgm:prSet phldrT="[Text]"/>
      <dgm:spPr/>
      <dgm:t>
        <a:bodyPr/>
        <a:lstStyle/>
        <a:p>
          <a:r>
            <a:rPr lang="en-US" dirty="0">
              <a:latin typeface="Calibri" panose="020F0502020204030204" pitchFamily="34" charset="0"/>
              <a:cs typeface="Calibri" panose="020F0502020204030204" pitchFamily="34" charset="0"/>
            </a:rPr>
            <a:t>Job Posting</a:t>
          </a:r>
          <a:endParaRPr lang="en-CA" dirty="0">
            <a:latin typeface="Calibri" panose="020F0502020204030204" pitchFamily="34" charset="0"/>
            <a:cs typeface="Calibri" panose="020F0502020204030204" pitchFamily="34" charset="0"/>
          </a:endParaRPr>
        </a:p>
      </dgm:t>
    </dgm:pt>
    <dgm:pt modelId="{0CC68D40-AEDA-4602-A36B-28B834CA7061}" type="parTrans" cxnId="{B000FAC7-9EA3-4E41-BEC4-AEB16F1B6D0B}">
      <dgm:prSet/>
      <dgm:spPr/>
      <dgm:t>
        <a:bodyPr/>
        <a:lstStyle/>
        <a:p>
          <a:endParaRPr lang="en-CA"/>
        </a:p>
      </dgm:t>
    </dgm:pt>
    <dgm:pt modelId="{3B54F09E-D691-4B5F-8F5E-500A0DC15DAA}" type="sibTrans" cxnId="{B000FAC7-9EA3-4E41-BEC4-AEB16F1B6D0B}">
      <dgm:prSet/>
      <dgm:spPr/>
      <dgm:t>
        <a:bodyPr/>
        <a:lstStyle/>
        <a:p>
          <a:endParaRPr lang="en-CA"/>
        </a:p>
      </dgm:t>
    </dgm:pt>
    <dgm:pt modelId="{73247AEC-2AB1-4B01-A575-0771B7B868D5}">
      <dgm:prSet phldrT="[Text]"/>
      <dgm:spPr/>
      <dgm:t>
        <a:bodyPr/>
        <a:lstStyle/>
        <a:p>
          <a:r>
            <a:rPr lang="en-US" dirty="0">
              <a:latin typeface="Calibri" panose="020F0502020204030204" pitchFamily="34" charset="0"/>
              <a:cs typeface="Calibri" panose="020F0502020204030204" pitchFamily="34" charset="0"/>
            </a:rPr>
            <a:t>Information in Postings </a:t>
          </a:r>
          <a:endParaRPr lang="en-CA" dirty="0">
            <a:latin typeface="Calibri" panose="020F0502020204030204" pitchFamily="34" charset="0"/>
            <a:cs typeface="Calibri" panose="020F0502020204030204" pitchFamily="34" charset="0"/>
          </a:endParaRPr>
        </a:p>
      </dgm:t>
    </dgm:pt>
    <dgm:pt modelId="{BE7959E6-5A65-4669-8603-5DF22696D51A}" type="parTrans" cxnId="{8B1D2AC2-9EBE-4AA6-B2CE-85A22079BE98}">
      <dgm:prSet/>
      <dgm:spPr/>
      <dgm:t>
        <a:bodyPr/>
        <a:lstStyle/>
        <a:p>
          <a:endParaRPr lang="en-CA"/>
        </a:p>
      </dgm:t>
    </dgm:pt>
    <dgm:pt modelId="{056E2F7B-9311-44FC-B2CE-658A45AF4250}" type="sibTrans" cxnId="{8B1D2AC2-9EBE-4AA6-B2CE-85A22079BE98}">
      <dgm:prSet/>
      <dgm:spPr/>
      <dgm:t>
        <a:bodyPr/>
        <a:lstStyle/>
        <a:p>
          <a:endParaRPr lang="en-CA"/>
        </a:p>
      </dgm:t>
    </dgm:pt>
    <dgm:pt modelId="{E3D404EB-BFCF-45BD-BC3A-398E12A6F7FE}">
      <dgm:prSet phldrT="[Text]"/>
      <dgm:spPr/>
      <dgm:t>
        <a:bodyPr/>
        <a:lstStyle/>
        <a:p>
          <a:r>
            <a:rPr lang="en-US" dirty="0">
              <a:latin typeface="Calibri" panose="020F0502020204030204" pitchFamily="34" charset="0"/>
              <a:cs typeface="Calibri" panose="020F0502020204030204" pitchFamily="34" charset="0"/>
            </a:rPr>
            <a:t>Appointment</a:t>
          </a:r>
          <a:endParaRPr lang="en-CA" dirty="0">
            <a:latin typeface="Calibri" panose="020F0502020204030204" pitchFamily="34" charset="0"/>
            <a:cs typeface="Calibri" panose="020F0502020204030204" pitchFamily="34" charset="0"/>
          </a:endParaRPr>
        </a:p>
      </dgm:t>
    </dgm:pt>
    <dgm:pt modelId="{28E981CE-C808-41CA-93BC-0755801A8F7A}" type="parTrans" cxnId="{320AD15D-8D63-4382-AED9-FC43B836C395}">
      <dgm:prSet/>
      <dgm:spPr/>
      <dgm:t>
        <a:bodyPr/>
        <a:lstStyle/>
        <a:p>
          <a:endParaRPr lang="en-CA"/>
        </a:p>
      </dgm:t>
    </dgm:pt>
    <dgm:pt modelId="{BD595ECD-E4E1-4BA6-9AF5-F13794D8E500}" type="sibTrans" cxnId="{320AD15D-8D63-4382-AED9-FC43B836C395}">
      <dgm:prSet/>
      <dgm:spPr/>
      <dgm:t>
        <a:bodyPr/>
        <a:lstStyle/>
        <a:p>
          <a:endParaRPr lang="en-CA"/>
        </a:p>
      </dgm:t>
    </dgm:pt>
    <dgm:pt modelId="{70125C33-ECF9-49BF-8D6B-95EFD4560335}">
      <dgm:prSet phldrT="[Text]"/>
      <dgm:spPr/>
      <dgm:t>
        <a:bodyPr/>
        <a:lstStyle/>
        <a:p>
          <a:r>
            <a:rPr lang="en-US" dirty="0">
              <a:latin typeface="Calibri" panose="020F0502020204030204" pitchFamily="34" charset="0"/>
              <a:cs typeface="Calibri" panose="020F0502020204030204" pitchFamily="34" charset="0"/>
            </a:rPr>
            <a:t>Transfers</a:t>
          </a:r>
          <a:endParaRPr lang="en-CA" dirty="0">
            <a:latin typeface="Calibri" panose="020F0502020204030204" pitchFamily="34" charset="0"/>
            <a:cs typeface="Calibri" panose="020F0502020204030204" pitchFamily="34" charset="0"/>
          </a:endParaRPr>
        </a:p>
      </dgm:t>
    </dgm:pt>
    <dgm:pt modelId="{EBCDDE58-619A-4E92-9F6D-BE115908B3DA}" type="parTrans" cxnId="{E6FE1D97-AD25-4C74-8690-1ED7B523B51A}">
      <dgm:prSet/>
      <dgm:spPr/>
      <dgm:t>
        <a:bodyPr/>
        <a:lstStyle/>
        <a:p>
          <a:endParaRPr lang="en-CA"/>
        </a:p>
      </dgm:t>
    </dgm:pt>
    <dgm:pt modelId="{70BDB255-D0FC-4F3A-93F4-527F812249A1}" type="sibTrans" cxnId="{E6FE1D97-AD25-4C74-8690-1ED7B523B51A}">
      <dgm:prSet/>
      <dgm:spPr/>
      <dgm:t>
        <a:bodyPr/>
        <a:lstStyle/>
        <a:p>
          <a:endParaRPr lang="en-CA"/>
        </a:p>
      </dgm:t>
    </dgm:pt>
    <dgm:pt modelId="{A08D2132-03A6-4A17-97F8-91427644D659}">
      <dgm:prSet phldrT="[Text]"/>
      <dgm:spPr/>
      <dgm:t>
        <a:bodyPr/>
        <a:lstStyle/>
        <a:p>
          <a:r>
            <a:rPr lang="en-US" dirty="0">
              <a:latin typeface="Calibri" panose="020F0502020204030204" pitchFamily="34" charset="0"/>
              <a:cs typeface="Calibri" panose="020F0502020204030204" pitchFamily="34" charset="0"/>
            </a:rPr>
            <a:t>Trial Period</a:t>
          </a:r>
          <a:endParaRPr lang="en-CA" dirty="0">
            <a:latin typeface="Calibri" panose="020F0502020204030204" pitchFamily="34" charset="0"/>
            <a:cs typeface="Calibri" panose="020F0502020204030204" pitchFamily="34" charset="0"/>
          </a:endParaRPr>
        </a:p>
      </dgm:t>
    </dgm:pt>
    <dgm:pt modelId="{D41E34AD-3379-4E82-B890-FD38612394D1}" type="parTrans" cxnId="{6CA1DA3D-2CC5-4186-959F-A33F35D2EA6A}">
      <dgm:prSet/>
      <dgm:spPr/>
      <dgm:t>
        <a:bodyPr/>
        <a:lstStyle/>
        <a:p>
          <a:endParaRPr lang="en-CA"/>
        </a:p>
      </dgm:t>
    </dgm:pt>
    <dgm:pt modelId="{DBD0013B-D69B-4CA2-BCC8-81D85E28C47F}" type="sibTrans" cxnId="{6CA1DA3D-2CC5-4186-959F-A33F35D2EA6A}">
      <dgm:prSet/>
      <dgm:spPr/>
      <dgm:t>
        <a:bodyPr/>
        <a:lstStyle/>
        <a:p>
          <a:endParaRPr lang="en-CA"/>
        </a:p>
      </dgm:t>
    </dgm:pt>
    <dgm:pt modelId="{B7A1732C-5F2A-42AF-8B87-99CCD5834830}">
      <dgm:prSet phldrT="[Text]"/>
      <dgm:spPr/>
      <dgm:t>
        <a:bodyPr/>
        <a:lstStyle/>
        <a:p>
          <a:r>
            <a:rPr lang="en-US" dirty="0">
              <a:latin typeface="Calibri" panose="020F0502020204030204" pitchFamily="34" charset="0"/>
              <a:cs typeface="Calibri" panose="020F0502020204030204" pitchFamily="34" charset="0"/>
            </a:rPr>
            <a:t>Union Role</a:t>
          </a:r>
          <a:endParaRPr lang="en-CA" dirty="0">
            <a:latin typeface="Calibri" panose="020F0502020204030204" pitchFamily="34" charset="0"/>
            <a:cs typeface="Calibri" panose="020F0502020204030204" pitchFamily="34" charset="0"/>
          </a:endParaRPr>
        </a:p>
      </dgm:t>
    </dgm:pt>
    <dgm:pt modelId="{288268BC-5B4D-4E91-91CB-52B696548BFA}" type="parTrans" cxnId="{6D3E6DDC-92E9-43D9-811A-CAECFCB0AAC6}">
      <dgm:prSet/>
      <dgm:spPr/>
      <dgm:t>
        <a:bodyPr/>
        <a:lstStyle/>
        <a:p>
          <a:endParaRPr lang="en-CA"/>
        </a:p>
      </dgm:t>
    </dgm:pt>
    <dgm:pt modelId="{3486561B-DB52-4277-BB14-AAFA369C2E51}" type="sibTrans" cxnId="{6D3E6DDC-92E9-43D9-811A-CAECFCB0AAC6}">
      <dgm:prSet/>
      <dgm:spPr/>
      <dgm:t>
        <a:bodyPr/>
        <a:lstStyle/>
        <a:p>
          <a:endParaRPr lang="en-CA"/>
        </a:p>
      </dgm:t>
    </dgm:pt>
    <dgm:pt modelId="{CD6818E7-CB92-43F5-B360-6B6FED106F26}">
      <dgm:prSet phldrT="[Text]"/>
      <dgm:spPr/>
      <dgm:t>
        <a:bodyPr/>
        <a:lstStyle/>
        <a:p>
          <a:r>
            <a:rPr lang="en-US" dirty="0">
              <a:latin typeface="Calibri" panose="020F0502020204030204" pitchFamily="34" charset="0"/>
              <a:cs typeface="Calibri" panose="020F0502020204030204" pitchFamily="34" charset="0"/>
            </a:rPr>
            <a:t>Notification Requirements</a:t>
          </a:r>
          <a:endParaRPr lang="en-CA" dirty="0">
            <a:latin typeface="Calibri" panose="020F0502020204030204" pitchFamily="34" charset="0"/>
            <a:cs typeface="Calibri" panose="020F0502020204030204" pitchFamily="34" charset="0"/>
          </a:endParaRPr>
        </a:p>
      </dgm:t>
    </dgm:pt>
    <dgm:pt modelId="{2D416413-C60E-4D05-B6ED-D20F590E1BF0}" type="parTrans" cxnId="{120378CA-5C03-4D56-80DF-FF36B5C9A264}">
      <dgm:prSet/>
      <dgm:spPr/>
      <dgm:t>
        <a:bodyPr/>
        <a:lstStyle/>
        <a:p>
          <a:endParaRPr lang="en-CA"/>
        </a:p>
      </dgm:t>
    </dgm:pt>
    <dgm:pt modelId="{784727C9-8F59-4B7F-A91F-226674B1FD74}" type="sibTrans" cxnId="{120378CA-5C03-4D56-80DF-FF36B5C9A264}">
      <dgm:prSet/>
      <dgm:spPr/>
      <dgm:t>
        <a:bodyPr/>
        <a:lstStyle/>
        <a:p>
          <a:endParaRPr lang="en-CA"/>
        </a:p>
      </dgm:t>
    </dgm:pt>
    <dgm:pt modelId="{7FCC68BF-88BD-4DC7-97DD-EE9FAC1AD0AC}">
      <dgm:prSet phldrT="[Text]"/>
      <dgm:spPr/>
      <dgm:t>
        <a:bodyPr/>
        <a:lstStyle/>
        <a:p>
          <a:r>
            <a:rPr lang="en-US" dirty="0">
              <a:latin typeface="Calibri" panose="020F0502020204030204" pitchFamily="34" charset="0"/>
              <a:cs typeface="Calibri" panose="020F0502020204030204" pitchFamily="34" charset="0"/>
            </a:rPr>
            <a:t>Grievances</a:t>
          </a:r>
          <a:endParaRPr lang="en-CA" dirty="0">
            <a:latin typeface="Calibri" panose="020F0502020204030204" pitchFamily="34" charset="0"/>
            <a:cs typeface="Calibri" panose="020F0502020204030204" pitchFamily="34" charset="0"/>
          </a:endParaRPr>
        </a:p>
      </dgm:t>
    </dgm:pt>
    <dgm:pt modelId="{C55F0564-11C9-48BA-958E-802DF0243A15}" type="parTrans" cxnId="{A11B0207-C80D-4BBD-A157-7ABAD2770586}">
      <dgm:prSet/>
      <dgm:spPr/>
      <dgm:t>
        <a:bodyPr/>
        <a:lstStyle/>
        <a:p>
          <a:endParaRPr lang="en-CA"/>
        </a:p>
      </dgm:t>
    </dgm:pt>
    <dgm:pt modelId="{54060F98-2B07-4F82-9436-03FDC2A370A1}" type="sibTrans" cxnId="{A11B0207-C80D-4BBD-A157-7ABAD2770586}">
      <dgm:prSet/>
      <dgm:spPr/>
      <dgm:t>
        <a:bodyPr/>
        <a:lstStyle/>
        <a:p>
          <a:endParaRPr lang="en-CA"/>
        </a:p>
      </dgm:t>
    </dgm:pt>
    <dgm:pt modelId="{F16A08D2-E84B-4077-8683-CBA7F6531239}">
      <dgm:prSet phldrT="[Text]"/>
      <dgm:spPr/>
      <dgm:t>
        <a:bodyPr/>
        <a:lstStyle/>
        <a:p>
          <a:r>
            <a:rPr lang="en-US" dirty="0">
              <a:latin typeface="Calibri" panose="020F0502020204030204" pitchFamily="34" charset="0"/>
              <a:cs typeface="Calibri" panose="020F0502020204030204" pitchFamily="34" charset="0"/>
            </a:rPr>
            <a:t>Expedited Process</a:t>
          </a:r>
          <a:endParaRPr lang="en-CA" dirty="0">
            <a:latin typeface="Calibri" panose="020F0502020204030204" pitchFamily="34" charset="0"/>
            <a:cs typeface="Calibri" panose="020F0502020204030204" pitchFamily="34" charset="0"/>
          </a:endParaRPr>
        </a:p>
      </dgm:t>
    </dgm:pt>
    <dgm:pt modelId="{01363B66-C0FC-45F9-93A1-719E1DB56774}" type="parTrans" cxnId="{232BC2E6-D19A-40A0-B5D6-F3E7C16D9F20}">
      <dgm:prSet/>
      <dgm:spPr/>
      <dgm:t>
        <a:bodyPr/>
        <a:lstStyle/>
        <a:p>
          <a:endParaRPr lang="en-CA"/>
        </a:p>
      </dgm:t>
    </dgm:pt>
    <dgm:pt modelId="{B5550A92-7D83-4D59-AE4B-0495605FA0A8}" type="sibTrans" cxnId="{232BC2E6-D19A-40A0-B5D6-F3E7C16D9F20}">
      <dgm:prSet/>
      <dgm:spPr/>
      <dgm:t>
        <a:bodyPr/>
        <a:lstStyle/>
        <a:p>
          <a:endParaRPr lang="en-CA"/>
        </a:p>
      </dgm:t>
    </dgm:pt>
    <dgm:pt modelId="{3D6F6B3C-F33E-4C7F-A054-94E9419E394A}">
      <dgm:prSet phldrT="[Text]"/>
      <dgm:spPr/>
      <dgm:t>
        <a:bodyPr/>
        <a:lstStyle/>
        <a:p>
          <a:r>
            <a:rPr lang="en-US" dirty="0">
              <a:latin typeface="Calibri" panose="020F0502020204030204" pitchFamily="34" charset="0"/>
              <a:cs typeface="Calibri" panose="020F0502020204030204" pitchFamily="34" charset="0"/>
            </a:rPr>
            <a:t>Vacation Letters</a:t>
          </a:r>
          <a:endParaRPr lang="en-CA" dirty="0">
            <a:latin typeface="Calibri" panose="020F0502020204030204" pitchFamily="34" charset="0"/>
            <a:cs typeface="Calibri" panose="020F0502020204030204" pitchFamily="34" charset="0"/>
          </a:endParaRPr>
        </a:p>
      </dgm:t>
    </dgm:pt>
    <dgm:pt modelId="{3C1518B6-86A5-4E7B-8677-43CC4E55BC9B}" type="parTrans" cxnId="{BD2B19FF-1F1D-46B8-ABBB-976C49F31B1A}">
      <dgm:prSet/>
      <dgm:spPr/>
      <dgm:t>
        <a:bodyPr/>
        <a:lstStyle/>
        <a:p>
          <a:endParaRPr lang="en-CA"/>
        </a:p>
      </dgm:t>
    </dgm:pt>
    <dgm:pt modelId="{08F0A8E4-5B28-4493-87F6-C76D70986896}" type="sibTrans" cxnId="{BD2B19FF-1F1D-46B8-ABBB-976C49F31B1A}">
      <dgm:prSet/>
      <dgm:spPr/>
      <dgm:t>
        <a:bodyPr/>
        <a:lstStyle/>
        <a:p>
          <a:endParaRPr lang="en-CA"/>
        </a:p>
      </dgm:t>
    </dgm:pt>
    <dgm:pt modelId="{324ADE76-FF8B-48D5-A4AB-67BAB7094C92}">
      <dgm:prSet phldrT="[Text]"/>
      <dgm:spPr/>
      <dgm:t>
        <a:bodyPr/>
        <a:lstStyle/>
        <a:p>
          <a:r>
            <a:rPr lang="en-US" dirty="0">
              <a:latin typeface="Calibri" panose="020F0502020204030204" pitchFamily="34" charset="0"/>
              <a:cs typeface="Calibri" panose="020F0502020204030204" pitchFamily="34" charset="0"/>
            </a:rPr>
            <a:t>Temporary Vacancies</a:t>
          </a:r>
          <a:endParaRPr lang="en-CA" dirty="0">
            <a:latin typeface="Calibri" panose="020F0502020204030204" pitchFamily="34" charset="0"/>
            <a:cs typeface="Calibri" panose="020F0502020204030204" pitchFamily="34" charset="0"/>
          </a:endParaRPr>
        </a:p>
      </dgm:t>
    </dgm:pt>
    <dgm:pt modelId="{BB1B63C6-7659-497F-AF06-E7AD09C35689}" type="parTrans" cxnId="{70CE1F64-339F-4C9C-A4C0-0097BD17130B}">
      <dgm:prSet/>
      <dgm:spPr/>
      <dgm:t>
        <a:bodyPr/>
        <a:lstStyle/>
        <a:p>
          <a:endParaRPr lang="en-CA"/>
        </a:p>
      </dgm:t>
    </dgm:pt>
    <dgm:pt modelId="{0E144893-FFCE-4869-985B-34F03E8524AB}" type="sibTrans" cxnId="{70CE1F64-339F-4C9C-A4C0-0097BD17130B}">
      <dgm:prSet/>
      <dgm:spPr/>
      <dgm:t>
        <a:bodyPr/>
        <a:lstStyle/>
        <a:p>
          <a:endParaRPr lang="en-CA"/>
        </a:p>
      </dgm:t>
    </dgm:pt>
    <dgm:pt modelId="{CEBF5EDB-7EC2-45A8-8423-0A64C2DDAAE0}">
      <dgm:prSet phldrT="[Text]"/>
      <dgm:spPr/>
      <dgm:t>
        <a:bodyPr/>
        <a:lstStyle/>
        <a:p>
          <a:r>
            <a:rPr lang="en-US" dirty="0">
              <a:latin typeface="Calibri" panose="020F0502020204030204" pitchFamily="34" charset="0"/>
              <a:cs typeface="Calibri" panose="020F0502020204030204" pitchFamily="34" charset="0"/>
            </a:rPr>
            <a:t>Interviews</a:t>
          </a:r>
          <a:endParaRPr lang="en-CA" dirty="0">
            <a:latin typeface="Calibri" panose="020F0502020204030204" pitchFamily="34" charset="0"/>
            <a:cs typeface="Calibri" panose="020F0502020204030204" pitchFamily="34" charset="0"/>
          </a:endParaRPr>
        </a:p>
      </dgm:t>
    </dgm:pt>
    <dgm:pt modelId="{888B2BB8-F3C3-4AF3-A4E3-D12D2151B444}" type="parTrans" cxnId="{97941186-957C-4D0D-9A8C-267AD5A94B5F}">
      <dgm:prSet/>
      <dgm:spPr/>
      <dgm:t>
        <a:bodyPr/>
        <a:lstStyle/>
        <a:p>
          <a:endParaRPr lang="en-CA"/>
        </a:p>
      </dgm:t>
    </dgm:pt>
    <dgm:pt modelId="{831D3247-0EDA-4014-81E5-02FEFCC1B4BD}" type="sibTrans" cxnId="{97941186-957C-4D0D-9A8C-267AD5A94B5F}">
      <dgm:prSet/>
      <dgm:spPr/>
      <dgm:t>
        <a:bodyPr/>
        <a:lstStyle/>
        <a:p>
          <a:endParaRPr lang="en-CA"/>
        </a:p>
      </dgm:t>
    </dgm:pt>
    <dgm:pt modelId="{B4D0AB15-4F4E-4987-9595-3A4FC7BBA3B1}">
      <dgm:prSet phldrT="[Text]"/>
      <dgm:spPr/>
      <dgm:t>
        <a:bodyPr/>
        <a:lstStyle/>
        <a:p>
          <a:r>
            <a:rPr lang="en-US" dirty="0">
              <a:latin typeface="Calibri" panose="020F0502020204030204" pitchFamily="34" charset="0"/>
              <a:cs typeface="Calibri" panose="020F0502020204030204" pitchFamily="34" charset="0"/>
            </a:rPr>
            <a:t>Deemed Qualified</a:t>
          </a:r>
          <a:endParaRPr lang="en-CA" dirty="0">
            <a:latin typeface="Calibri" panose="020F0502020204030204" pitchFamily="34" charset="0"/>
            <a:cs typeface="Calibri" panose="020F0502020204030204" pitchFamily="34" charset="0"/>
          </a:endParaRPr>
        </a:p>
      </dgm:t>
    </dgm:pt>
    <dgm:pt modelId="{2DC0544C-85F3-4E17-B7CF-CFA63572491B}" type="parTrans" cxnId="{32826E69-FA82-4338-99DD-EE4E15D09325}">
      <dgm:prSet/>
      <dgm:spPr/>
      <dgm:t>
        <a:bodyPr/>
        <a:lstStyle/>
        <a:p>
          <a:endParaRPr lang="en-CA"/>
        </a:p>
      </dgm:t>
    </dgm:pt>
    <dgm:pt modelId="{4CA69DA3-D070-4B12-9466-AA5B4A77EF2C}" type="sibTrans" cxnId="{32826E69-FA82-4338-99DD-EE4E15D09325}">
      <dgm:prSet/>
      <dgm:spPr/>
      <dgm:t>
        <a:bodyPr/>
        <a:lstStyle/>
        <a:p>
          <a:endParaRPr lang="en-CA"/>
        </a:p>
      </dgm:t>
    </dgm:pt>
    <dgm:pt modelId="{D7CAF464-8FEB-4891-81DE-62AFFADC2386}">
      <dgm:prSet phldrT="[Text]"/>
      <dgm:spPr/>
      <dgm:t>
        <a:bodyPr/>
        <a:lstStyle/>
        <a:p>
          <a:r>
            <a:rPr lang="en-US" dirty="0">
              <a:latin typeface="Calibri" panose="020F0502020204030204" pitchFamily="34" charset="0"/>
              <a:cs typeface="Calibri" panose="020F0502020204030204" pitchFamily="34" charset="0"/>
            </a:rPr>
            <a:t>Evaluation Reports</a:t>
          </a:r>
          <a:endParaRPr lang="en-CA" dirty="0">
            <a:latin typeface="Calibri" panose="020F0502020204030204" pitchFamily="34" charset="0"/>
            <a:cs typeface="Calibri" panose="020F0502020204030204" pitchFamily="34" charset="0"/>
          </a:endParaRPr>
        </a:p>
      </dgm:t>
    </dgm:pt>
    <dgm:pt modelId="{43FA482E-1545-4A33-A93B-4CD00BC9572A}" type="parTrans" cxnId="{C4D8C49B-5C25-432A-B243-CB8C582A96D2}">
      <dgm:prSet/>
      <dgm:spPr/>
      <dgm:t>
        <a:bodyPr/>
        <a:lstStyle/>
        <a:p>
          <a:endParaRPr lang="en-CA"/>
        </a:p>
      </dgm:t>
    </dgm:pt>
    <dgm:pt modelId="{E9BF1D3C-694D-45C3-94C4-CD4377BD3223}" type="sibTrans" cxnId="{C4D8C49B-5C25-432A-B243-CB8C582A96D2}">
      <dgm:prSet/>
      <dgm:spPr/>
      <dgm:t>
        <a:bodyPr/>
        <a:lstStyle/>
        <a:p>
          <a:endParaRPr lang="en-CA"/>
        </a:p>
      </dgm:t>
    </dgm:pt>
    <dgm:pt modelId="{0E4BA7B0-EC7F-4C2F-A293-FB6EBA1101BE}" type="pres">
      <dgm:prSet presAssocID="{03939DCC-4D48-4734-917B-37872DCF24B4}" presName="diagram" presStyleCnt="0">
        <dgm:presLayoutVars>
          <dgm:dir/>
          <dgm:resizeHandles val="exact"/>
        </dgm:presLayoutVars>
      </dgm:prSet>
      <dgm:spPr/>
    </dgm:pt>
    <dgm:pt modelId="{BF8E68B7-83AA-4BF0-86F5-4C59B4C81EF7}" type="pres">
      <dgm:prSet presAssocID="{57D95333-2F92-49DA-AE24-DC67BEDAF862}" presName="node" presStyleLbl="node1" presStyleIdx="0" presStyleCnt="14">
        <dgm:presLayoutVars>
          <dgm:bulletEnabled val="1"/>
        </dgm:presLayoutVars>
      </dgm:prSet>
      <dgm:spPr/>
    </dgm:pt>
    <dgm:pt modelId="{A77EA86C-64E5-429B-A63D-A9B60BC20C15}" type="pres">
      <dgm:prSet presAssocID="{3B54F09E-D691-4B5F-8F5E-500A0DC15DAA}" presName="sibTrans" presStyleCnt="0"/>
      <dgm:spPr/>
    </dgm:pt>
    <dgm:pt modelId="{F40C7729-C6CD-4FA9-A7F2-8034A60CB7AC}" type="pres">
      <dgm:prSet presAssocID="{73247AEC-2AB1-4B01-A575-0771B7B868D5}" presName="node" presStyleLbl="node1" presStyleIdx="1" presStyleCnt="14">
        <dgm:presLayoutVars>
          <dgm:bulletEnabled val="1"/>
        </dgm:presLayoutVars>
      </dgm:prSet>
      <dgm:spPr/>
    </dgm:pt>
    <dgm:pt modelId="{612ABA8B-9CAF-478A-83D1-1C3A9C7A7797}" type="pres">
      <dgm:prSet presAssocID="{056E2F7B-9311-44FC-B2CE-658A45AF4250}" presName="sibTrans" presStyleCnt="0"/>
      <dgm:spPr/>
    </dgm:pt>
    <dgm:pt modelId="{822ED40F-FA16-4BA4-B73B-E58F702F480D}" type="pres">
      <dgm:prSet presAssocID="{E3D404EB-BFCF-45BD-BC3A-398E12A6F7FE}" presName="node" presStyleLbl="node1" presStyleIdx="2" presStyleCnt="14">
        <dgm:presLayoutVars>
          <dgm:bulletEnabled val="1"/>
        </dgm:presLayoutVars>
      </dgm:prSet>
      <dgm:spPr/>
    </dgm:pt>
    <dgm:pt modelId="{E699B988-01BF-4D65-900E-71332EDE70F4}" type="pres">
      <dgm:prSet presAssocID="{BD595ECD-E4E1-4BA6-9AF5-F13794D8E500}" presName="sibTrans" presStyleCnt="0"/>
      <dgm:spPr/>
    </dgm:pt>
    <dgm:pt modelId="{6465A104-F0E4-4347-9E45-261503A9DB77}" type="pres">
      <dgm:prSet presAssocID="{70125C33-ECF9-49BF-8D6B-95EFD4560335}" presName="node" presStyleLbl="node1" presStyleIdx="3" presStyleCnt="14">
        <dgm:presLayoutVars>
          <dgm:bulletEnabled val="1"/>
        </dgm:presLayoutVars>
      </dgm:prSet>
      <dgm:spPr/>
    </dgm:pt>
    <dgm:pt modelId="{38F1A77A-11EF-47A8-86A4-C321BAE35988}" type="pres">
      <dgm:prSet presAssocID="{70BDB255-D0FC-4F3A-93F4-527F812249A1}" presName="sibTrans" presStyleCnt="0"/>
      <dgm:spPr/>
    </dgm:pt>
    <dgm:pt modelId="{E5C200AA-CB98-45D4-9C01-6143457670EC}" type="pres">
      <dgm:prSet presAssocID="{A08D2132-03A6-4A17-97F8-91427644D659}" presName="node" presStyleLbl="node1" presStyleIdx="4" presStyleCnt="14">
        <dgm:presLayoutVars>
          <dgm:bulletEnabled val="1"/>
        </dgm:presLayoutVars>
      </dgm:prSet>
      <dgm:spPr/>
    </dgm:pt>
    <dgm:pt modelId="{716495D1-4E5E-42C8-AEEB-7690CDC6B083}" type="pres">
      <dgm:prSet presAssocID="{DBD0013B-D69B-4CA2-BCC8-81D85E28C47F}" presName="sibTrans" presStyleCnt="0"/>
      <dgm:spPr/>
    </dgm:pt>
    <dgm:pt modelId="{CED864C4-EACE-4176-A160-763C75F485A1}" type="pres">
      <dgm:prSet presAssocID="{B7A1732C-5F2A-42AF-8B87-99CCD5834830}" presName="node" presStyleLbl="node1" presStyleIdx="5" presStyleCnt="14">
        <dgm:presLayoutVars>
          <dgm:bulletEnabled val="1"/>
        </dgm:presLayoutVars>
      </dgm:prSet>
      <dgm:spPr/>
    </dgm:pt>
    <dgm:pt modelId="{885308DB-7000-4DA4-8572-C46C2C49C0DA}" type="pres">
      <dgm:prSet presAssocID="{3486561B-DB52-4277-BB14-AAFA369C2E51}" presName="sibTrans" presStyleCnt="0"/>
      <dgm:spPr/>
    </dgm:pt>
    <dgm:pt modelId="{F7C85971-4370-4434-81D2-435C9C509CEE}" type="pres">
      <dgm:prSet presAssocID="{CD6818E7-CB92-43F5-B360-6B6FED106F26}" presName="node" presStyleLbl="node1" presStyleIdx="6" presStyleCnt="14">
        <dgm:presLayoutVars>
          <dgm:bulletEnabled val="1"/>
        </dgm:presLayoutVars>
      </dgm:prSet>
      <dgm:spPr/>
    </dgm:pt>
    <dgm:pt modelId="{E299360B-D156-4A15-86BA-E535C94FA644}" type="pres">
      <dgm:prSet presAssocID="{784727C9-8F59-4B7F-A91F-226674B1FD74}" presName="sibTrans" presStyleCnt="0"/>
      <dgm:spPr/>
    </dgm:pt>
    <dgm:pt modelId="{1F20696B-67DA-40DB-AB4B-9F46043C20F6}" type="pres">
      <dgm:prSet presAssocID="{7FCC68BF-88BD-4DC7-97DD-EE9FAC1AD0AC}" presName="node" presStyleLbl="node1" presStyleIdx="7" presStyleCnt="14">
        <dgm:presLayoutVars>
          <dgm:bulletEnabled val="1"/>
        </dgm:presLayoutVars>
      </dgm:prSet>
      <dgm:spPr/>
    </dgm:pt>
    <dgm:pt modelId="{C34632B8-ADE3-4C92-A124-5F811F4C29D2}" type="pres">
      <dgm:prSet presAssocID="{54060F98-2B07-4F82-9436-03FDC2A370A1}" presName="sibTrans" presStyleCnt="0"/>
      <dgm:spPr/>
    </dgm:pt>
    <dgm:pt modelId="{95186B00-D169-4868-8D48-3A8C9ACF5FDA}" type="pres">
      <dgm:prSet presAssocID="{F16A08D2-E84B-4077-8683-CBA7F6531239}" presName="node" presStyleLbl="node1" presStyleIdx="8" presStyleCnt="14">
        <dgm:presLayoutVars>
          <dgm:bulletEnabled val="1"/>
        </dgm:presLayoutVars>
      </dgm:prSet>
      <dgm:spPr/>
    </dgm:pt>
    <dgm:pt modelId="{01656EEB-C6A3-4A40-9D28-35B4DB5CB7F5}" type="pres">
      <dgm:prSet presAssocID="{B5550A92-7D83-4D59-AE4B-0495605FA0A8}" presName="sibTrans" presStyleCnt="0"/>
      <dgm:spPr/>
    </dgm:pt>
    <dgm:pt modelId="{F60CBFCD-317B-4064-AC51-A199D9E5E5EF}" type="pres">
      <dgm:prSet presAssocID="{3D6F6B3C-F33E-4C7F-A054-94E9419E394A}" presName="node" presStyleLbl="node1" presStyleIdx="9" presStyleCnt="14">
        <dgm:presLayoutVars>
          <dgm:bulletEnabled val="1"/>
        </dgm:presLayoutVars>
      </dgm:prSet>
      <dgm:spPr/>
    </dgm:pt>
    <dgm:pt modelId="{2F9D5451-1229-4AAB-B1A6-425532FCD176}" type="pres">
      <dgm:prSet presAssocID="{08F0A8E4-5B28-4493-87F6-C76D70986896}" presName="sibTrans" presStyleCnt="0"/>
      <dgm:spPr/>
    </dgm:pt>
    <dgm:pt modelId="{82B58635-3665-43F4-ABC6-78DB959A75D0}" type="pres">
      <dgm:prSet presAssocID="{324ADE76-FF8B-48D5-A4AB-67BAB7094C92}" presName="node" presStyleLbl="node1" presStyleIdx="10" presStyleCnt="14">
        <dgm:presLayoutVars>
          <dgm:bulletEnabled val="1"/>
        </dgm:presLayoutVars>
      </dgm:prSet>
      <dgm:spPr/>
    </dgm:pt>
    <dgm:pt modelId="{FB4D6533-2949-4764-8B38-2289128FBB5C}" type="pres">
      <dgm:prSet presAssocID="{0E144893-FFCE-4869-985B-34F03E8524AB}" presName="sibTrans" presStyleCnt="0"/>
      <dgm:spPr/>
    </dgm:pt>
    <dgm:pt modelId="{28BE5CF3-278B-429D-9CCC-C81A5C052053}" type="pres">
      <dgm:prSet presAssocID="{CEBF5EDB-7EC2-45A8-8423-0A64C2DDAAE0}" presName="node" presStyleLbl="node1" presStyleIdx="11" presStyleCnt="14">
        <dgm:presLayoutVars>
          <dgm:bulletEnabled val="1"/>
        </dgm:presLayoutVars>
      </dgm:prSet>
      <dgm:spPr/>
    </dgm:pt>
    <dgm:pt modelId="{7479EA3D-C332-4987-A580-917FD32087B7}" type="pres">
      <dgm:prSet presAssocID="{831D3247-0EDA-4014-81E5-02FEFCC1B4BD}" presName="sibTrans" presStyleCnt="0"/>
      <dgm:spPr/>
    </dgm:pt>
    <dgm:pt modelId="{AFA76605-8891-4C26-A7A6-06A74E00DF92}" type="pres">
      <dgm:prSet presAssocID="{B4D0AB15-4F4E-4987-9595-3A4FC7BBA3B1}" presName="node" presStyleLbl="node1" presStyleIdx="12" presStyleCnt="14">
        <dgm:presLayoutVars>
          <dgm:bulletEnabled val="1"/>
        </dgm:presLayoutVars>
      </dgm:prSet>
      <dgm:spPr/>
    </dgm:pt>
    <dgm:pt modelId="{25206665-87C4-404B-8702-EB1D5B631915}" type="pres">
      <dgm:prSet presAssocID="{4CA69DA3-D070-4B12-9466-AA5B4A77EF2C}" presName="sibTrans" presStyleCnt="0"/>
      <dgm:spPr/>
    </dgm:pt>
    <dgm:pt modelId="{1D48BD77-F895-4683-8C46-05D535C4CA31}" type="pres">
      <dgm:prSet presAssocID="{D7CAF464-8FEB-4891-81DE-62AFFADC2386}" presName="node" presStyleLbl="node1" presStyleIdx="13" presStyleCnt="14">
        <dgm:presLayoutVars>
          <dgm:bulletEnabled val="1"/>
        </dgm:presLayoutVars>
      </dgm:prSet>
      <dgm:spPr/>
    </dgm:pt>
  </dgm:ptLst>
  <dgm:cxnLst>
    <dgm:cxn modelId="{A11B0207-C80D-4BBD-A157-7ABAD2770586}" srcId="{03939DCC-4D48-4734-917B-37872DCF24B4}" destId="{7FCC68BF-88BD-4DC7-97DD-EE9FAC1AD0AC}" srcOrd="7" destOrd="0" parTransId="{C55F0564-11C9-48BA-958E-802DF0243A15}" sibTransId="{54060F98-2B07-4F82-9436-03FDC2A370A1}"/>
    <dgm:cxn modelId="{9771430E-6585-44D8-BB21-31222DC2E2B0}" type="presOf" srcId="{B4D0AB15-4F4E-4987-9595-3A4FC7BBA3B1}" destId="{AFA76605-8891-4C26-A7A6-06A74E00DF92}" srcOrd="0" destOrd="0" presId="urn:microsoft.com/office/officeart/2005/8/layout/default"/>
    <dgm:cxn modelId="{E1B0B211-63F5-4726-B5E3-5E6F763A5357}" type="presOf" srcId="{F16A08D2-E84B-4077-8683-CBA7F6531239}" destId="{95186B00-D169-4868-8D48-3A8C9ACF5FDA}" srcOrd="0" destOrd="0" presId="urn:microsoft.com/office/officeart/2005/8/layout/default"/>
    <dgm:cxn modelId="{D574E52C-6829-4B8E-B57B-29CD0A8E5486}" type="presOf" srcId="{CD6818E7-CB92-43F5-B360-6B6FED106F26}" destId="{F7C85971-4370-4434-81D2-435C9C509CEE}" srcOrd="0" destOrd="0" presId="urn:microsoft.com/office/officeart/2005/8/layout/default"/>
    <dgm:cxn modelId="{6CA1DA3D-2CC5-4186-959F-A33F35D2EA6A}" srcId="{03939DCC-4D48-4734-917B-37872DCF24B4}" destId="{A08D2132-03A6-4A17-97F8-91427644D659}" srcOrd="4" destOrd="0" parTransId="{D41E34AD-3379-4E82-B890-FD38612394D1}" sibTransId="{DBD0013B-D69B-4CA2-BCC8-81D85E28C47F}"/>
    <dgm:cxn modelId="{320AD15D-8D63-4382-AED9-FC43B836C395}" srcId="{03939DCC-4D48-4734-917B-37872DCF24B4}" destId="{E3D404EB-BFCF-45BD-BC3A-398E12A6F7FE}" srcOrd="2" destOrd="0" parTransId="{28E981CE-C808-41CA-93BC-0755801A8F7A}" sibTransId="{BD595ECD-E4E1-4BA6-9AF5-F13794D8E500}"/>
    <dgm:cxn modelId="{1A756E41-FF54-4B2A-8D70-11603945FA8C}" type="presOf" srcId="{7FCC68BF-88BD-4DC7-97DD-EE9FAC1AD0AC}" destId="{1F20696B-67DA-40DB-AB4B-9F46043C20F6}" srcOrd="0" destOrd="0" presId="urn:microsoft.com/office/officeart/2005/8/layout/default"/>
    <dgm:cxn modelId="{70CE1F64-339F-4C9C-A4C0-0097BD17130B}" srcId="{03939DCC-4D48-4734-917B-37872DCF24B4}" destId="{324ADE76-FF8B-48D5-A4AB-67BAB7094C92}" srcOrd="10" destOrd="0" parTransId="{BB1B63C6-7659-497F-AF06-E7AD09C35689}" sibTransId="{0E144893-FFCE-4869-985B-34F03E8524AB}"/>
    <dgm:cxn modelId="{32826E69-FA82-4338-99DD-EE4E15D09325}" srcId="{03939DCC-4D48-4734-917B-37872DCF24B4}" destId="{B4D0AB15-4F4E-4987-9595-3A4FC7BBA3B1}" srcOrd="12" destOrd="0" parTransId="{2DC0544C-85F3-4E17-B7CF-CFA63572491B}" sibTransId="{4CA69DA3-D070-4B12-9466-AA5B4A77EF2C}"/>
    <dgm:cxn modelId="{00CEAA49-77FE-422F-A09B-FA7D5FC31697}" type="presOf" srcId="{70125C33-ECF9-49BF-8D6B-95EFD4560335}" destId="{6465A104-F0E4-4347-9E45-261503A9DB77}" srcOrd="0" destOrd="0" presId="urn:microsoft.com/office/officeart/2005/8/layout/default"/>
    <dgm:cxn modelId="{83970077-EBA6-4EAF-AC47-610F23DF9AD8}" type="presOf" srcId="{E3D404EB-BFCF-45BD-BC3A-398E12A6F7FE}" destId="{822ED40F-FA16-4BA4-B73B-E58F702F480D}" srcOrd="0" destOrd="0" presId="urn:microsoft.com/office/officeart/2005/8/layout/default"/>
    <dgm:cxn modelId="{3630097E-B27E-4215-B52E-DD0FE4F31A5B}" type="presOf" srcId="{73247AEC-2AB1-4B01-A575-0771B7B868D5}" destId="{F40C7729-C6CD-4FA9-A7F2-8034A60CB7AC}" srcOrd="0" destOrd="0" presId="urn:microsoft.com/office/officeart/2005/8/layout/default"/>
    <dgm:cxn modelId="{97941186-957C-4D0D-9A8C-267AD5A94B5F}" srcId="{03939DCC-4D48-4734-917B-37872DCF24B4}" destId="{CEBF5EDB-7EC2-45A8-8423-0A64C2DDAAE0}" srcOrd="11" destOrd="0" parTransId="{888B2BB8-F3C3-4AF3-A4E3-D12D2151B444}" sibTransId="{831D3247-0EDA-4014-81E5-02FEFCC1B4BD}"/>
    <dgm:cxn modelId="{3C9C1092-3B3F-4521-8ED9-178937D05311}" type="presOf" srcId="{B7A1732C-5F2A-42AF-8B87-99CCD5834830}" destId="{CED864C4-EACE-4176-A160-763C75F485A1}" srcOrd="0" destOrd="0" presId="urn:microsoft.com/office/officeart/2005/8/layout/default"/>
    <dgm:cxn modelId="{E6FE1D97-AD25-4C74-8690-1ED7B523B51A}" srcId="{03939DCC-4D48-4734-917B-37872DCF24B4}" destId="{70125C33-ECF9-49BF-8D6B-95EFD4560335}" srcOrd="3" destOrd="0" parTransId="{EBCDDE58-619A-4E92-9F6D-BE115908B3DA}" sibTransId="{70BDB255-D0FC-4F3A-93F4-527F812249A1}"/>
    <dgm:cxn modelId="{AB1AF499-EFD4-4794-B503-47DEF178EE42}" type="presOf" srcId="{A08D2132-03A6-4A17-97F8-91427644D659}" destId="{E5C200AA-CB98-45D4-9C01-6143457670EC}" srcOrd="0" destOrd="0" presId="urn:microsoft.com/office/officeart/2005/8/layout/default"/>
    <dgm:cxn modelId="{C4D8C49B-5C25-432A-B243-CB8C582A96D2}" srcId="{03939DCC-4D48-4734-917B-37872DCF24B4}" destId="{D7CAF464-8FEB-4891-81DE-62AFFADC2386}" srcOrd="13" destOrd="0" parTransId="{43FA482E-1545-4A33-A93B-4CD00BC9572A}" sibTransId="{E9BF1D3C-694D-45C3-94C4-CD4377BD3223}"/>
    <dgm:cxn modelId="{5E8486A5-E165-4A6A-A4AC-3868903ED0E9}" type="presOf" srcId="{324ADE76-FF8B-48D5-A4AB-67BAB7094C92}" destId="{82B58635-3665-43F4-ABC6-78DB959A75D0}" srcOrd="0" destOrd="0" presId="urn:microsoft.com/office/officeart/2005/8/layout/default"/>
    <dgm:cxn modelId="{8B1D2AC2-9EBE-4AA6-B2CE-85A22079BE98}" srcId="{03939DCC-4D48-4734-917B-37872DCF24B4}" destId="{73247AEC-2AB1-4B01-A575-0771B7B868D5}" srcOrd="1" destOrd="0" parTransId="{BE7959E6-5A65-4669-8603-5DF22696D51A}" sibTransId="{056E2F7B-9311-44FC-B2CE-658A45AF4250}"/>
    <dgm:cxn modelId="{B000FAC7-9EA3-4E41-BEC4-AEB16F1B6D0B}" srcId="{03939DCC-4D48-4734-917B-37872DCF24B4}" destId="{57D95333-2F92-49DA-AE24-DC67BEDAF862}" srcOrd="0" destOrd="0" parTransId="{0CC68D40-AEDA-4602-A36B-28B834CA7061}" sibTransId="{3B54F09E-D691-4B5F-8F5E-500A0DC15DAA}"/>
    <dgm:cxn modelId="{120378CA-5C03-4D56-80DF-FF36B5C9A264}" srcId="{03939DCC-4D48-4734-917B-37872DCF24B4}" destId="{CD6818E7-CB92-43F5-B360-6B6FED106F26}" srcOrd="6" destOrd="0" parTransId="{2D416413-C60E-4D05-B6ED-D20F590E1BF0}" sibTransId="{784727C9-8F59-4B7F-A91F-226674B1FD74}"/>
    <dgm:cxn modelId="{75FE9FD3-5333-4471-BD98-61E5A238E970}" type="presOf" srcId="{CEBF5EDB-7EC2-45A8-8423-0A64C2DDAAE0}" destId="{28BE5CF3-278B-429D-9CCC-C81A5C052053}" srcOrd="0" destOrd="0" presId="urn:microsoft.com/office/officeart/2005/8/layout/default"/>
    <dgm:cxn modelId="{954B45D7-D181-41B9-AC1E-B81D5AF9E760}" type="presOf" srcId="{3D6F6B3C-F33E-4C7F-A054-94E9419E394A}" destId="{F60CBFCD-317B-4064-AC51-A199D9E5E5EF}" srcOrd="0" destOrd="0" presId="urn:microsoft.com/office/officeart/2005/8/layout/default"/>
    <dgm:cxn modelId="{6D3E6DDC-92E9-43D9-811A-CAECFCB0AAC6}" srcId="{03939DCC-4D48-4734-917B-37872DCF24B4}" destId="{B7A1732C-5F2A-42AF-8B87-99CCD5834830}" srcOrd="5" destOrd="0" parTransId="{288268BC-5B4D-4E91-91CB-52B696548BFA}" sibTransId="{3486561B-DB52-4277-BB14-AAFA369C2E51}"/>
    <dgm:cxn modelId="{135207E5-B054-46FE-B1AD-2DB91EA2E5E4}" type="presOf" srcId="{03939DCC-4D48-4734-917B-37872DCF24B4}" destId="{0E4BA7B0-EC7F-4C2F-A293-FB6EBA1101BE}" srcOrd="0" destOrd="0" presId="urn:microsoft.com/office/officeart/2005/8/layout/default"/>
    <dgm:cxn modelId="{232BC2E6-D19A-40A0-B5D6-F3E7C16D9F20}" srcId="{03939DCC-4D48-4734-917B-37872DCF24B4}" destId="{F16A08D2-E84B-4077-8683-CBA7F6531239}" srcOrd="8" destOrd="0" parTransId="{01363B66-C0FC-45F9-93A1-719E1DB56774}" sibTransId="{B5550A92-7D83-4D59-AE4B-0495605FA0A8}"/>
    <dgm:cxn modelId="{401A85EA-EAB5-436B-81F4-4EDC85B86158}" type="presOf" srcId="{57D95333-2F92-49DA-AE24-DC67BEDAF862}" destId="{BF8E68B7-83AA-4BF0-86F5-4C59B4C81EF7}" srcOrd="0" destOrd="0" presId="urn:microsoft.com/office/officeart/2005/8/layout/default"/>
    <dgm:cxn modelId="{BD2B19FF-1F1D-46B8-ABBB-976C49F31B1A}" srcId="{03939DCC-4D48-4734-917B-37872DCF24B4}" destId="{3D6F6B3C-F33E-4C7F-A054-94E9419E394A}" srcOrd="9" destOrd="0" parTransId="{3C1518B6-86A5-4E7B-8677-43CC4E55BC9B}" sibTransId="{08F0A8E4-5B28-4493-87F6-C76D70986896}"/>
    <dgm:cxn modelId="{03D550FF-6E0B-4685-8346-18C4EF019022}" type="presOf" srcId="{D7CAF464-8FEB-4891-81DE-62AFFADC2386}" destId="{1D48BD77-F895-4683-8C46-05D535C4CA31}" srcOrd="0" destOrd="0" presId="urn:microsoft.com/office/officeart/2005/8/layout/default"/>
    <dgm:cxn modelId="{56412A3B-BF5F-4BD8-8D9A-D8189B1B352A}" type="presParOf" srcId="{0E4BA7B0-EC7F-4C2F-A293-FB6EBA1101BE}" destId="{BF8E68B7-83AA-4BF0-86F5-4C59B4C81EF7}" srcOrd="0" destOrd="0" presId="urn:microsoft.com/office/officeart/2005/8/layout/default"/>
    <dgm:cxn modelId="{6E6569C8-8EC8-45A0-BBAF-3F8FD3C959CE}" type="presParOf" srcId="{0E4BA7B0-EC7F-4C2F-A293-FB6EBA1101BE}" destId="{A77EA86C-64E5-429B-A63D-A9B60BC20C15}" srcOrd="1" destOrd="0" presId="urn:microsoft.com/office/officeart/2005/8/layout/default"/>
    <dgm:cxn modelId="{FD319399-FB8E-4D51-AAD1-8835F085BAD0}" type="presParOf" srcId="{0E4BA7B0-EC7F-4C2F-A293-FB6EBA1101BE}" destId="{F40C7729-C6CD-4FA9-A7F2-8034A60CB7AC}" srcOrd="2" destOrd="0" presId="urn:microsoft.com/office/officeart/2005/8/layout/default"/>
    <dgm:cxn modelId="{DD2A4894-8C21-4961-BD88-7A4A270852DA}" type="presParOf" srcId="{0E4BA7B0-EC7F-4C2F-A293-FB6EBA1101BE}" destId="{612ABA8B-9CAF-478A-83D1-1C3A9C7A7797}" srcOrd="3" destOrd="0" presId="urn:microsoft.com/office/officeart/2005/8/layout/default"/>
    <dgm:cxn modelId="{B8CA7359-F268-4A40-ACF7-F0F2A9331A31}" type="presParOf" srcId="{0E4BA7B0-EC7F-4C2F-A293-FB6EBA1101BE}" destId="{822ED40F-FA16-4BA4-B73B-E58F702F480D}" srcOrd="4" destOrd="0" presId="urn:microsoft.com/office/officeart/2005/8/layout/default"/>
    <dgm:cxn modelId="{C7F88CDB-E7F4-4EE2-B8C7-88B64EE65996}" type="presParOf" srcId="{0E4BA7B0-EC7F-4C2F-A293-FB6EBA1101BE}" destId="{E699B988-01BF-4D65-900E-71332EDE70F4}" srcOrd="5" destOrd="0" presId="urn:microsoft.com/office/officeart/2005/8/layout/default"/>
    <dgm:cxn modelId="{F6EA7164-B67B-4FC6-A0BC-6C699FE93441}" type="presParOf" srcId="{0E4BA7B0-EC7F-4C2F-A293-FB6EBA1101BE}" destId="{6465A104-F0E4-4347-9E45-261503A9DB77}" srcOrd="6" destOrd="0" presId="urn:microsoft.com/office/officeart/2005/8/layout/default"/>
    <dgm:cxn modelId="{F86A3A66-87C6-41B8-9EA5-0DCC0CE681FB}" type="presParOf" srcId="{0E4BA7B0-EC7F-4C2F-A293-FB6EBA1101BE}" destId="{38F1A77A-11EF-47A8-86A4-C321BAE35988}" srcOrd="7" destOrd="0" presId="urn:microsoft.com/office/officeart/2005/8/layout/default"/>
    <dgm:cxn modelId="{62DA48A0-6B18-4615-924F-1A145C45755D}" type="presParOf" srcId="{0E4BA7B0-EC7F-4C2F-A293-FB6EBA1101BE}" destId="{E5C200AA-CB98-45D4-9C01-6143457670EC}" srcOrd="8" destOrd="0" presId="urn:microsoft.com/office/officeart/2005/8/layout/default"/>
    <dgm:cxn modelId="{CE23567F-CB6B-4FC5-9FD9-66ADE7824317}" type="presParOf" srcId="{0E4BA7B0-EC7F-4C2F-A293-FB6EBA1101BE}" destId="{716495D1-4E5E-42C8-AEEB-7690CDC6B083}" srcOrd="9" destOrd="0" presId="urn:microsoft.com/office/officeart/2005/8/layout/default"/>
    <dgm:cxn modelId="{C1ADE49C-BFA5-499D-9AA5-27D8C043002D}" type="presParOf" srcId="{0E4BA7B0-EC7F-4C2F-A293-FB6EBA1101BE}" destId="{CED864C4-EACE-4176-A160-763C75F485A1}" srcOrd="10" destOrd="0" presId="urn:microsoft.com/office/officeart/2005/8/layout/default"/>
    <dgm:cxn modelId="{D72C633F-E84C-4123-A0DA-72225743A6F1}" type="presParOf" srcId="{0E4BA7B0-EC7F-4C2F-A293-FB6EBA1101BE}" destId="{885308DB-7000-4DA4-8572-C46C2C49C0DA}" srcOrd="11" destOrd="0" presId="urn:microsoft.com/office/officeart/2005/8/layout/default"/>
    <dgm:cxn modelId="{193311AA-92FD-436D-9698-3FB241660DA9}" type="presParOf" srcId="{0E4BA7B0-EC7F-4C2F-A293-FB6EBA1101BE}" destId="{F7C85971-4370-4434-81D2-435C9C509CEE}" srcOrd="12" destOrd="0" presId="urn:microsoft.com/office/officeart/2005/8/layout/default"/>
    <dgm:cxn modelId="{88BA9858-03E9-4EE9-A7CF-CACC82981B60}" type="presParOf" srcId="{0E4BA7B0-EC7F-4C2F-A293-FB6EBA1101BE}" destId="{E299360B-D156-4A15-86BA-E535C94FA644}" srcOrd="13" destOrd="0" presId="urn:microsoft.com/office/officeart/2005/8/layout/default"/>
    <dgm:cxn modelId="{333F9373-F191-465E-8D54-0A046C25549B}" type="presParOf" srcId="{0E4BA7B0-EC7F-4C2F-A293-FB6EBA1101BE}" destId="{1F20696B-67DA-40DB-AB4B-9F46043C20F6}" srcOrd="14" destOrd="0" presId="urn:microsoft.com/office/officeart/2005/8/layout/default"/>
    <dgm:cxn modelId="{913A1EEA-E200-42AB-AC00-D0BEB1F3EFFA}" type="presParOf" srcId="{0E4BA7B0-EC7F-4C2F-A293-FB6EBA1101BE}" destId="{C34632B8-ADE3-4C92-A124-5F811F4C29D2}" srcOrd="15" destOrd="0" presId="urn:microsoft.com/office/officeart/2005/8/layout/default"/>
    <dgm:cxn modelId="{82B1D482-A29B-4E75-96B8-1D30370858F7}" type="presParOf" srcId="{0E4BA7B0-EC7F-4C2F-A293-FB6EBA1101BE}" destId="{95186B00-D169-4868-8D48-3A8C9ACF5FDA}" srcOrd="16" destOrd="0" presId="urn:microsoft.com/office/officeart/2005/8/layout/default"/>
    <dgm:cxn modelId="{504829FF-5AF1-4589-9C2D-4F7EF87CED84}" type="presParOf" srcId="{0E4BA7B0-EC7F-4C2F-A293-FB6EBA1101BE}" destId="{01656EEB-C6A3-4A40-9D28-35B4DB5CB7F5}" srcOrd="17" destOrd="0" presId="urn:microsoft.com/office/officeart/2005/8/layout/default"/>
    <dgm:cxn modelId="{F3F33D9E-7F68-45AE-9381-DFA4CF2CDF71}" type="presParOf" srcId="{0E4BA7B0-EC7F-4C2F-A293-FB6EBA1101BE}" destId="{F60CBFCD-317B-4064-AC51-A199D9E5E5EF}" srcOrd="18" destOrd="0" presId="urn:microsoft.com/office/officeart/2005/8/layout/default"/>
    <dgm:cxn modelId="{B080120F-F46F-4707-910E-C27ECE9824DF}" type="presParOf" srcId="{0E4BA7B0-EC7F-4C2F-A293-FB6EBA1101BE}" destId="{2F9D5451-1229-4AAB-B1A6-425532FCD176}" srcOrd="19" destOrd="0" presId="urn:microsoft.com/office/officeart/2005/8/layout/default"/>
    <dgm:cxn modelId="{D4B6B70B-5B22-4B7D-9E83-DF0E9991D684}" type="presParOf" srcId="{0E4BA7B0-EC7F-4C2F-A293-FB6EBA1101BE}" destId="{82B58635-3665-43F4-ABC6-78DB959A75D0}" srcOrd="20" destOrd="0" presId="urn:microsoft.com/office/officeart/2005/8/layout/default"/>
    <dgm:cxn modelId="{783353CB-7192-4A90-B0D9-C6BAD790FF9C}" type="presParOf" srcId="{0E4BA7B0-EC7F-4C2F-A293-FB6EBA1101BE}" destId="{FB4D6533-2949-4764-8B38-2289128FBB5C}" srcOrd="21" destOrd="0" presId="urn:microsoft.com/office/officeart/2005/8/layout/default"/>
    <dgm:cxn modelId="{B890167C-551D-4C04-924E-268DC51F4FF0}" type="presParOf" srcId="{0E4BA7B0-EC7F-4C2F-A293-FB6EBA1101BE}" destId="{28BE5CF3-278B-429D-9CCC-C81A5C052053}" srcOrd="22" destOrd="0" presId="urn:microsoft.com/office/officeart/2005/8/layout/default"/>
    <dgm:cxn modelId="{3D3C80E9-B1C9-4960-A379-22E248986135}" type="presParOf" srcId="{0E4BA7B0-EC7F-4C2F-A293-FB6EBA1101BE}" destId="{7479EA3D-C332-4987-A580-917FD32087B7}" srcOrd="23" destOrd="0" presId="urn:microsoft.com/office/officeart/2005/8/layout/default"/>
    <dgm:cxn modelId="{A1146F86-9D56-4879-831B-931B448E0C36}" type="presParOf" srcId="{0E4BA7B0-EC7F-4C2F-A293-FB6EBA1101BE}" destId="{AFA76605-8891-4C26-A7A6-06A74E00DF92}" srcOrd="24" destOrd="0" presId="urn:microsoft.com/office/officeart/2005/8/layout/default"/>
    <dgm:cxn modelId="{B54C390E-7FEB-498B-8982-49E691A03650}" type="presParOf" srcId="{0E4BA7B0-EC7F-4C2F-A293-FB6EBA1101BE}" destId="{25206665-87C4-404B-8702-EB1D5B631915}" srcOrd="25" destOrd="0" presId="urn:microsoft.com/office/officeart/2005/8/layout/default"/>
    <dgm:cxn modelId="{0FF6BCFE-ED04-4523-B0F3-C70C857B8A43}" type="presParOf" srcId="{0E4BA7B0-EC7F-4C2F-A293-FB6EBA1101BE}" destId="{1D48BD77-F895-4683-8C46-05D535C4CA31}" srcOrd="2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602BD56-8F5D-45EB-8FA2-7B4CCD47FE07}" type="doc">
      <dgm:prSet loTypeId="urn:microsoft.com/office/officeart/2005/8/layout/vList2" loCatId="list" qsTypeId="urn:microsoft.com/office/officeart/2005/8/quickstyle/simple1" qsCatId="simple" csTypeId="urn:microsoft.com/office/officeart/2005/8/colors/accent1_5" csCatId="accent1" phldr="1"/>
      <dgm:spPr/>
      <dgm:t>
        <a:bodyPr/>
        <a:lstStyle/>
        <a:p>
          <a:endParaRPr lang="en-CA"/>
        </a:p>
      </dgm:t>
    </dgm:pt>
    <dgm:pt modelId="{49383762-E782-49D4-9ADE-03FCA6E02DBB}">
      <dgm:prSet/>
      <dgm:spPr/>
      <dgm:t>
        <a:bodyPr/>
        <a:lstStyle/>
        <a:p>
          <a:r>
            <a:rPr lang="en-US" dirty="0"/>
            <a:t>Potential for a selection grievance</a:t>
          </a:r>
          <a:endParaRPr lang="en-CA" dirty="0"/>
        </a:p>
      </dgm:t>
    </dgm:pt>
    <dgm:pt modelId="{137EF099-776C-4AF3-ADA1-8835C9E25C37}" type="parTrans" cxnId="{B027B4BE-7305-4A85-99AA-F026BC501CC0}">
      <dgm:prSet/>
      <dgm:spPr/>
      <dgm:t>
        <a:bodyPr/>
        <a:lstStyle/>
        <a:p>
          <a:endParaRPr lang="en-CA"/>
        </a:p>
      </dgm:t>
    </dgm:pt>
    <dgm:pt modelId="{C995B1CF-9B6B-4B0D-B236-9654A4B1215B}" type="sibTrans" cxnId="{B027B4BE-7305-4A85-99AA-F026BC501CC0}">
      <dgm:prSet/>
      <dgm:spPr/>
      <dgm:t>
        <a:bodyPr/>
        <a:lstStyle/>
        <a:p>
          <a:endParaRPr lang="en-CA"/>
        </a:p>
      </dgm:t>
    </dgm:pt>
    <dgm:pt modelId="{05767364-9798-4ABD-B993-2EC23EC27041}">
      <dgm:prSet/>
      <dgm:spPr/>
      <dgm:t>
        <a:bodyPr/>
        <a:lstStyle/>
        <a:p>
          <a:r>
            <a:rPr lang="en-US" dirty="0"/>
            <a:t>Any selection that is atypical</a:t>
          </a:r>
          <a:endParaRPr lang="en-CA" dirty="0"/>
        </a:p>
      </dgm:t>
    </dgm:pt>
    <dgm:pt modelId="{C099A217-F0CA-482B-8A7D-58AAC8E210E4}" type="parTrans" cxnId="{EFAAB31B-C541-4617-88AA-14975DCA985F}">
      <dgm:prSet/>
      <dgm:spPr/>
      <dgm:t>
        <a:bodyPr/>
        <a:lstStyle/>
        <a:p>
          <a:endParaRPr lang="en-CA"/>
        </a:p>
      </dgm:t>
    </dgm:pt>
    <dgm:pt modelId="{726D6D29-8388-44CC-A6DF-245B6AEF97AE}" type="sibTrans" cxnId="{EFAAB31B-C541-4617-88AA-14975DCA985F}">
      <dgm:prSet/>
      <dgm:spPr/>
      <dgm:t>
        <a:bodyPr/>
        <a:lstStyle/>
        <a:p>
          <a:endParaRPr lang="en-CA"/>
        </a:p>
      </dgm:t>
    </dgm:pt>
    <dgm:pt modelId="{25AC1519-6280-4218-8BD3-D7B41F9CB96A}">
      <dgm:prSet/>
      <dgm:spPr/>
      <dgm:t>
        <a:bodyPr/>
        <a:lstStyle/>
        <a:p>
          <a:r>
            <a:rPr lang="en-US" dirty="0"/>
            <a:t>When</a:t>
          </a:r>
          <a:r>
            <a:rPr lang="en-US" baseline="0" dirty="0"/>
            <a:t> you are awarding a position to an employee with less seniority</a:t>
          </a:r>
          <a:endParaRPr lang="en-CA" dirty="0"/>
        </a:p>
      </dgm:t>
    </dgm:pt>
    <dgm:pt modelId="{13E55F69-D5C4-4F26-8C21-EB20DB6B8450}" type="parTrans" cxnId="{99D16CE3-6E24-475C-ABEC-E5E7C8B82381}">
      <dgm:prSet/>
      <dgm:spPr/>
      <dgm:t>
        <a:bodyPr/>
        <a:lstStyle/>
        <a:p>
          <a:endParaRPr lang="en-CA"/>
        </a:p>
      </dgm:t>
    </dgm:pt>
    <dgm:pt modelId="{19F951ED-FE74-4E3D-8EE1-444CFD5B37D2}" type="sibTrans" cxnId="{99D16CE3-6E24-475C-ABEC-E5E7C8B82381}">
      <dgm:prSet/>
      <dgm:spPr/>
      <dgm:t>
        <a:bodyPr/>
        <a:lstStyle/>
        <a:p>
          <a:endParaRPr lang="en-CA"/>
        </a:p>
      </dgm:t>
    </dgm:pt>
    <dgm:pt modelId="{E4D5FCD3-220D-497B-9859-82973F953D47}">
      <dgm:prSet/>
      <dgm:spPr/>
      <dgm:t>
        <a:bodyPr/>
        <a:lstStyle/>
        <a:p>
          <a:r>
            <a:rPr lang="en-US" dirty="0"/>
            <a:t>First time engaging with Article 24</a:t>
          </a:r>
          <a:endParaRPr lang="en-CA" dirty="0"/>
        </a:p>
      </dgm:t>
    </dgm:pt>
    <dgm:pt modelId="{E4101883-57A4-4BD7-90D1-E86E6675F3B6}" type="parTrans" cxnId="{99673A76-9596-426B-9D42-EC882F81EC18}">
      <dgm:prSet/>
      <dgm:spPr/>
      <dgm:t>
        <a:bodyPr/>
        <a:lstStyle/>
        <a:p>
          <a:endParaRPr lang="en-CA"/>
        </a:p>
      </dgm:t>
    </dgm:pt>
    <dgm:pt modelId="{48D9BE81-ECDE-4219-9310-3C3D71FC7163}" type="sibTrans" cxnId="{99673A76-9596-426B-9D42-EC882F81EC18}">
      <dgm:prSet/>
      <dgm:spPr/>
      <dgm:t>
        <a:bodyPr/>
        <a:lstStyle/>
        <a:p>
          <a:endParaRPr lang="en-CA"/>
        </a:p>
      </dgm:t>
    </dgm:pt>
    <dgm:pt modelId="{86F5B61F-C159-430D-A6B9-2A88FFB4C526}">
      <dgm:prSet/>
      <dgm:spPr/>
      <dgm:t>
        <a:bodyPr/>
        <a:lstStyle/>
        <a:p>
          <a:r>
            <a:rPr lang="en-US" dirty="0"/>
            <a:t>You posted a role mistakenly</a:t>
          </a:r>
          <a:endParaRPr lang="en-CA" dirty="0"/>
        </a:p>
      </dgm:t>
    </dgm:pt>
    <dgm:pt modelId="{1CB63288-EC6A-4AE2-AE17-7A23D55381D2}" type="parTrans" cxnId="{BC1D4419-EB92-45C5-BCFD-5980641ACCCF}">
      <dgm:prSet/>
      <dgm:spPr/>
    </dgm:pt>
    <dgm:pt modelId="{F8A62527-5013-4A4A-BEE0-91F734480F46}" type="sibTrans" cxnId="{BC1D4419-EB92-45C5-BCFD-5980641ACCCF}">
      <dgm:prSet/>
      <dgm:spPr/>
    </dgm:pt>
    <dgm:pt modelId="{F8DC23CE-4874-4B29-9915-D0DC84E05590}" type="pres">
      <dgm:prSet presAssocID="{7602BD56-8F5D-45EB-8FA2-7B4CCD47FE07}" presName="linear" presStyleCnt="0">
        <dgm:presLayoutVars>
          <dgm:animLvl val="lvl"/>
          <dgm:resizeHandles val="exact"/>
        </dgm:presLayoutVars>
      </dgm:prSet>
      <dgm:spPr/>
    </dgm:pt>
    <dgm:pt modelId="{78C4C9A5-0AF4-41B5-B361-FA76C702331F}" type="pres">
      <dgm:prSet presAssocID="{49383762-E782-49D4-9ADE-03FCA6E02DBB}" presName="parentText" presStyleLbl="node1" presStyleIdx="0" presStyleCnt="5">
        <dgm:presLayoutVars>
          <dgm:chMax val="0"/>
          <dgm:bulletEnabled val="1"/>
        </dgm:presLayoutVars>
      </dgm:prSet>
      <dgm:spPr/>
    </dgm:pt>
    <dgm:pt modelId="{A5B8E235-2C45-4B51-852D-F3151F12E742}" type="pres">
      <dgm:prSet presAssocID="{C995B1CF-9B6B-4B0D-B236-9654A4B1215B}" presName="spacer" presStyleCnt="0"/>
      <dgm:spPr/>
    </dgm:pt>
    <dgm:pt modelId="{96EDA24E-5543-4958-9C1C-063428DB66A2}" type="pres">
      <dgm:prSet presAssocID="{05767364-9798-4ABD-B993-2EC23EC27041}" presName="parentText" presStyleLbl="node1" presStyleIdx="1" presStyleCnt="5">
        <dgm:presLayoutVars>
          <dgm:chMax val="0"/>
          <dgm:bulletEnabled val="1"/>
        </dgm:presLayoutVars>
      </dgm:prSet>
      <dgm:spPr/>
    </dgm:pt>
    <dgm:pt modelId="{462BC5A5-DF35-4D4D-B6F5-960A0C7A24E9}" type="pres">
      <dgm:prSet presAssocID="{726D6D29-8388-44CC-A6DF-245B6AEF97AE}" presName="spacer" presStyleCnt="0"/>
      <dgm:spPr/>
    </dgm:pt>
    <dgm:pt modelId="{76FEFAB9-3391-42FB-8DEE-FC771385B054}" type="pres">
      <dgm:prSet presAssocID="{25AC1519-6280-4218-8BD3-D7B41F9CB96A}" presName="parentText" presStyleLbl="node1" presStyleIdx="2" presStyleCnt="5">
        <dgm:presLayoutVars>
          <dgm:chMax val="0"/>
          <dgm:bulletEnabled val="1"/>
        </dgm:presLayoutVars>
      </dgm:prSet>
      <dgm:spPr/>
    </dgm:pt>
    <dgm:pt modelId="{134ED253-91F9-4D38-A0AD-88014C1FDA72}" type="pres">
      <dgm:prSet presAssocID="{19F951ED-FE74-4E3D-8EE1-444CFD5B37D2}" presName="spacer" presStyleCnt="0"/>
      <dgm:spPr/>
    </dgm:pt>
    <dgm:pt modelId="{C1EB704E-38A6-4714-861E-432B83A16533}" type="pres">
      <dgm:prSet presAssocID="{86F5B61F-C159-430D-A6B9-2A88FFB4C526}" presName="parentText" presStyleLbl="node1" presStyleIdx="3" presStyleCnt="5">
        <dgm:presLayoutVars>
          <dgm:chMax val="0"/>
          <dgm:bulletEnabled val="1"/>
        </dgm:presLayoutVars>
      </dgm:prSet>
      <dgm:spPr/>
    </dgm:pt>
    <dgm:pt modelId="{3DC17E86-0F9D-4938-B1A6-2BD1BD0F5184}" type="pres">
      <dgm:prSet presAssocID="{F8A62527-5013-4A4A-BEE0-91F734480F46}" presName="spacer" presStyleCnt="0"/>
      <dgm:spPr/>
    </dgm:pt>
    <dgm:pt modelId="{3F2CE8DA-94DE-4A82-8540-58C84F7AAE22}" type="pres">
      <dgm:prSet presAssocID="{E4D5FCD3-220D-497B-9859-82973F953D47}" presName="parentText" presStyleLbl="node1" presStyleIdx="4" presStyleCnt="5">
        <dgm:presLayoutVars>
          <dgm:chMax val="0"/>
          <dgm:bulletEnabled val="1"/>
        </dgm:presLayoutVars>
      </dgm:prSet>
      <dgm:spPr/>
    </dgm:pt>
  </dgm:ptLst>
  <dgm:cxnLst>
    <dgm:cxn modelId="{A7D8E40A-872B-4819-A787-E6DCCEC14221}" type="presOf" srcId="{86F5B61F-C159-430D-A6B9-2A88FFB4C526}" destId="{C1EB704E-38A6-4714-861E-432B83A16533}" srcOrd="0" destOrd="0" presId="urn:microsoft.com/office/officeart/2005/8/layout/vList2"/>
    <dgm:cxn modelId="{BC1D4419-EB92-45C5-BCFD-5980641ACCCF}" srcId="{7602BD56-8F5D-45EB-8FA2-7B4CCD47FE07}" destId="{86F5B61F-C159-430D-A6B9-2A88FFB4C526}" srcOrd="3" destOrd="0" parTransId="{1CB63288-EC6A-4AE2-AE17-7A23D55381D2}" sibTransId="{F8A62527-5013-4A4A-BEE0-91F734480F46}"/>
    <dgm:cxn modelId="{EFAAB31B-C541-4617-88AA-14975DCA985F}" srcId="{7602BD56-8F5D-45EB-8FA2-7B4CCD47FE07}" destId="{05767364-9798-4ABD-B993-2EC23EC27041}" srcOrd="1" destOrd="0" parTransId="{C099A217-F0CA-482B-8A7D-58AAC8E210E4}" sibTransId="{726D6D29-8388-44CC-A6DF-245B6AEF97AE}"/>
    <dgm:cxn modelId="{69D42536-9953-4C78-BAA9-7AF0DEA6FB60}" type="presOf" srcId="{49383762-E782-49D4-9ADE-03FCA6E02DBB}" destId="{78C4C9A5-0AF4-41B5-B361-FA76C702331F}" srcOrd="0" destOrd="0" presId="urn:microsoft.com/office/officeart/2005/8/layout/vList2"/>
    <dgm:cxn modelId="{C684AA37-2057-4233-93CC-729792C9063D}" type="presOf" srcId="{E4D5FCD3-220D-497B-9859-82973F953D47}" destId="{3F2CE8DA-94DE-4A82-8540-58C84F7AAE22}" srcOrd="0" destOrd="0" presId="urn:microsoft.com/office/officeart/2005/8/layout/vList2"/>
    <dgm:cxn modelId="{6EF8A63F-E6A2-4379-B575-2D56EAB73359}" type="presOf" srcId="{7602BD56-8F5D-45EB-8FA2-7B4CCD47FE07}" destId="{F8DC23CE-4874-4B29-9915-D0DC84E05590}" srcOrd="0" destOrd="0" presId="urn:microsoft.com/office/officeart/2005/8/layout/vList2"/>
    <dgm:cxn modelId="{6E96286D-BDB4-42CA-8F06-5795E64E9C6B}" type="presOf" srcId="{05767364-9798-4ABD-B993-2EC23EC27041}" destId="{96EDA24E-5543-4958-9C1C-063428DB66A2}" srcOrd="0" destOrd="0" presId="urn:microsoft.com/office/officeart/2005/8/layout/vList2"/>
    <dgm:cxn modelId="{99673A76-9596-426B-9D42-EC882F81EC18}" srcId="{7602BD56-8F5D-45EB-8FA2-7B4CCD47FE07}" destId="{E4D5FCD3-220D-497B-9859-82973F953D47}" srcOrd="4" destOrd="0" parTransId="{E4101883-57A4-4BD7-90D1-E86E6675F3B6}" sibTransId="{48D9BE81-ECDE-4219-9310-3C3D71FC7163}"/>
    <dgm:cxn modelId="{5160E5A9-7826-41EE-BEF2-8F8C84C36553}" type="presOf" srcId="{25AC1519-6280-4218-8BD3-D7B41F9CB96A}" destId="{76FEFAB9-3391-42FB-8DEE-FC771385B054}" srcOrd="0" destOrd="0" presId="urn:microsoft.com/office/officeart/2005/8/layout/vList2"/>
    <dgm:cxn modelId="{B027B4BE-7305-4A85-99AA-F026BC501CC0}" srcId="{7602BD56-8F5D-45EB-8FA2-7B4CCD47FE07}" destId="{49383762-E782-49D4-9ADE-03FCA6E02DBB}" srcOrd="0" destOrd="0" parTransId="{137EF099-776C-4AF3-ADA1-8835C9E25C37}" sibTransId="{C995B1CF-9B6B-4B0D-B236-9654A4B1215B}"/>
    <dgm:cxn modelId="{99D16CE3-6E24-475C-ABEC-E5E7C8B82381}" srcId="{7602BD56-8F5D-45EB-8FA2-7B4CCD47FE07}" destId="{25AC1519-6280-4218-8BD3-D7B41F9CB96A}" srcOrd="2" destOrd="0" parTransId="{13E55F69-D5C4-4F26-8C21-EB20DB6B8450}" sibTransId="{19F951ED-FE74-4E3D-8EE1-444CFD5B37D2}"/>
    <dgm:cxn modelId="{429538E8-2D71-4EBF-A107-5B8DD5A8206D}" type="presParOf" srcId="{F8DC23CE-4874-4B29-9915-D0DC84E05590}" destId="{78C4C9A5-0AF4-41B5-B361-FA76C702331F}" srcOrd="0" destOrd="0" presId="urn:microsoft.com/office/officeart/2005/8/layout/vList2"/>
    <dgm:cxn modelId="{D629A976-1D65-4CBF-B048-C3974100DB29}" type="presParOf" srcId="{F8DC23CE-4874-4B29-9915-D0DC84E05590}" destId="{A5B8E235-2C45-4B51-852D-F3151F12E742}" srcOrd="1" destOrd="0" presId="urn:microsoft.com/office/officeart/2005/8/layout/vList2"/>
    <dgm:cxn modelId="{B48E2DED-7B2A-4B0C-B9DA-9F8CB5F1F1AC}" type="presParOf" srcId="{F8DC23CE-4874-4B29-9915-D0DC84E05590}" destId="{96EDA24E-5543-4958-9C1C-063428DB66A2}" srcOrd="2" destOrd="0" presId="urn:microsoft.com/office/officeart/2005/8/layout/vList2"/>
    <dgm:cxn modelId="{51D7E21D-C2B4-47A7-9953-D80E31854B0C}" type="presParOf" srcId="{F8DC23CE-4874-4B29-9915-D0DC84E05590}" destId="{462BC5A5-DF35-4D4D-B6F5-960A0C7A24E9}" srcOrd="3" destOrd="0" presId="urn:microsoft.com/office/officeart/2005/8/layout/vList2"/>
    <dgm:cxn modelId="{F8F767C5-A6B9-4C0D-857F-71C6D2DF5F0F}" type="presParOf" srcId="{F8DC23CE-4874-4B29-9915-D0DC84E05590}" destId="{76FEFAB9-3391-42FB-8DEE-FC771385B054}" srcOrd="4" destOrd="0" presId="urn:microsoft.com/office/officeart/2005/8/layout/vList2"/>
    <dgm:cxn modelId="{1EB8F2AB-8038-4D38-B122-F7D0D4787A61}" type="presParOf" srcId="{F8DC23CE-4874-4B29-9915-D0DC84E05590}" destId="{134ED253-91F9-4D38-A0AD-88014C1FDA72}" srcOrd="5" destOrd="0" presId="urn:microsoft.com/office/officeart/2005/8/layout/vList2"/>
    <dgm:cxn modelId="{323E07EE-FDC9-43E9-99F1-9BE514F53961}" type="presParOf" srcId="{F8DC23CE-4874-4B29-9915-D0DC84E05590}" destId="{C1EB704E-38A6-4714-861E-432B83A16533}" srcOrd="6" destOrd="0" presId="urn:microsoft.com/office/officeart/2005/8/layout/vList2"/>
    <dgm:cxn modelId="{10A33741-82A7-42E5-BC33-7E680FAA0C21}" type="presParOf" srcId="{F8DC23CE-4874-4B29-9915-D0DC84E05590}" destId="{3DC17E86-0F9D-4938-B1A6-2BD1BD0F5184}" srcOrd="7" destOrd="0" presId="urn:microsoft.com/office/officeart/2005/8/layout/vList2"/>
    <dgm:cxn modelId="{429638EB-E4E4-45BE-B743-371A56438F54}" type="presParOf" srcId="{F8DC23CE-4874-4B29-9915-D0DC84E05590}" destId="{3F2CE8DA-94DE-4A82-8540-58C84F7AAE22}"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602BD56-8F5D-45EB-8FA2-7B4CCD47FE07}" type="doc">
      <dgm:prSet loTypeId="urn:microsoft.com/office/officeart/2005/8/layout/vList2" loCatId="list" qsTypeId="urn:microsoft.com/office/officeart/2005/8/quickstyle/simple1" qsCatId="simple" csTypeId="urn:microsoft.com/office/officeart/2005/8/colors/accent1_5" csCatId="accent1" phldr="1"/>
      <dgm:spPr/>
      <dgm:t>
        <a:bodyPr/>
        <a:lstStyle/>
        <a:p>
          <a:endParaRPr lang="en-CA"/>
        </a:p>
      </dgm:t>
    </dgm:pt>
    <dgm:pt modelId="{49383762-E782-49D4-9ADE-03FCA6E02DBB}">
      <dgm:prSet/>
      <dgm:spPr/>
      <dgm:t>
        <a:bodyPr/>
        <a:lstStyle/>
        <a:p>
          <a:r>
            <a:rPr lang="en-US" dirty="0"/>
            <a:t>Hiring and Promotions Guide</a:t>
          </a:r>
          <a:endParaRPr lang="en-CA" dirty="0"/>
        </a:p>
      </dgm:t>
    </dgm:pt>
    <dgm:pt modelId="{137EF099-776C-4AF3-ADA1-8835C9E25C37}" type="parTrans" cxnId="{B027B4BE-7305-4A85-99AA-F026BC501CC0}">
      <dgm:prSet/>
      <dgm:spPr/>
      <dgm:t>
        <a:bodyPr/>
        <a:lstStyle/>
        <a:p>
          <a:endParaRPr lang="en-CA"/>
        </a:p>
      </dgm:t>
    </dgm:pt>
    <dgm:pt modelId="{C995B1CF-9B6B-4B0D-B236-9654A4B1215B}" type="sibTrans" cxnId="{B027B4BE-7305-4A85-99AA-F026BC501CC0}">
      <dgm:prSet/>
      <dgm:spPr/>
      <dgm:t>
        <a:bodyPr/>
        <a:lstStyle/>
        <a:p>
          <a:endParaRPr lang="en-CA"/>
        </a:p>
      </dgm:t>
    </dgm:pt>
    <dgm:pt modelId="{7769BC44-C755-447C-8C16-0EE32FED1A8D}">
      <dgm:prSet/>
      <dgm:spPr/>
      <dgm:t>
        <a:bodyPr/>
        <a:lstStyle/>
        <a:p>
          <a:r>
            <a:rPr lang="en-US" dirty="0"/>
            <a:t>Employer’s Interpretation Guide</a:t>
          </a:r>
          <a:endParaRPr lang="en-CA" dirty="0"/>
        </a:p>
      </dgm:t>
    </dgm:pt>
    <dgm:pt modelId="{3E6FDC96-20D9-4755-8D56-8603F75ABDCA}" type="parTrans" cxnId="{A2D12526-44D5-4895-9143-0529D4DF56EB}">
      <dgm:prSet/>
      <dgm:spPr/>
    </dgm:pt>
    <dgm:pt modelId="{D7D8D57D-21A7-451B-B179-115C3E156E5B}" type="sibTrans" cxnId="{A2D12526-44D5-4895-9143-0529D4DF56EB}">
      <dgm:prSet/>
      <dgm:spPr/>
    </dgm:pt>
    <dgm:pt modelId="{F8DC23CE-4874-4B29-9915-D0DC84E05590}" type="pres">
      <dgm:prSet presAssocID="{7602BD56-8F5D-45EB-8FA2-7B4CCD47FE07}" presName="linear" presStyleCnt="0">
        <dgm:presLayoutVars>
          <dgm:animLvl val="lvl"/>
          <dgm:resizeHandles val="exact"/>
        </dgm:presLayoutVars>
      </dgm:prSet>
      <dgm:spPr/>
    </dgm:pt>
    <dgm:pt modelId="{78C4C9A5-0AF4-41B5-B361-FA76C702331F}" type="pres">
      <dgm:prSet presAssocID="{49383762-E782-49D4-9ADE-03FCA6E02DBB}" presName="parentText" presStyleLbl="node1" presStyleIdx="0" presStyleCnt="2">
        <dgm:presLayoutVars>
          <dgm:chMax val="0"/>
          <dgm:bulletEnabled val="1"/>
        </dgm:presLayoutVars>
      </dgm:prSet>
      <dgm:spPr/>
    </dgm:pt>
    <dgm:pt modelId="{3682B430-A2A0-463C-8148-50F1723E5B97}" type="pres">
      <dgm:prSet presAssocID="{C995B1CF-9B6B-4B0D-B236-9654A4B1215B}" presName="spacer" presStyleCnt="0"/>
      <dgm:spPr/>
    </dgm:pt>
    <dgm:pt modelId="{632FCB21-497E-4648-B1BB-70966967FD25}" type="pres">
      <dgm:prSet presAssocID="{7769BC44-C755-447C-8C16-0EE32FED1A8D}" presName="parentText" presStyleLbl="node1" presStyleIdx="1" presStyleCnt="2">
        <dgm:presLayoutVars>
          <dgm:chMax val="0"/>
          <dgm:bulletEnabled val="1"/>
        </dgm:presLayoutVars>
      </dgm:prSet>
      <dgm:spPr/>
    </dgm:pt>
  </dgm:ptLst>
  <dgm:cxnLst>
    <dgm:cxn modelId="{A2D12526-44D5-4895-9143-0529D4DF56EB}" srcId="{7602BD56-8F5D-45EB-8FA2-7B4CCD47FE07}" destId="{7769BC44-C755-447C-8C16-0EE32FED1A8D}" srcOrd="1" destOrd="0" parTransId="{3E6FDC96-20D9-4755-8D56-8603F75ABDCA}" sibTransId="{D7D8D57D-21A7-451B-B179-115C3E156E5B}"/>
    <dgm:cxn modelId="{69D42536-9953-4C78-BAA9-7AF0DEA6FB60}" type="presOf" srcId="{49383762-E782-49D4-9ADE-03FCA6E02DBB}" destId="{78C4C9A5-0AF4-41B5-B361-FA76C702331F}" srcOrd="0" destOrd="0" presId="urn:microsoft.com/office/officeart/2005/8/layout/vList2"/>
    <dgm:cxn modelId="{6EF8A63F-E6A2-4379-B575-2D56EAB73359}" type="presOf" srcId="{7602BD56-8F5D-45EB-8FA2-7B4CCD47FE07}" destId="{F8DC23CE-4874-4B29-9915-D0DC84E05590}" srcOrd="0" destOrd="0" presId="urn:microsoft.com/office/officeart/2005/8/layout/vList2"/>
    <dgm:cxn modelId="{B027B4BE-7305-4A85-99AA-F026BC501CC0}" srcId="{7602BD56-8F5D-45EB-8FA2-7B4CCD47FE07}" destId="{49383762-E782-49D4-9ADE-03FCA6E02DBB}" srcOrd="0" destOrd="0" parTransId="{137EF099-776C-4AF3-ADA1-8835C9E25C37}" sibTransId="{C995B1CF-9B6B-4B0D-B236-9654A4B1215B}"/>
    <dgm:cxn modelId="{2063E5F1-9365-42F0-B406-A1EA1BA8DD92}" type="presOf" srcId="{7769BC44-C755-447C-8C16-0EE32FED1A8D}" destId="{632FCB21-497E-4648-B1BB-70966967FD25}" srcOrd="0" destOrd="0" presId="urn:microsoft.com/office/officeart/2005/8/layout/vList2"/>
    <dgm:cxn modelId="{429538E8-2D71-4EBF-A107-5B8DD5A8206D}" type="presParOf" srcId="{F8DC23CE-4874-4B29-9915-D0DC84E05590}" destId="{78C4C9A5-0AF4-41B5-B361-FA76C702331F}" srcOrd="0" destOrd="0" presId="urn:microsoft.com/office/officeart/2005/8/layout/vList2"/>
    <dgm:cxn modelId="{4F2CCAE4-6440-4588-9B0F-7F9DE7285CF0}" type="presParOf" srcId="{F8DC23CE-4874-4B29-9915-D0DC84E05590}" destId="{3682B430-A2A0-463C-8148-50F1723E5B97}" srcOrd="1" destOrd="0" presId="urn:microsoft.com/office/officeart/2005/8/layout/vList2"/>
    <dgm:cxn modelId="{A47BF193-1418-4D24-9018-1AF874B5DD0E}" type="presParOf" srcId="{F8DC23CE-4874-4B29-9915-D0DC84E05590}" destId="{632FCB21-497E-4648-B1BB-70966967FD25}"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5032E0A-2800-4BF4-B09E-302A4BD63CED}" type="doc">
      <dgm:prSet loTypeId="urn:microsoft.com/office/officeart/2008/layout/VerticalCurvedList" loCatId="list" qsTypeId="urn:microsoft.com/office/officeart/2005/8/quickstyle/simple1" qsCatId="simple" csTypeId="urn:microsoft.com/office/officeart/2005/8/colors/accent1_4" csCatId="accent1" phldr="1"/>
      <dgm:spPr/>
      <dgm:t>
        <a:bodyPr/>
        <a:lstStyle/>
        <a:p>
          <a:endParaRPr lang="en-CA"/>
        </a:p>
      </dgm:t>
    </dgm:pt>
    <dgm:pt modelId="{8CFE3FE6-4929-4E1B-B53A-607B94B00E10}">
      <dgm:prSet phldrT="[Text]"/>
      <dgm:spPr/>
      <dgm:t>
        <a:bodyPr/>
        <a:lstStyle/>
        <a:p>
          <a:r>
            <a:rPr lang="en-US" dirty="0"/>
            <a:t>Complaints &amp; Investigations</a:t>
          </a:r>
          <a:endParaRPr lang="en-CA" dirty="0"/>
        </a:p>
      </dgm:t>
    </dgm:pt>
    <dgm:pt modelId="{5C7921E2-C8C7-492F-8B65-026B50F692BF}" type="parTrans" cxnId="{F355D1FD-DA36-4FC4-87C4-A7005B7E8E82}">
      <dgm:prSet/>
      <dgm:spPr/>
      <dgm:t>
        <a:bodyPr/>
        <a:lstStyle/>
        <a:p>
          <a:endParaRPr lang="en-CA"/>
        </a:p>
      </dgm:t>
    </dgm:pt>
    <dgm:pt modelId="{62980DE3-FBA9-4B67-BF89-B9A0E6487D3F}" type="sibTrans" cxnId="{F355D1FD-DA36-4FC4-87C4-A7005B7E8E82}">
      <dgm:prSet/>
      <dgm:spPr/>
      <dgm:t>
        <a:bodyPr/>
        <a:lstStyle/>
        <a:p>
          <a:endParaRPr lang="en-CA"/>
        </a:p>
      </dgm:t>
    </dgm:pt>
    <dgm:pt modelId="{CD938D5E-54C3-48D8-BC21-3E9ACB67D25A}">
      <dgm:prSet phldrT="[Text]"/>
      <dgm:spPr/>
      <dgm:t>
        <a:bodyPr/>
        <a:lstStyle/>
        <a:p>
          <a:r>
            <a:rPr lang="en-US" dirty="0"/>
            <a:t>Obligation to have a safe workplace</a:t>
          </a:r>
          <a:endParaRPr lang="en-CA" dirty="0"/>
        </a:p>
      </dgm:t>
    </dgm:pt>
    <dgm:pt modelId="{061A0BE2-C72D-49AC-BBB4-2BA60F5EF58B}" type="parTrans" cxnId="{6F538E90-0777-47D0-AC5C-0D693EF3B17C}">
      <dgm:prSet/>
      <dgm:spPr/>
      <dgm:t>
        <a:bodyPr/>
        <a:lstStyle/>
        <a:p>
          <a:endParaRPr lang="en-CA"/>
        </a:p>
      </dgm:t>
    </dgm:pt>
    <dgm:pt modelId="{F0CC48A7-BF00-4649-A5D7-BE00CF2F0A3B}" type="sibTrans" cxnId="{6F538E90-0777-47D0-AC5C-0D693EF3B17C}">
      <dgm:prSet/>
      <dgm:spPr/>
      <dgm:t>
        <a:bodyPr/>
        <a:lstStyle/>
        <a:p>
          <a:endParaRPr lang="en-CA"/>
        </a:p>
      </dgm:t>
    </dgm:pt>
    <dgm:pt modelId="{28884054-C533-462D-8DA5-7B62C6830B15}" type="pres">
      <dgm:prSet presAssocID="{35032E0A-2800-4BF4-B09E-302A4BD63CED}" presName="Name0" presStyleCnt="0">
        <dgm:presLayoutVars>
          <dgm:chMax val="7"/>
          <dgm:chPref val="7"/>
          <dgm:dir/>
        </dgm:presLayoutVars>
      </dgm:prSet>
      <dgm:spPr/>
    </dgm:pt>
    <dgm:pt modelId="{1DBFA5DB-1382-45C2-9F53-9A9A4C4C6BDA}" type="pres">
      <dgm:prSet presAssocID="{35032E0A-2800-4BF4-B09E-302A4BD63CED}" presName="Name1" presStyleCnt="0"/>
      <dgm:spPr/>
    </dgm:pt>
    <dgm:pt modelId="{D1BF87F2-5144-4052-A9D5-60272BC94ACD}" type="pres">
      <dgm:prSet presAssocID="{35032E0A-2800-4BF4-B09E-302A4BD63CED}" presName="cycle" presStyleCnt="0"/>
      <dgm:spPr/>
    </dgm:pt>
    <dgm:pt modelId="{B02A9C6D-DE83-4978-9725-091FC38C9424}" type="pres">
      <dgm:prSet presAssocID="{35032E0A-2800-4BF4-B09E-302A4BD63CED}" presName="srcNode" presStyleLbl="node1" presStyleIdx="0" presStyleCnt="2"/>
      <dgm:spPr/>
    </dgm:pt>
    <dgm:pt modelId="{3A06FA00-6831-40E9-9877-D703B018FCE6}" type="pres">
      <dgm:prSet presAssocID="{35032E0A-2800-4BF4-B09E-302A4BD63CED}" presName="conn" presStyleLbl="parChTrans1D2" presStyleIdx="0" presStyleCnt="1"/>
      <dgm:spPr/>
    </dgm:pt>
    <dgm:pt modelId="{23541F5F-E395-4329-BAE8-BC115E7B70F1}" type="pres">
      <dgm:prSet presAssocID="{35032E0A-2800-4BF4-B09E-302A4BD63CED}" presName="extraNode" presStyleLbl="node1" presStyleIdx="0" presStyleCnt="2"/>
      <dgm:spPr/>
    </dgm:pt>
    <dgm:pt modelId="{6624A6AB-3FDD-49B2-86A4-C8FE80E6D82F}" type="pres">
      <dgm:prSet presAssocID="{35032E0A-2800-4BF4-B09E-302A4BD63CED}" presName="dstNode" presStyleLbl="node1" presStyleIdx="0" presStyleCnt="2"/>
      <dgm:spPr/>
    </dgm:pt>
    <dgm:pt modelId="{C04A7685-CEC2-4B66-9060-168526156B9D}" type="pres">
      <dgm:prSet presAssocID="{8CFE3FE6-4929-4E1B-B53A-607B94B00E10}" presName="text_1" presStyleLbl="node1" presStyleIdx="0" presStyleCnt="2">
        <dgm:presLayoutVars>
          <dgm:bulletEnabled val="1"/>
        </dgm:presLayoutVars>
      </dgm:prSet>
      <dgm:spPr/>
    </dgm:pt>
    <dgm:pt modelId="{2D229A2E-020A-40DF-A763-2B44841CE9DC}" type="pres">
      <dgm:prSet presAssocID="{8CFE3FE6-4929-4E1B-B53A-607B94B00E10}" presName="accent_1" presStyleCnt="0"/>
      <dgm:spPr/>
    </dgm:pt>
    <dgm:pt modelId="{E3DDA105-B3E9-4D60-940E-4A1BBD29C707}" type="pres">
      <dgm:prSet presAssocID="{8CFE3FE6-4929-4E1B-B53A-607B94B00E10}" presName="accentRepeatNode" presStyleLbl="solidFgAcc1" presStyleIdx="0" presStyleCnt="2"/>
      <dgm:spPr/>
    </dgm:pt>
    <dgm:pt modelId="{01CACA0E-87C5-4DE2-9C89-E02F07309F1E}" type="pres">
      <dgm:prSet presAssocID="{CD938D5E-54C3-48D8-BC21-3E9ACB67D25A}" presName="text_2" presStyleLbl="node1" presStyleIdx="1" presStyleCnt="2">
        <dgm:presLayoutVars>
          <dgm:bulletEnabled val="1"/>
        </dgm:presLayoutVars>
      </dgm:prSet>
      <dgm:spPr/>
    </dgm:pt>
    <dgm:pt modelId="{8BA5381D-FE60-48BC-A4AB-592025DB5504}" type="pres">
      <dgm:prSet presAssocID="{CD938D5E-54C3-48D8-BC21-3E9ACB67D25A}" presName="accent_2" presStyleCnt="0"/>
      <dgm:spPr/>
    </dgm:pt>
    <dgm:pt modelId="{FE2436B7-0FC2-45E9-8235-CB54D0A859FE}" type="pres">
      <dgm:prSet presAssocID="{CD938D5E-54C3-48D8-BC21-3E9ACB67D25A}" presName="accentRepeatNode" presStyleLbl="solidFgAcc1" presStyleIdx="1" presStyleCnt="2"/>
      <dgm:spPr/>
    </dgm:pt>
  </dgm:ptLst>
  <dgm:cxnLst>
    <dgm:cxn modelId="{9B105D77-DDDE-4833-83FF-0A2258236D86}" type="presOf" srcId="{8CFE3FE6-4929-4E1B-B53A-607B94B00E10}" destId="{C04A7685-CEC2-4B66-9060-168526156B9D}" srcOrd="0" destOrd="0" presId="urn:microsoft.com/office/officeart/2008/layout/VerticalCurvedList"/>
    <dgm:cxn modelId="{6F538E90-0777-47D0-AC5C-0D693EF3B17C}" srcId="{35032E0A-2800-4BF4-B09E-302A4BD63CED}" destId="{CD938D5E-54C3-48D8-BC21-3E9ACB67D25A}" srcOrd="1" destOrd="0" parTransId="{061A0BE2-C72D-49AC-BBB4-2BA60F5EF58B}" sibTransId="{F0CC48A7-BF00-4649-A5D7-BE00CF2F0A3B}"/>
    <dgm:cxn modelId="{DCBDFDB0-6C60-4A25-9A69-BA13AF8D9101}" type="presOf" srcId="{35032E0A-2800-4BF4-B09E-302A4BD63CED}" destId="{28884054-C533-462D-8DA5-7B62C6830B15}" srcOrd="0" destOrd="0" presId="urn:microsoft.com/office/officeart/2008/layout/VerticalCurvedList"/>
    <dgm:cxn modelId="{72B693BC-108E-48A1-86E5-BDEF767674FF}" type="presOf" srcId="{62980DE3-FBA9-4B67-BF89-B9A0E6487D3F}" destId="{3A06FA00-6831-40E9-9877-D703B018FCE6}" srcOrd="0" destOrd="0" presId="urn:microsoft.com/office/officeart/2008/layout/VerticalCurvedList"/>
    <dgm:cxn modelId="{5C1D1BFC-E8F3-4CE5-AD79-C0978504AC9B}" type="presOf" srcId="{CD938D5E-54C3-48D8-BC21-3E9ACB67D25A}" destId="{01CACA0E-87C5-4DE2-9C89-E02F07309F1E}" srcOrd="0" destOrd="0" presId="urn:microsoft.com/office/officeart/2008/layout/VerticalCurvedList"/>
    <dgm:cxn modelId="{F355D1FD-DA36-4FC4-87C4-A7005B7E8E82}" srcId="{35032E0A-2800-4BF4-B09E-302A4BD63CED}" destId="{8CFE3FE6-4929-4E1B-B53A-607B94B00E10}" srcOrd="0" destOrd="0" parTransId="{5C7921E2-C8C7-492F-8B65-026B50F692BF}" sibTransId="{62980DE3-FBA9-4B67-BF89-B9A0E6487D3F}"/>
    <dgm:cxn modelId="{E06943AF-312D-4D8A-848B-37BFD18ABA7D}" type="presParOf" srcId="{28884054-C533-462D-8DA5-7B62C6830B15}" destId="{1DBFA5DB-1382-45C2-9F53-9A9A4C4C6BDA}" srcOrd="0" destOrd="0" presId="urn:microsoft.com/office/officeart/2008/layout/VerticalCurvedList"/>
    <dgm:cxn modelId="{EB5075EC-A2A7-4FCC-A71B-4E06F0FBE910}" type="presParOf" srcId="{1DBFA5DB-1382-45C2-9F53-9A9A4C4C6BDA}" destId="{D1BF87F2-5144-4052-A9D5-60272BC94ACD}" srcOrd="0" destOrd="0" presId="urn:microsoft.com/office/officeart/2008/layout/VerticalCurvedList"/>
    <dgm:cxn modelId="{CC43F9D3-73A6-4937-B65A-98256C1AA0EA}" type="presParOf" srcId="{D1BF87F2-5144-4052-A9D5-60272BC94ACD}" destId="{B02A9C6D-DE83-4978-9725-091FC38C9424}" srcOrd="0" destOrd="0" presId="urn:microsoft.com/office/officeart/2008/layout/VerticalCurvedList"/>
    <dgm:cxn modelId="{A9B16762-4E5B-4FF3-9A68-DE4F758F4967}" type="presParOf" srcId="{D1BF87F2-5144-4052-A9D5-60272BC94ACD}" destId="{3A06FA00-6831-40E9-9877-D703B018FCE6}" srcOrd="1" destOrd="0" presId="urn:microsoft.com/office/officeart/2008/layout/VerticalCurvedList"/>
    <dgm:cxn modelId="{4F788DEF-8A30-4712-BFFB-16BBC4AC2E6E}" type="presParOf" srcId="{D1BF87F2-5144-4052-A9D5-60272BC94ACD}" destId="{23541F5F-E395-4329-BAE8-BC115E7B70F1}" srcOrd="2" destOrd="0" presId="urn:microsoft.com/office/officeart/2008/layout/VerticalCurvedList"/>
    <dgm:cxn modelId="{41B6AB32-FA02-4A37-8A93-1AAD4072BF4B}" type="presParOf" srcId="{D1BF87F2-5144-4052-A9D5-60272BC94ACD}" destId="{6624A6AB-3FDD-49B2-86A4-C8FE80E6D82F}" srcOrd="3" destOrd="0" presId="urn:microsoft.com/office/officeart/2008/layout/VerticalCurvedList"/>
    <dgm:cxn modelId="{52F89DD8-1A64-4F85-9C1F-58232C361A6F}" type="presParOf" srcId="{1DBFA5DB-1382-45C2-9F53-9A9A4C4C6BDA}" destId="{C04A7685-CEC2-4B66-9060-168526156B9D}" srcOrd="1" destOrd="0" presId="urn:microsoft.com/office/officeart/2008/layout/VerticalCurvedList"/>
    <dgm:cxn modelId="{ADD5A811-2E66-4EFA-8870-D28C0F315DCE}" type="presParOf" srcId="{1DBFA5DB-1382-45C2-9F53-9A9A4C4C6BDA}" destId="{2D229A2E-020A-40DF-A763-2B44841CE9DC}" srcOrd="2" destOrd="0" presId="urn:microsoft.com/office/officeart/2008/layout/VerticalCurvedList"/>
    <dgm:cxn modelId="{6E551B81-02A3-426D-9A14-8187AA5C3939}" type="presParOf" srcId="{2D229A2E-020A-40DF-A763-2B44841CE9DC}" destId="{E3DDA105-B3E9-4D60-940E-4A1BBD29C707}" srcOrd="0" destOrd="0" presId="urn:microsoft.com/office/officeart/2008/layout/VerticalCurvedList"/>
    <dgm:cxn modelId="{E612A96D-EE2F-4DB3-AE83-4916288119FA}" type="presParOf" srcId="{1DBFA5DB-1382-45C2-9F53-9A9A4C4C6BDA}" destId="{01CACA0E-87C5-4DE2-9C89-E02F07309F1E}" srcOrd="3" destOrd="0" presId="urn:microsoft.com/office/officeart/2008/layout/VerticalCurvedList"/>
    <dgm:cxn modelId="{0D5F42E8-162B-46C3-82EE-55122FC193CC}" type="presParOf" srcId="{1DBFA5DB-1382-45C2-9F53-9A9A4C4C6BDA}" destId="{8BA5381D-FE60-48BC-A4AB-592025DB5504}" srcOrd="4" destOrd="0" presId="urn:microsoft.com/office/officeart/2008/layout/VerticalCurvedList"/>
    <dgm:cxn modelId="{D1DE3515-904E-47C4-A197-609D8DEC294C}" type="presParOf" srcId="{8BA5381D-FE60-48BC-A4AB-592025DB5504}" destId="{FE2436B7-0FC2-45E9-8235-CB54D0A859FE}"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3939DCC-4D48-4734-917B-37872DCF24B4}" type="doc">
      <dgm:prSet loTypeId="urn:microsoft.com/office/officeart/2005/8/layout/default" loCatId="list" qsTypeId="urn:microsoft.com/office/officeart/2005/8/quickstyle/simple1" qsCatId="simple" csTypeId="urn:microsoft.com/office/officeart/2005/8/colors/accent1_3" csCatId="accent1" phldr="1"/>
      <dgm:spPr/>
      <dgm:t>
        <a:bodyPr/>
        <a:lstStyle/>
        <a:p>
          <a:endParaRPr lang="en-CA"/>
        </a:p>
      </dgm:t>
    </dgm:pt>
    <dgm:pt modelId="{57D95333-2F92-49DA-AE24-DC67BEDAF862}">
      <dgm:prSet phldrT="[Text]"/>
      <dgm:spPr/>
      <dgm:t>
        <a:bodyPr/>
        <a:lstStyle/>
        <a:p>
          <a:r>
            <a:rPr lang="en-US" dirty="0"/>
            <a:t>Definitions </a:t>
          </a:r>
          <a:endParaRPr lang="en-CA" dirty="0"/>
        </a:p>
      </dgm:t>
    </dgm:pt>
    <dgm:pt modelId="{0CC68D40-AEDA-4602-A36B-28B834CA7061}" type="parTrans" cxnId="{B000FAC7-9EA3-4E41-BEC4-AEB16F1B6D0B}">
      <dgm:prSet/>
      <dgm:spPr/>
      <dgm:t>
        <a:bodyPr/>
        <a:lstStyle/>
        <a:p>
          <a:endParaRPr lang="en-CA"/>
        </a:p>
      </dgm:t>
    </dgm:pt>
    <dgm:pt modelId="{3B54F09E-D691-4B5F-8F5E-500A0DC15DAA}" type="sibTrans" cxnId="{B000FAC7-9EA3-4E41-BEC4-AEB16F1B6D0B}">
      <dgm:prSet/>
      <dgm:spPr/>
      <dgm:t>
        <a:bodyPr/>
        <a:lstStyle/>
        <a:p>
          <a:endParaRPr lang="en-CA"/>
        </a:p>
      </dgm:t>
    </dgm:pt>
    <dgm:pt modelId="{73247AEC-2AB1-4B01-A575-0771B7B868D5}">
      <dgm:prSet phldrT="[Text]"/>
      <dgm:spPr/>
      <dgm:t>
        <a:bodyPr/>
        <a:lstStyle/>
        <a:p>
          <a:r>
            <a:rPr lang="en-US" dirty="0"/>
            <a:t>Procedure for making a complaint</a:t>
          </a:r>
          <a:endParaRPr lang="en-CA" dirty="0"/>
        </a:p>
      </dgm:t>
    </dgm:pt>
    <dgm:pt modelId="{BE7959E6-5A65-4669-8603-5DF22696D51A}" type="parTrans" cxnId="{8B1D2AC2-9EBE-4AA6-B2CE-85A22079BE98}">
      <dgm:prSet/>
      <dgm:spPr/>
      <dgm:t>
        <a:bodyPr/>
        <a:lstStyle/>
        <a:p>
          <a:endParaRPr lang="en-CA"/>
        </a:p>
      </dgm:t>
    </dgm:pt>
    <dgm:pt modelId="{056E2F7B-9311-44FC-B2CE-658A45AF4250}" type="sibTrans" cxnId="{8B1D2AC2-9EBE-4AA6-B2CE-85A22079BE98}">
      <dgm:prSet/>
      <dgm:spPr/>
      <dgm:t>
        <a:bodyPr/>
        <a:lstStyle/>
        <a:p>
          <a:endParaRPr lang="en-CA"/>
        </a:p>
      </dgm:t>
    </dgm:pt>
    <dgm:pt modelId="{E3D404EB-BFCF-45BD-BC3A-398E12A6F7FE}">
      <dgm:prSet phldrT="[Text]"/>
      <dgm:spPr/>
      <dgm:t>
        <a:bodyPr/>
        <a:lstStyle/>
        <a:p>
          <a:r>
            <a:rPr lang="en-US" dirty="0"/>
            <a:t>Good Faith &amp; Bias</a:t>
          </a:r>
          <a:endParaRPr lang="en-CA" dirty="0"/>
        </a:p>
      </dgm:t>
    </dgm:pt>
    <dgm:pt modelId="{28E981CE-C808-41CA-93BC-0755801A8F7A}" type="parTrans" cxnId="{320AD15D-8D63-4382-AED9-FC43B836C395}">
      <dgm:prSet/>
      <dgm:spPr/>
      <dgm:t>
        <a:bodyPr/>
        <a:lstStyle/>
        <a:p>
          <a:endParaRPr lang="en-CA"/>
        </a:p>
      </dgm:t>
    </dgm:pt>
    <dgm:pt modelId="{BD595ECD-E4E1-4BA6-9AF5-F13794D8E500}" type="sibTrans" cxnId="{320AD15D-8D63-4382-AED9-FC43B836C395}">
      <dgm:prSet/>
      <dgm:spPr/>
      <dgm:t>
        <a:bodyPr/>
        <a:lstStyle/>
        <a:p>
          <a:endParaRPr lang="en-CA"/>
        </a:p>
      </dgm:t>
    </dgm:pt>
    <dgm:pt modelId="{70125C33-ECF9-49BF-8D6B-95EFD4560335}">
      <dgm:prSet phldrT="[Text]"/>
      <dgm:spPr/>
      <dgm:t>
        <a:bodyPr/>
        <a:lstStyle/>
        <a:p>
          <a:r>
            <a:rPr lang="en-US" dirty="0"/>
            <a:t>Timelines</a:t>
          </a:r>
          <a:endParaRPr lang="en-CA" dirty="0"/>
        </a:p>
      </dgm:t>
    </dgm:pt>
    <dgm:pt modelId="{EBCDDE58-619A-4E92-9F6D-BE115908B3DA}" type="parTrans" cxnId="{E6FE1D97-AD25-4C74-8690-1ED7B523B51A}">
      <dgm:prSet/>
      <dgm:spPr/>
      <dgm:t>
        <a:bodyPr/>
        <a:lstStyle/>
        <a:p>
          <a:endParaRPr lang="en-CA"/>
        </a:p>
      </dgm:t>
    </dgm:pt>
    <dgm:pt modelId="{70BDB255-D0FC-4F3A-93F4-527F812249A1}" type="sibTrans" cxnId="{E6FE1D97-AD25-4C74-8690-1ED7B523B51A}">
      <dgm:prSet/>
      <dgm:spPr/>
      <dgm:t>
        <a:bodyPr/>
        <a:lstStyle/>
        <a:p>
          <a:endParaRPr lang="en-CA"/>
        </a:p>
      </dgm:t>
    </dgm:pt>
    <dgm:pt modelId="{A08D2132-03A6-4A17-97F8-91427644D659}">
      <dgm:prSet phldrT="[Text]"/>
      <dgm:spPr/>
      <dgm:t>
        <a:bodyPr/>
        <a:lstStyle/>
        <a:p>
          <a:r>
            <a:rPr lang="en-US" dirty="0"/>
            <a:t>Retaliation</a:t>
          </a:r>
          <a:endParaRPr lang="en-CA" dirty="0"/>
        </a:p>
      </dgm:t>
    </dgm:pt>
    <dgm:pt modelId="{D41E34AD-3379-4E82-B890-FD38612394D1}" type="parTrans" cxnId="{6CA1DA3D-2CC5-4186-959F-A33F35D2EA6A}">
      <dgm:prSet/>
      <dgm:spPr/>
      <dgm:t>
        <a:bodyPr/>
        <a:lstStyle/>
        <a:p>
          <a:endParaRPr lang="en-CA"/>
        </a:p>
      </dgm:t>
    </dgm:pt>
    <dgm:pt modelId="{DBD0013B-D69B-4CA2-BCC8-81D85E28C47F}" type="sibTrans" cxnId="{6CA1DA3D-2CC5-4186-959F-A33F35D2EA6A}">
      <dgm:prSet/>
      <dgm:spPr/>
      <dgm:t>
        <a:bodyPr/>
        <a:lstStyle/>
        <a:p>
          <a:endParaRPr lang="en-CA"/>
        </a:p>
      </dgm:t>
    </dgm:pt>
    <dgm:pt modelId="{B7A1732C-5F2A-42AF-8B87-99CCD5834830}">
      <dgm:prSet phldrT="[Text]"/>
      <dgm:spPr/>
      <dgm:t>
        <a:bodyPr/>
        <a:lstStyle/>
        <a:p>
          <a:r>
            <a:rPr lang="en-US" dirty="0"/>
            <a:t>Investigations into leadership conduct</a:t>
          </a:r>
          <a:endParaRPr lang="en-CA" dirty="0"/>
        </a:p>
      </dgm:t>
    </dgm:pt>
    <dgm:pt modelId="{288268BC-5B4D-4E91-91CB-52B696548BFA}" type="parTrans" cxnId="{6D3E6DDC-92E9-43D9-811A-CAECFCB0AAC6}">
      <dgm:prSet/>
      <dgm:spPr/>
      <dgm:t>
        <a:bodyPr/>
        <a:lstStyle/>
        <a:p>
          <a:endParaRPr lang="en-CA"/>
        </a:p>
      </dgm:t>
    </dgm:pt>
    <dgm:pt modelId="{3486561B-DB52-4277-BB14-AAFA369C2E51}" type="sibTrans" cxnId="{6D3E6DDC-92E9-43D9-811A-CAECFCB0AAC6}">
      <dgm:prSet/>
      <dgm:spPr/>
      <dgm:t>
        <a:bodyPr/>
        <a:lstStyle/>
        <a:p>
          <a:endParaRPr lang="en-CA"/>
        </a:p>
      </dgm:t>
    </dgm:pt>
    <dgm:pt modelId="{CD6818E7-CB92-43F5-B360-6B6FED106F26}">
      <dgm:prSet phldrT="[Text]"/>
      <dgm:spPr/>
      <dgm:t>
        <a:bodyPr/>
        <a:lstStyle/>
        <a:p>
          <a:r>
            <a:rPr lang="en-US" dirty="0"/>
            <a:t>Notification Requirements</a:t>
          </a:r>
          <a:endParaRPr lang="en-CA" dirty="0"/>
        </a:p>
      </dgm:t>
    </dgm:pt>
    <dgm:pt modelId="{2D416413-C60E-4D05-B6ED-D20F590E1BF0}" type="parTrans" cxnId="{120378CA-5C03-4D56-80DF-FF36B5C9A264}">
      <dgm:prSet/>
      <dgm:spPr/>
      <dgm:t>
        <a:bodyPr/>
        <a:lstStyle/>
        <a:p>
          <a:endParaRPr lang="en-CA"/>
        </a:p>
      </dgm:t>
    </dgm:pt>
    <dgm:pt modelId="{784727C9-8F59-4B7F-A91F-226674B1FD74}" type="sibTrans" cxnId="{120378CA-5C03-4D56-80DF-FF36B5C9A264}">
      <dgm:prSet/>
      <dgm:spPr/>
      <dgm:t>
        <a:bodyPr/>
        <a:lstStyle/>
        <a:p>
          <a:endParaRPr lang="en-CA"/>
        </a:p>
      </dgm:t>
    </dgm:pt>
    <dgm:pt modelId="{7FCC68BF-88BD-4DC7-97DD-EE9FAC1AD0AC}">
      <dgm:prSet phldrT="[Text]"/>
      <dgm:spPr/>
      <dgm:t>
        <a:bodyPr/>
        <a:lstStyle/>
        <a:p>
          <a:r>
            <a:rPr lang="en-US" dirty="0"/>
            <a:t>Grievances &amp; HRT Complaints</a:t>
          </a:r>
          <a:endParaRPr lang="en-CA" dirty="0"/>
        </a:p>
      </dgm:t>
    </dgm:pt>
    <dgm:pt modelId="{C55F0564-11C9-48BA-958E-802DF0243A15}" type="parTrans" cxnId="{A11B0207-C80D-4BBD-A157-7ABAD2770586}">
      <dgm:prSet/>
      <dgm:spPr/>
      <dgm:t>
        <a:bodyPr/>
        <a:lstStyle/>
        <a:p>
          <a:endParaRPr lang="en-CA"/>
        </a:p>
      </dgm:t>
    </dgm:pt>
    <dgm:pt modelId="{54060F98-2B07-4F82-9436-03FDC2A370A1}" type="sibTrans" cxnId="{A11B0207-C80D-4BBD-A157-7ABAD2770586}">
      <dgm:prSet/>
      <dgm:spPr/>
      <dgm:t>
        <a:bodyPr/>
        <a:lstStyle/>
        <a:p>
          <a:endParaRPr lang="en-CA"/>
        </a:p>
      </dgm:t>
    </dgm:pt>
    <dgm:pt modelId="{F16A08D2-E84B-4077-8683-CBA7F6531239}">
      <dgm:prSet phldrT="[Text]"/>
      <dgm:spPr/>
      <dgm:t>
        <a:bodyPr/>
        <a:lstStyle/>
        <a:p>
          <a:r>
            <a:rPr lang="en-US" dirty="0"/>
            <a:t>Binding Investigations</a:t>
          </a:r>
          <a:endParaRPr lang="en-CA" dirty="0"/>
        </a:p>
      </dgm:t>
    </dgm:pt>
    <dgm:pt modelId="{01363B66-C0FC-45F9-93A1-719E1DB56774}" type="parTrans" cxnId="{232BC2E6-D19A-40A0-B5D6-F3E7C16D9F20}">
      <dgm:prSet/>
      <dgm:spPr/>
      <dgm:t>
        <a:bodyPr/>
        <a:lstStyle/>
        <a:p>
          <a:endParaRPr lang="en-CA"/>
        </a:p>
      </dgm:t>
    </dgm:pt>
    <dgm:pt modelId="{B5550A92-7D83-4D59-AE4B-0495605FA0A8}" type="sibTrans" cxnId="{232BC2E6-D19A-40A0-B5D6-F3E7C16D9F20}">
      <dgm:prSet/>
      <dgm:spPr/>
      <dgm:t>
        <a:bodyPr/>
        <a:lstStyle/>
        <a:p>
          <a:endParaRPr lang="en-CA"/>
        </a:p>
      </dgm:t>
    </dgm:pt>
    <dgm:pt modelId="{3D6F6B3C-F33E-4C7F-A054-94E9419E394A}">
      <dgm:prSet phldrT="[Text]"/>
      <dgm:spPr/>
      <dgm:t>
        <a:bodyPr/>
        <a:lstStyle/>
        <a:p>
          <a:r>
            <a:rPr lang="en-US" dirty="0"/>
            <a:t>Confidentiality</a:t>
          </a:r>
          <a:endParaRPr lang="en-CA" dirty="0"/>
        </a:p>
      </dgm:t>
    </dgm:pt>
    <dgm:pt modelId="{3C1518B6-86A5-4E7B-8677-43CC4E55BC9B}" type="parTrans" cxnId="{BD2B19FF-1F1D-46B8-ABBB-976C49F31B1A}">
      <dgm:prSet/>
      <dgm:spPr/>
      <dgm:t>
        <a:bodyPr/>
        <a:lstStyle/>
        <a:p>
          <a:endParaRPr lang="en-CA"/>
        </a:p>
      </dgm:t>
    </dgm:pt>
    <dgm:pt modelId="{08F0A8E4-5B28-4493-87F6-C76D70986896}" type="sibTrans" cxnId="{BD2B19FF-1F1D-46B8-ABBB-976C49F31B1A}">
      <dgm:prSet/>
      <dgm:spPr/>
      <dgm:t>
        <a:bodyPr/>
        <a:lstStyle/>
        <a:p>
          <a:endParaRPr lang="en-CA"/>
        </a:p>
      </dgm:t>
    </dgm:pt>
    <dgm:pt modelId="{324ADE76-FF8B-48D5-A4AB-67BAB7094C92}">
      <dgm:prSet phldrT="[Text]"/>
      <dgm:spPr/>
      <dgm:t>
        <a:bodyPr/>
        <a:lstStyle/>
        <a:p>
          <a:r>
            <a:rPr lang="en-US" dirty="0"/>
            <a:t>Paid Leave or Transfers</a:t>
          </a:r>
          <a:endParaRPr lang="en-CA" dirty="0"/>
        </a:p>
      </dgm:t>
    </dgm:pt>
    <dgm:pt modelId="{BB1B63C6-7659-497F-AF06-E7AD09C35689}" type="parTrans" cxnId="{70CE1F64-339F-4C9C-A4C0-0097BD17130B}">
      <dgm:prSet/>
      <dgm:spPr/>
      <dgm:t>
        <a:bodyPr/>
        <a:lstStyle/>
        <a:p>
          <a:endParaRPr lang="en-CA"/>
        </a:p>
      </dgm:t>
    </dgm:pt>
    <dgm:pt modelId="{0E144893-FFCE-4869-985B-34F03E8524AB}" type="sibTrans" cxnId="{70CE1F64-339F-4C9C-A4C0-0097BD17130B}">
      <dgm:prSet/>
      <dgm:spPr/>
      <dgm:t>
        <a:bodyPr/>
        <a:lstStyle/>
        <a:p>
          <a:endParaRPr lang="en-CA"/>
        </a:p>
      </dgm:t>
    </dgm:pt>
    <dgm:pt modelId="{CEBF5EDB-7EC2-45A8-8423-0A64C2DDAAE0}">
      <dgm:prSet phldrT="[Text]"/>
      <dgm:spPr/>
      <dgm:t>
        <a:bodyPr/>
        <a:lstStyle/>
        <a:p>
          <a:r>
            <a:rPr lang="en-US" dirty="0"/>
            <a:t>Union’s Role</a:t>
          </a:r>
          <a:endParaRPr lang="en-CA" dirty="0"/>
        </a:p>
      </dgm:t>
    </dgm:pt>
    <dgm:pt modelId="{888B2BB8-F3C3-4AF3-A4E3-D12D2151B444}" type="parTrans" cxnId="{97941186-957C-4D0D-9A8C-267AD5A94B5F}">
      <dgm:prSet/>
      <dgm:spPr/>
      <dgm:t>
        <a:bodyPr/>
        <a:lstStyle/>
        <a:p>
          <a:endParaRPr lang="en-CA"/>
        </a:p>
      </dgm:t>
    </dgm:pt>
    <dgm:pt modelId="{831D3247-0EDA-4014-81E5-02FEFCC1B4BD}" type="sibTrans" cxnId="{97941186-957C-4D0D-9A8C-267AD5A94B5F}">
      <dgm:prSet/>
      <dgm:spPr/>
      <dgm:t>
        <a:bodyPr/>
        <a:lstStyle/>
        <a:p>
          <a:endParaRPr lang="en-CA"/>
        </a:p>
      </dgm:t>
    </dgm:pt>
    <dgm:pt modelId="{FC21C0A1-1638-4E4D-A27B-C72440C4A3B3}">
      <dgm:prSet phldrT="[Text]"/>
      <dgm:spPr/>
      <dgm:t>
        <a:bodyPr/>
        <a:lstStyle/>
        <a:p>
          <a:r>
            <a:rPr lang="en-US" dirty="0"/>
            <a:t>Details Required</a:t>
          </a:r>
          <a:endParaRPr lang="en-CA" dirty="0"/>
        </a:p>
      </dgm:t>
    </dgm:pt>
    <dgm:pt modelId="{4FC9E512-13F4-42DF-96BE-F79BFDF57F68}" type="parTrans" cxnId="{9DA550D3-C387-4118-BA35-AFCD7E39430D}">
      <dgm:prSet/>
      <dgm:spPr/>
      <dgm:t>
        <a:bodyPr/>
        <a:lstStyle/>
        <a:p>
          <a:endParaRPr lang="en-CA"/>
        </a:p>
      </dgm:t>
    </dgm:pt>
    <dgm:pt modelId="{6F5C25C8-46DD-4474-83EC-A99F51E0F123}" type="sibTrans" cxnId="{9DA550D3-C387-4118-BA35-AFCD7E39430D}">
      <dgm:prSet/>
      <dgm:spPr/>
      <dgm:t>
        <a:bodyPr/>
        <a:lstStyle/>
        <a:p>
          <a:endParaRPr lang="en-CA"/>
        </a:p>
      </dgm:t>
    </dgm:pt>
    <dgm:pt modelId="{0E4BA7B0-EC7F-4C2F-A293-FB6EBA1101BE}" type="pres">
      <dgm:prSet presAssocID="{03939DCC-4D48-4734-917B-37872DCF24B4}" presName="diagram" presStyleCnt="0">
        <dgm:presLayoutVars>
          <dgm:dir/>
          <dgm:resizeHandles val="exact"/>
        </dgm:presLayoutVars>
      </dgm:prSet>
      <dgm:spPr/>
    </dgm:pt>
    <dgm:pt modelId="{BF8E68B7-83AA-4BF0-86F5-4C59B4C81EF7}" type="pres">
      <dgm:prSet presAssocID="{57D95333-2F92-49DA-AE24-DC67BEDAF862}" presName="node" presStyleLbl="node1" presStyleIdx="0" presStyleCnt="13">
        <dgm:presLayoutVars>
          <dgm:bulletEnabled val="1"/>
        </dgm:presLayoutVars>
      </dgm:prSet>
      <dgm:spPr/>
    </dgm:pt>
    <dgm:pt modelId="{A77EA86C-64E5-429B-A63D-A9B60BC20C15}" type="pres">
      <dgm:prSet presAssocID="{3B54F09E-D691-4B5F-8F5E-500A0DC15DAA}" presName="sibTrans" presStyleCnt="0"/>
      <dgm:spPr/>
    </dgm:pt>
    <dgm:pt modelId="{F40C7729-C6CD-4FA9-A7F2-8034A60CB7AC}" type="pres">
      <dgm:prSet presAssocID="{73247AEC-2AB1-4B01-A575-0771B7B868D5}" presName="node" presStyleLbl="node1" presStyleIdx="1" presStyleCnt="13">
        <dgm:presLayoutVars>
          <dgm:bulletEnabled val="1"/>
        </dgm:presLayoutVars>
      </dgm:prSet>
      <dgm:spPr/>
    </dgm:pt>
    <dgm:pt modelId="{612ABA8B-9CAF-478A-83D1-1C3A9C7A7797}" type="pres">
      <dgm:prSet presAssocID="{056E2F7B-9311-44FC-B2CE-658A45AF4250}" presName="sibTrans" presStyleCnt="0"/>
      <dgm:spPr/>
    </dgm:pt>
    <dgm:pt modelId="{C30AEC15-A664-47F3-8A06-BC830FEA66CE}" type="pres">
      <dgm:prSet presAssocID="{FC21C0A1-1638-4E4D-A27B-C72440C4A3B3}" presName="node" presStyleLbl="node1" presStyleIdx="2" presStyleCnt="13">
        <dgm:presLayoutVars>
          <dgm:bulletEnabled val="1"/>
        </dgm:presLayoutVars>
      </dgm:prSet>
      <dgm:spPr/>
    </dgm:pt>
    <dgm:pt modelId="{92E28A9D-DF4C-4E45-9FC6-44B069154F16}" type="pres">
      <dgm:prSet presAssocID="{6F5C25C8-46DD-4474-83EC-A99F51E0F123}" presName="sibTrans" presStyleCnt="0"/>
      <dgm:spPr/>
    </dgm:pt>
    <dgm:pt modelId="{822ED40F-FA16-4BA4-B73B-E58F702F480D}" type="pres">
      <dgm:prSet presAssocID="{E3D404EB-BFCF-45BD-BC3A-398E12A6F7FE}" presName="node" presStyleLbl="node1" presStyleIdx="3" presStyleCnt="13">
        <dgm:presLayoutVars>
          <dgm:bulletEnabled val="1"/>
        </dgm:presLayoutVars>
      </dgm:prSet>
      <dgm:spPr/>
    </dgm:pt>
    <dgm:pt modelId="{E699B988-01BF-4D65-900E-71332EDE70F4}" type="pres">
      <dgm:prSet presAssocID="{BD595ECD-E4E1-4BA6-9AF5-F13794D8E500}" presName="sibTrans" presStyleCnt="0"/>
      <dgm:spPr/>
    </dgm:pt>
    <dgm:pt modelId="{6465A104-F0E4-4347-9E45-261503A9DB77}" type="pres">
      <dgm:prSet presAssocID="{70125C33-ECF9-49BF-8D6B-95EFD4560335}" presName="node" presStyleLbl="node1" presStyleIdx="4" presStyleCnt="13">
        <dgm:presLayoutVars>
          <dgm:bulletEnabled val="1"/>
        </dgm:presLayoutVars>
      </dgm:prSet>
      <dgm:spPr/>
    </dgm:pt>
    <dgm:pt modelId="{38F1A77A-11EF-47A8-86A4-C321BAE35988}" type="pres">
      <dgm:prSet presAssocID="{70BDB255-D0FC-4F3A-93F4-527F812249A1}" presName="sibTrans" presStyleCnt="0"/>
      <dgm:spPr/>
    </dgm:pt>
    <dgm:pt modelId="{E5C200AA-CB98-45D4-9C01-6143457670EC}" type="pres">
      <dgm:prSet presAssocID="{A08D2132-03A6-4A17-97F8-91427644D659}" presName="node" presStyleLbl="node1" presStyleIdx="5" presStyleCnt="13">
        <dgm:presLayoutVars>
          <dgm:bulletEnabled val="1"/>
        </dgm:presLayoutVars>
      </dgm:prSet>
      <dgm:spPr/>
    </dgm:pt>
    <dgm:pt modelId="{716495D1-4E5E-42C8-AEEB-7690CDC6B083}" type="pres">
      <dgm:prSet presAssocID="{DBD0013B-D69B-4CA2-BCC8-81D85E28C47F}" presName="sibTrans" presStyleCnt="0"/>
      <dgm:spPr/>
    </dgm:pt>
    <dgm:pt modelId="{CED864C4-EACE-4176-A160-763C75F485A1}" type="pres">
      <dgm:prSet presAssocID="{B7A1732C-5F2A-42AF-8B87-99CCD5834830}" presName="node" presStyleLbl="node1" presStyleIdx="6" presStyleCnt="13">
        <dgm:presLayoutVars>
          <dgm:bulletEnabled val="1"/>
        </dgm:presLayoutVars>
      </dgm:prSet>
      <dgm:spPr/>
    </dgm:pt>
    <dgm:pt modelId="{885308DB-7000-4DA4-8572-C46C2C49C0DA}" type="pres">
      <dgm:prSet presAssocID="{3486561B-DB52-4277-BB14-AAFA369C2E51}" presName="sibTrans" presStyleCnt="0"/>
      <dgm:spPr/>
    </dgm:pt>
    <dgm:pt modelId="{F7C85971-4370-4434-81D2-435C9C509CEE}" type="pres">
      <dgm:prSet presAssocID="{CD6818E7-CB92-43F5-B360-6B6FED106F26}" presName="node" presStyleLbl="node1" presStyleIdx="7" presStyleCnt="13">
        <dgm:presLayoutVars>
          <dgm:bulletEnabled val="1"/>
        </dgm:presLayoutVars>
      </dgm:prSet>
      <dgm:spPr/>
    </dgm:pt>
    <dgm:pt modelId="{E299360B-D156-4A15-86BA-E535C94FA644}" type="pres">
      <dgm:prSet presAssocID="{784727C9-8F59-4B7F-A91F-226674B1FD74}" presName="sibTrans" presStyleCnt="0"/>
      <dgm:spPr/>
    </dgm:pt>
    <dgm:pt modelId="{1F20696B-67DA-40DB-AB4B-9F46043C20F6}" type="pres">
      <dgm:prSet presAssocID="{7FCC68BF-88BD-4DC7-97DD-EE9FAC1AD0AC}" presName="node" presStyleLbl="node1" presStyleIdx="8" presStyleCnt="13">
        <dgm:presLayoutVars>
          <dgm:bulletEnabled val="1"/>
        </dgm:presLayoutVars>
      </dgm:prSet>
      <dgm:spPr/>
    </dgm:pt>
    <dgm:pt modelId="{C34632B8-ADE3-4C92-A124-5F811F4C29D2}" type="pres">
      <dgm:prSet presAssocID="{54060F98-2B07-4F82-9436-03FDC2A370A1}" presName="sibTrans" presStyleCnt="0"/>
      <dgm:spPr/>
    </dgm:pt>
    <dgm:pt modelId="{95186B00-D169-4868-8D48-3A8C9ACF5FDA}" type="pres">
      <dgm:prSet presAssocID="{F16A08D2-E84B-4077-8683-CBA7F6531239}" presName="node" presStyleLbl="node1" presStyleIdx="9" presStyleCnt="13">
        <dgm:presLayoutVars>
          <dgm:bulletEnabled val="1"/>
        </dgm:presLayoutVars>
      </dgm:prSet>
      <dgm:spPr/>
    </dgm:pt>
    <dgm:pt modelId="{01656EEB-C6A3-4A40-9D28-35B4DB5CB7F5}" type="pres">
      <dgm:prSet presAssocID="{B5550A92-7D83-4D59-AE4B-0495605FA0A8}" presName="sibTrans" presStyleCnt="0"/>
      <dgm:spPr/>
    </dgm:pt>
    <dgm:pt modelId="{F60CBFCD-317B-4064-AC51-A199D9E5E5EF}" type="pres">
      <dgm:prSet presAssocID="{3D6F6B3C-F33E-4C7F-A054-94E9419E394A}" presName="node" presStyleLbl="node1" presStyleIdx="10" presStyleCnt="13">
        <dgm:presLayoutVars>
          <dgm:bulletEnabled val="1"/>
        </dgm:presLayoutVars>
      </dgm:prSet>
      <dgm:spPr/>
    </dgm:pt>
    <dgm:pt modelId="{2F9D5451-1229-4AAB-B1A6-425532FCD176}" type="pres">
      <dgm:prSet presAssocID="{08F0A8E4-5B28-4493-87F6-C76D70986896}" presName="sibTrans" presStyleCnt="0"/>
      <dgm:spPr/>
    </dgm:pt>
    <dgm:pt modelId="{82B58635-3665-43F4-ABC6-78DB959A75D0}" type="pres">
      <dgm:prSet presAssocID="{324ADE76-FF8B-48D5-A4AB-67BAB7094C92}" presName="node" presStyleLbl="node1" presStyleIdx="11" presStyleCnt="13">
        <dgm:presLayoutVars>
          <dgm:bulletEnabled val="1"/>
        </dgm:presLayoutVars>
      </dgm:prSet>
      <dgm:spPr/>
    </dgm:pt>
    <dgm:pt modelId="{FB4D6533-2949-4764-8B38-2289128FBB5C}" type="pres">
      <dgm:prSet presAssocID="{0E144893-FFCE-4869-985B-34F03E8524AB}" presName="sibTrans" presStyleCnt="0"/>
      <dgm:spPr/>
    </dgm:pt>
    <dgm:pt modelId="{28BE5CF3-278B-429D-9CCC-C81A5C052053}" type="pres">
      <dgm:prSet presAssocID="{CEBF5EDB-7EC2-45A8-8423-0A64C2DDAAE0}" presName="node" presStyleLbl="node1" presStyleIdx="12" presStyleCnt="13">
        <dgm:presLayoutVars>
          <dgm:bulletEnabled val="1"/>
        </dgm:presLayoutVars>
      </dgm:prSet>
      <dgm:spPr/>
    </dgm:pt>
  </dgm:ptLst>
  <dgm:cxnLst>
    <dgm:cxn modelId="{A11B0207-C80D-4BBD-A157-7ABAD2770586}" srcId="{03939DCC-4D48-4734-917B-37872DCF24B4}" destId="{7FCC68BF-88BD-4DC7-97DD-EE9FAC1AD0AC}" srcOrd="8" destOrd="0" parTransId="{C55F0564-11C9-48BA-958E-802DF0243A15}" sibTransId="{54060F98-2B07-4F82-9436-03FDC2A370A1}"/>
    <dgm:cxn modelId="{E1B0B211-63F5-4726-B5E3-5E6F763A5357}" type="presOf" srcId="{F16A08D2-E84B-4077-8683-CBA7F6531239}" destId="{95186B00-D169-4868-8D48-3A8C9ACF5FDA}" srcOrd="0" destOrd="0" presId="urn:microsoft.com/office/officeart/2005/8/layout/default"/>
    <dgm:cxn modelId="{D574E52C-6829-4B8E-B57B-29CD0A8E5486}" type="presOf" srcId="{CD6818E7-CB92-43F5-B360-6B6FED106F26}" destId="{F7C85971-4370-4434-81D2-435C9C509CEE}" srcOrd="0" destOrd="0" presId="urn:microsoft.com/office/officeart/2005/8/layout/default"/>
    <dgm:cxn modelId="{6CA1DA3D-2CC5-4186-959F-A33F35D2EA6A}" srcId="{03939DCC-4D48-4734-917B-37872DCF24B4}" destId="{A08D2132-03A6-4A17-97F8-91427644D659}" srcOrd="5" destOrd="0" parTransId="{D41E34AD-3379-4E82-B890-FD38612394D1}" sibTransId="{DBD0013B-D69B-4CA2-BCC8-81D85E28C47F}"/>
    <dgm:cxn modelId="{320AD15D-8D63-4382-AED9-FC43B836C395}" srcId="{03939DCC-4D48-4734-917B-37872DCF24B4}" destId="{E3D404EB-BFCF-45BD-BC3A-398E12A6F7FE}" srcOrd="3" destOrd="0" parTransId="{28E981CE-C808-41CA-93BC-0755801A8F7A}" sibTransId="{BD595ECD-E4E1-4BA6-9AF5-F13794D8E500}"/>
    <dgm:cxn modelId="{1A756E41-FF54-4B2A-8D70-11603945FA8C}" type="presOf" srcId="{7FCC68BF-88BD-4DC7-97DD-EE9FAC1AD0AC}" destId="{1F20696B-67DA-40DB-AB4B-9F46043C20F6}" srcOrd="0" destOrd="0" presId="urn:microsoft.com/office/officeart/2005/8/layout/default"/>
    <dgm:cxn modelId="{70CE1F64-339F-4C9C-A4C0-0097BD17130B}" srcId="{03939DCC-4D48-4734-917B-37872DCF24B4}" destId="{324ADE76-FF8B-48D5-A4AB-67BAB7094C92}" srcOrd="11" destOrd="0" parTransId="{BB1B63C6-7659-497F-AF06-E7AD09C35689}" sibTransId="{0E144893-FFCE-4869-985B-34F03E8524AB}"/>
    <dgm:cxn modelId="{00CEAA49-77FE-422F-A09B-FA7D5FC31697}" type="presOf" srcId="{70125C33-ECF9-49BF-8D6B-95EFD4560335}" destId="{6465A104-F0E4-4347-9E45-261503A9DB77}" srcOrd="0" destOrd="0" presId="urn:microsoft.com/office/officeart/2005/8/layout/default"/>
    <dgm:cxn modelId="{83970077-EBA6-4EAF-AC47-610F23DF9AD8}" type="presOf" srcId="{E3D404EB-BFCF-45BD-BC3A-398E12A6F7FE}" destId="{822ED40F-FA16-4BA4-B73B-E58F702F480D}" srcOrd="0" destOrd="0" presId="urn:microsoft.com/office/officeart/2005/8/layout/default"/>
    <dgm:cxn modelId="{3630097E-B27E-4215-B52E-DD0FE4F31A5B}" type="presOf" srcId="{73247AEC-2AB1-4B01-A575-0771B7B868D5}" destId="{F40C7729-C6CD-4FA9-A7F2-8034A60CB7AC}" srcOrd="0" destOrd="0" presId="urn:microsoft.com/office/officeart/2005/8/layout/default"/>
    <dgm:cxn modelId="{97941186-957C-4D0D-9A8C-267AD5A94B5F}" srcId="{03939DCC-4D48-4734-917B-37872DCF24B4}" destId="{CEBF5EDB-7EC2-45A8-8423-0A64C2DDAAE0}" srcOrd="12" destOrd="0" parTransId="{888B2BB8-F3C3-4AF3-A4E3-D12D2151B444}" sibTransId="{831D3247-0EDA-4014-81E5-02FEFCC1B4BD}"/>
    <dgm:cxn modelId="{3C9C1092-3B3F-4521-8ED9-178937D05311}" type="presOf" srcId="{B7A1732C-5F2A-42AF-8B87-99CCD5834830}" destId="{CED864C4-EACE-4176-A160-763C75F485A1}" srcOrd="0" destOrd="0" presId="urn:microsoft.com/office/officeart/2005/8/layout/default"/>
    <dgm:cxn modelId="{E6FE1D97-AD25-4C74-8690-1ED7B523B51A}" srcId="{03939DCC-4D48-4734-917B-37872DCF24B4}" destId="{70125C33-ECF9-49BF-8D6B-95EFD4560335}" srcOrd="4" destOrd="0" parTransId="{EBCDDE58-619A-4E92-9F6D-BE115908B3DA}" sibTransId="{70BDB255-D0FC-4F3A-93F4-527F812249A1}"/>
    <dgm:cxn modelId="{AB1AF499-EFD4-4794-B503-47DEF178EE42}" type="presOf" srcId="{A08D2132-03A6-4A17-97F8-91427644D659}" destId="{E5C200AA-CB98-45D4-9C01-6143457670EC}" srcOrd="0" destOrd="0" presId="urn:microsoft.com/office/officeart/2005/8/layout/default"/>
    <dgm:cxn modelId="{5E8486A5-E165-4A6A-A4AC-3868903ED0E9}" type="presOf" srcId="{324ADE76-FF8B-48D5-A4AB-67BAB7094C92}" destId="{82B58635-3665-43F4-ABC6-78DB959A75D0}" srcOrd="0" destOrd="0" presId="urn:microsoft.com/office/officeart/2005/8/layout/default"/>
    <dgm:cxn modelId="{8B1D2AC2-9EBE-4AA6-B2CE-85A22079BE98}" srcId="{03939DCC-4D48-4734-917B-37872DCF24B4}" destId="{73247AEC-2AB1-4B01-A575-0771B7B868D5}" srcOrd="1" destOrd="0" parTransId="{BE7959E6-5A65-4669-8603-5DF22696D51A}" sibTransId="{056E2F7B-9311-44FC-B2CE-658A45AF4250}"/>
    <dgm:cxn modelId="{B000FAC7-9EA3-4E41-BEC4-AEB16F1B6D0B}" srcId="{03939DCC-4D48-4734-917B-37872DCF24B4}" destId="{57D95333-2F92-49DA-AE24-DC67BEDAF862}" srcOrd="0" destOrd="0" parTransId="{0CC68D40-AEDA-4602-A36B-28B834CA7061}" sibTransId="{3B54F09E-D691-4B5F-8F5E-500A0DC15DAA}"/>
    <dgm:cxn modelId="{120378CA-5C03-4D56-80DF-FF36B5C9A264}" srcId="{03939DCC-4D48-4734-917B-37872DCF24B4}" destId="{CD6818E7-CB92-43F5-B360-6B6FED106F26}" srcOrd="7" destOrd="0" parTransId="{2D416413-C60E-4D05-B6ED-D20F590E1BF0}" sibTransId="{784727C9-8F59-4B7F-A91F-226674B1FD74}"/>
    <dgm:cxn modelId="{9DA550D3-C387-4118-BA35-AFCD7E39430D}" srcId="{03939DCC-4D48-4734-917B-37872DCF24B4}" destId="{FC21C0A1-1638-4E4D-A27B-C72440C4A3B3}" srcOrd="2" destOrd="0" parTransId="{4FC9E512-13F4-42DF-96BE-F79BFDF57F68}" sibTransId="{6F5C25C8-46DD-4474-83EC-A99F51E0F123}"/>
    <dgm:cxn modelId="{75FE9FD3-5333-4471-BD98-61E5A238E970}" type="presOf" srcId="{CEBF5EDB-7EC2-45A8-8423-0A64C2DDAAE0}" destId="{28BE5CF3-278B-429D-9CCC-C81A5C052053}" srcOrd="0" destOrd="0" presId="urn:microsoft.com/office/officeart/2005/8/layout/default"/>
    <dgm:cxn modelId="{954B45D7-D181-41B9-AC1E-B81D5AF9E760}" type="presOf" srcId="{3D6F6B3C-F33E-4C7F-A054-94E9419E394A}" destId="{F60CBFCD-317B-4064-AC51-A199D9E5E5EF}" srcOrd="0" destOrd="0" presId="urn:microsoft.com/office/officeart/2005/8/layout/default"/>
    <dgm:cxn modelId="{6D3E6DDC-92E9-43D9-811A-CAECFCB0AAC6}" srcId="{03939DCC-4D48-4734-917B-37872DCF24B4}" destId="{B7A1732C-5F2A-42AF-8B87-99CCD5834830}" srcOrd="6" destOrd="0" parTransId="{288268BC-5B4D-4E91-91CB-52B696548BFA}" sibTransId="{3486561B-DB52-4277-BB14-AAFA369C2E51}"/>
    <dgm:cxn modelId="{135207E5-B054-46FE-B1AD-2DB91EA2E5E4}" type="presOf" srcId="{03939DCC-4D48-4734-917B-37872DCF24B4}" destId="{0E4BA7B0-EC7F-4C2F-A293-FB6EBA1101BE}" srcOrd="0" destOrd="0" presId="urn:microsoft.com/office/officeart/2005/8/layout/default"/>
    <dgm:cxn modelId="{232BC2E6-D19A-40A0-B5D6-F3E7C16D9F20}" srcId="{03939DCC-4D48-4734-917B-37872DCF24B4}" destId="{F16A08D2-E84B-4077-8683-CBA7F6531239}" srcOrd="9" destOrd="0" parTransId="{01363B66-C0FC-45F9-93A1-719E1DB56774}" sibTransId="{B5550A92-7D83-4D59-AE4B-0495605FA0A8}"/>
    <dgm:cxn modelId="{401A85EA-EAB5-436B-81F4-4EDC85B86158}" type="presOf" srcId="{57D95333-2F92-49DA-AE24-DC67BEDAF862}" destId="{BF8E68B7-83AA-4BF0-86F5-4C59B4C81EF7}" srcOrd="0" destOrd="0" presId="urn:microsoft.com/office/officeart/2005/8/layout/default"/>
    <dgm:cxn modelId="{54A547FE-4BD9-4E39-A369-41850A06E625}" type="presOf" srcId="{FC21C0A1-1638-4E4D-A27B-C72440C4A3B3}" destId="{C30AEC15-A664-47F3-8A06-BC830FEA66CE}" srcOrd="0" destOrd="0" presId="urn:microsoft.com/office/officeart/2005/8/layout/default"/>
    <dgm:cxn modelId="{BD2B19FF-1F1D-46B8-ABBB-976C49F31B1A}" srcId="{03939DCC-4D48-4734-917B-37872DCF24B4}" destId="{3D6F6B3C-F33E-4C7F-A054-94E9419E394A}" srcOrd="10" destOrd="0" parTransId="{3C1518B6-86A5-4E7B-8677-43CC4E55BC9B}" sibTransId="{08F0A8E4-5B28-4493-87F6-C76D70986896}"/>
    <dgm:cxn modelId="{56412A3B-BF5F-4BD8-8D9A-D8189B1B352A}" type="presParOf" srcId="{0E4BA7B0-EC7F-4C2F-A293-FB6EBA1101BE}" destId="{BF8E68B7-83AA-4BF0-86F5-4C59B4C81EF7}" srcOrd="0" destOrd="0" presId="urn:microsoft.com/office/officeart/2005/8/layout/default"/>
    <dgm:cxn modelId="{6E6569C8-8EC8-45A0-BBAF-3F8FD3C959CE}" type="presParOf" srcId="{0E4BA7B0-EC7F-4C2F-A293-FB6EBA1101BE}" destId="{A77EA86C-64E5-429B-A63D-A9B60BC20C15}" srcOrd="1" destOrd="0" presId="urn:microsoft.com/office/officeart/2005/8/layout/default"/>
    <dgm:cxn modelId="{FD319399-FB8E-4D51-AAD1-8835F085BAD0}" type="presParOf" srcId="{0E4BA7B0-EC7F-4C2F-A293-FB6EBA1101BE}" destId="{F40C7729-C6CD-4FA9-A7F2-8034A60CB7AC}" srcOrd="2" destOrd="0" presId="urn:microsoft.com/office/officeart/2005/8/layout/default"/>
    <dgm:cxn modelId="{DD2A4894-8C21-4961-BD88-7A4A270852DA}" type="presParOf" srcId="{0E4BA7B0-EC7F-4C2F-A293-FB6EBA1101BE}" destId="{612ABA8B-9CAF-478A-83D1-1C3A9C7A7797}" srcOrd="3" destOrd="0" presId="urn:microsoft.com/office/officeart/2005/8/layout/default"/>
    <dgm:cxn modelId="{45499D0D-05C7-4785-B6FB-7CD233D411A0}" type="presParOf" srcId="{0E4BA7B0-EC7F-4C2F-A293-FB6EBA1101BE}" destId="{C30AEC15-A664-47F3-8A06-BC830FEA66CE}" srcOrd="4" destOrd="0" presId="urn:microsoft.com/office/officeart/2005/8/layout/default"/>
    <dgm:cxn modelId="{95327096-A24A-4EC4-88EA-FFE74385F091}" type="presParOf" srcId="{0E4BA7B0-EC7F-4C2F-A293-FB6EBA1101BE}" destId="{92E28A9D-DF4C-4E45-9FC6-44B069154F16}" srcOrd="5" destOrd="0" presId="urn:microsoft.com/office/officeart/2005/8/layout/default"/>
    <dgm:cxn modelId="{B8CA7359-F268-4A40-ACF7-F0F2A9331A31}" type="presParOf" srcId="{0E4BA7B0-EC7F-4C2F-A293-FB6EBA1101BE}" destId="{822ED40F-FA16-4BA4-B73B-E58F702F480D}" srcOrd="6" destOrd="0" presId="urn:microsoft.com/office/officeart/2005/8/layout/default"/>
    <dgm:cxn modelId="{C7F88CDB-E7F4-4EE2-B8C7-88B64EE65996}" type="presParOf" srcId="{0E4BA7B0-EC7F-4C2F-A293-FB6EBA1101BE}" destId="{E699B988-01BF-4D65-900E-71332EDE70F4}" srcOrd="7" destOrd="0" presId="urn:microsoft.com/office/officeart/2005/8/layout/default"/>
    <dgm:cxn modelId="{F6EA7164-B67B-4FC6-A0BC-6C699FE93441}" type="presParOf" srcId="{0E4BA7B0-EC7F-4C2F-A293-FB6EBA1101BE}" destId="{6465A104-F0E4-4347-9E45-261503A9DB77}" srcOrd="8" destOrd="0" presId="urn:microsoft.com/office/officeart/2005/8/layout/default"/>
    <dgm:cxn modelId="{F86A3A66-87C6-41B8-9EA5-0DCC0CE681FB}" type="presParOf" srcId="{0E4BA7B0-EC7F-4C2F-A293-FB6EBA1101BE}" destId="{38F1A77A-11EF-47A8-86A4-C321BAE35988}" srcOrd="9" destOrd="0" presId="urn:microsoft.com/office/officeart/2005/8/layout/default"/>
    <dgm:cxn modelId="{62DA48A0-6B18-4615-924F-1A145C45755D}" type="presParOf" srcId="{0E4BA7B0-EC7F-4C2F-A293-FB6EBA1101BE}" destId="{E5C200AA-CB98-45D4-9C01-6143457670EC}" srcOrd="10" destOrd="0" presId="urn:microsoft.com/office/officeart/2005/8/layout/default"/>
    <dgm:cxn modelId="{CE23567F-CB6B-4FC5-9FD9-66ADE7824317}" type="presParOf" srcId="{0E4BA7B0-EC7F-4C2F-A293-FB6EBA1101BE}" destId="{716495D1-4E5E-42C8-AEEB-7690CDC6B083}" srcOrd="11" destOrd="0" presId="urn:microsoft.com/office/officeart/2005/8/layout/default"/>
    <dgm:cxn modelId="{C1ADE49C-BFA5-499D-9AA5-27D8C043002D}" type="presParOf" srcId="{0E4BA7B0-EC7F-4C2F-A293-FB6EBA1101BE}" destId="{CED864C4-EACE-4176-A160-763C75F485A1}" srcOrd="12" destOrd="0" presId="urn:microsoft.com/office/officeart/2005/8/layout/default"/>
    <dgm:cxn modelId="{D72C633F-E84C-4123-A0DA-72225743A6F1}" type="presParOf" srcId="{0E4BA7B0-EC7F-4C2F-A293-FB6EBA1101BE}" destId="{885308DB-7000-4DA4-8572-C46C2C49C0DA}" srcOrd="13" destOrd="0" presId="urn:microsoft.com/office/officeart/2005/8/layout/default"/>
    <dgm:cxn modelId="{193311AA-92FD-436D-9698-3FB241660DA9}" type="presParOf" srcId="{0E4BA7B0-EC7F-4C2F-A293-FB6EBA1101BE}" destId="{F7C85971-4370-4434-81D2-435C9C509CEE}" srcOrd="14" destOrd="0" presId="urn:microsoft.com/office/officeart/2005/8/layout/default"/>
    <dgm:cxn modelId="{88BA9858-03E9-4EE9-A7CF-CACC82981B60}" type="presParOf" srcId="{0E4BA7B0-EC7F-4C2F-A293-FB6EBA1101BE}" destId="{E299360B-D156-4A15-86BA-E535C94FA644}" srcOrd="15" destOrd="0" presId="urn:microsoft.com/office/officeart/2005/8/layout/default"/>
    <dgm:cxn modelId="{333F9373-F191-465E-8D54-0A046C25549B}" type="presParOf" srcId="{0E4BA7B0-EC7F-4C2F-A293-FB6EBA1101BE}" destId="{1F20696B-67DA-40DB-AB4B-9F46043C20F6}" srcOrd="16" destOrd="0" presId="urn:microsoft.com/office/officeart/2005/8/layout/default"/>
    <dgm:cxn modelId="{913A1EEA-E200-42AB-AC00-D0BEB1F3EFFA}" type="presParOf" srcId="{0E4BA7B0-EC7F-4C2F-A293-FB6EBA1101BE}" destId="{C34632B8-ADE3-4C92-A124-5F811F4C29D2}" srcOrd="17" destOrd="0" presId="urn:microsoft.com/office/officeart/2005/8/layout/default"/>
    <dgm:cxn modelId="{82B1D482-A29B-4E75-96B8-1D30370858F7}" type="presParOf" srcId="{0E4BA7B0-EC7F-4C2F-A293-FB6EBA1101BE}" destId="{95186B00-D169-4868-8D48-3A8C9ACF5FDA}" srcOrd="18" destOrd="0" presId="urn:microsoft.com/office/officeart/2005/8/layout/default"/>
    <dgm:cxn modelId="{504829FF-5AF1-4589-9C2D-4F7EF87CED84}" type="presParOf" srcId="{0E4BA7B0-EC7F-4C2F-A293-FB6EBA1101BE}" destId="{01656EEB-C6A3-4A40-9D28-35B4DB5CB7F5}" srcOrd="19" destOrd="0" presId="urn:microsoft.com/office/officeart/2005/8/layout/default"/>
    <dgm:cxn modelId="{F3F33D9E-7F68-45AE-9381-DFA4CF2CDF71}" type="presParOf" srcId="{0E4BA7B0-EC7F-4C2F-A293-FB6EBA1101BE}" destId="{F60CBFCD-317B-4064-AC51-A199D9E5E5EF}" srcOrd="20" destOrd="0" presId="urn:microsoft.com/office/officeart/2005/8/layout/default"/>
    <dgm:cxn modelId="{B080120F-F46F-4707-910E-C27ECE9824DF}" type="presParOf" srcId="{0E4BA7B0-EC7F-4C2F-A293-FB6EBA1101BE}" destId="{2F9D5451-1229-4AAB-B1A6-425532FCD176}" srcOrd="21" destOrd="0" presId="urn:microsoft.com/office/officeart/2005/8/layout/default"/>
    <dgm:cxn modelId="{D4B6B70B-5B22-4B7D-9E83-DF0E9991D684}" type="presParOf" srcId="{0E4BA7B0-EC7F-4C2F-A293-FB6EBA1101BE}" destId="{82B58635-3665-43F4-ABC6-78DB959A75D0}" srcOrd="22" destOrd="0" presId="urn:microsoft.com/office/officeart/2005/8/layout/default"/>
    <dgm:cxn modelId="{783353CB-7192-4A90-B0D9-C6BAD790FF9C}" type="presParOf" srcId="{0E4BA7B0-EC7F-4C2F-A293-FB6EBA1101BE}" destId="{FB4D6533-2949-4764-8B38-2289128FBB5C}" srcOrd="23" destOrd="0" presId="urn:microsoft.com/office/officeart/2005/8/layout/default"/>
    <dgm:cxn modelId="{B890167C-551D-4C04-924E-268DC51F4FF0}" type="presParOf" srcId="{0E4BA7B0-EC7F-4C2F-A293-FB6EBA1101BE}" destId="{28BE5CF3-278B-429D-9CCC-C81A5C052053}" srcOrd="2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602BD56-8F5D-45EB-8FA2-7B4CCD47FE07}" type="doc">
      <dgm:prSet loTypeId="urn:microsoft.com/office/officeart/2005/8/layout/vList2" loCatId="list" qsTypeId="urn:microsoft.com/office/officeart/2005/8/quickstyle/simple1" qsCatId="simple" csTypeId="urn:microsoft.com/office/officeart/2005/8/colors/accent1_5" csCatId="accent1" phldr="1"/>
      <dgm:spPr/>
      <dgm:t>
        <a:bodyPr/>
        <a:lstStyle/>
        <a:p>
          <a:endParaRPr lang="en-CA"/>
        </a:p>
      </dgm:t>
    </dgm:pt>
    <dgm:pt modelId="{19F7D35A-0910-4B99-8821-7CCF2C5D72F5}">
      <dgm:prSet phldrT="[Text]"/>
      <dgm:spPr/>
      <dgm:t>
        <a:bodyPr/>
        <a:lstStyle/>
        <a:p>
          <a:r>
            <a:rPr lang="en-US" dirty="0"/>
            <a:t>MOA 24</a:t>
          </a:r>
          <a:endParaRPr lang="en-CA" dirty="0"/>
        </a:p>
      </dgm:t>
    </dgm:pt>
    <dgm:pt modelId="{59C89783-5C5F-4F70-AD97-1351C0AE4A89}" type="parTrans" cxnId="{6F61144B-542E-46D0-8FFE-828F44B97F6F}">
      <dgm:prSet/>
      <dgm:spPr/>
      <dgm:t>
        <a:bodyPr/>
        <a:lstStyle/>
        <a:p>
          <a:endParaRPr lang="en-CA"/>
        </a:p>
      </dgm:t>
    </dgm:pt>
    <dgm:pt modelId="{B53DD15A-4188-4D52-BAD8-46721EF993CC}" type="sibTrans" cxnId="{6F61144B-542E-46D0-8FFE-828F44B97F6F}">
      <dgm:prSet/>
      <dgm:spPr/>
      <dgm:t>
        <a:bodyPr/>
        <a:lstStyle/>
        <a:p>
          <a:endParaRPr lang="en-CA"/>
        </a:p>
      </dgm:t>
    </dgm:pt>
    <dgm:pt modelId="{B6681167-C2F8-4F52-9F87-AE95CF2A3ECF}">
      <dgm:prSet phldrT="[Text]"/>
      <dgm:spPr/>
      <dgm:t>
        <a:bodyPr/>
        <a:lstStyle/>
        <a:p>
          <a:r>
            <a:rPr lang="en-US" dirty="0"/>
            <a:t>MOA 34</a:t>
          </a:r>
          <a:endParaRPr lang="en-CA" dirty="0"/>
        </a:p>
      </dgm:t>
    </dgm:pt>
    <dgm:pt modelId="{AFACCFB3-E040-4173-9A13-1CA8B5538148}" type="parTrans" cxnId="{7B310EAF-46C9-41C2-A1FB-BFB41D58698D}">
      <dgm:prSet/>
      <dgm:spPr/>
    </dgm:pt>
    <dgm:pt modelId="{9BE0D52E-59CF-4F9C-9B30-FD2F41685112}" type="sibTrans" cxnId="{7B310EAF-46C9-41C2-A1FB-BFB41D58698D}">
      <dgm:prSet/>
      <dgm:spPr/>
    </dgm:pt>
    <dgm:pt modelId="{E584BC8E-F05B-486F-9712-9D8FDD5C33CB}">
      <dgm:prSet phldrT="[Text]"/>
      <dgm:spPr/>
      <dgm:t>
        <a:bodyPr/>
        <a:lstStyle/>
        <a:p>
          <a:r>
            <a:rPr lang="en-US" dirty="0"/>
            <a:t>New MOA on Workplace Violence</a:t>
          </a:r>
          <a:endParaRPr lang="en-CA" dirty="0"/>
        </a:p>
      </dgm:t>
    </dgm:pt>
    <dgm:pt modelId="{54C63498-4FA7-4C95-AA91-1C221856E122}" type="parTrans" cxnId="{D229CA24-18D1-4DEE-B055-61BF52FDD6A1}">
      <dgm:prSet/>
      <dgm:spPr/>
    </dgm:pt>
    <dgm:pt modelId="{8813AAC6-AE72-488D-8180-AAFC09A3546E}" type="sibTrans" cxnId="{D229CA24-18D1-4DEE-B055-61BF52FDD6A1}">
      <dgm:prSet/>
      <dgm:spPr/>
    </dgm:pt>
    <dgm:pt modelId="{F8DC23CE-4874-4B29-9915-D0DC84E05590}" type="pres">
      <dgm:prSet presAssocID="{7602BD56-8F5D-45EB-8FA2-7B4CCD47FE07}" presName="linear" presStyleCnt="0">
        <dgm:presLayoutVars>
          <dgm:animLvl val="lvl"/>
          <dgm:resizeHandles val="exact"/>
        </dgm:presLayoutVars>
      </dgm:prSet>
      <dgm:spPr/>
    </dgm:pt>
    <dgm:pt modelId="{5979482A-7834-4976-98B8-D954F34CC274}" type="pres">
      <dgm:prSet presAssocID="{19F7D35A-0910-4B99-8821-7CCF2C5D72F5}" presName="parentText" presStyleLbl="node1" presStyleIdx="0" presStyleCnt="3" custLinFactNeighborX="-25588" custLinFactNeighborY="-39371">
        <dgm:presLayoutVars>
          <dgm:chMax val="0"/>
          <dgm:bulletEnabled val="1"/>
        </dgm:presLayoutVars>
      </dgm:prSet>
      <dgm:spPr/>
    </dgm:pt>
    <dgm:pt modelId="{826825B6-A3A4-47DD-A18C-7A0614E5B12D}" type="pres">
      <dgm:prSet presAssocID="{B53DD15A-4188-4D52-BAD8-46721EF993CC}" presName="spacer" presStyleCnt="0"/>
      <dgm:spPr/>
    </dgm:pt>
    <dgm:pt modelId="{C4F86721-1224-4C97-8E46-E4980B5D890A}" type="pres">
      <dgm:prSet presAssocID="{B6681167-C2F8-4F52-9F87-AE95CF2A3ECF}" presName="parentText" presStyleLbl="node1" presStyleIdx="1" presStyleCnt="3">
        <dgm:presLayoutVars>
          <dgm:chMax val="0"/>
          <dgm:bulletEnabled val="1"/>
        </dgm:presLayoutVars>
      </dgm:prSet>
      <dgm:spPr/>
    </dgm:pt>
    <dgm:pt modelId="{C63F185B-80CC-4756-B416-B11FBE2A16AF}" type="pres">
      <dgm:prSet presAssocID="{9BE0D52E-59CF-4F9C-9B30-FD2F41685112}" presName="spacer" presStyleCnt="0"/>
      <dgm:spPr/>
    </dgm:pt>
    <dgm:pt modelId="{3D31D78A-F681-42B1-99F9-B3B56534053D}" type="pres">
      <dgm:prSet presAssocID="{E584BC8E-F05B-486F-9712-9D8FDD5C33CB}" presName="parentText" presStyleLbl="node1" presStyleIdx="2" presStyleCnt="3">
        <dgm:presLayoutVars>
          <dgm:chMax val="0"/>
          <dgm:bulletEnabled val="1"/>
        </dgm:presLayoutVars>
      </dgm:prSet>
      <dgm:spPr/>
    </dgm:pt>
  </dgm:ptLst>
  <dgm:cxnLst>
    <dgm:cxn modelId="{D229CA24-18D1-4DEE-B055-61BF52FDD6A1}" srcId="{7602BD56-8F5D-45EB-8FA2-7B4CCD47FE07}" destId="{E584BC8E-F05B-486F-9712-9D8FDD5C33CB}" srcOrd="2" destOrd="0" parTransId="{54C63498-4FA7-4C95-AA91-1C221856E122}" sibTransId="{8813AAC6-AE72-488D-8180-AAFC09A3546E}"/>
    <dgm:cxn modelId="{6EF8A63F-E6A2-4379-B575-2D56EAB73359}" type="presOf" srcId="{7602BD56-8F5D-45EB-8FA2-7B4CCD47FE07}" destId="{F8DC23CE-4874-4B29-9915-D0DC84E05590}" srcOrd="0" destOrd="0" presId="urn:microsoft.com/office/officeart/2005/8/layout/vList2"/>
    <dgm:cxn modelId="{6F61144B-542E-46D0-8FFE-828F44B97F6F}" srcId="{7602BD56-8F5D-45EB-8FA2-7B4CCD47FE07}" destId="{19F7D35A-0910-4B99-8821-7CCF2C5D72F5}" srcOrd="0" destOrd="0" parTransId="{59C89783-5C5F-4F70-AD97-1351C0AE4A89}" sibTransId="{B53DD15A-4188-4D52-BAD8-46721EF993CC}"/>
    <dgm:cxn modelId="{81D11E4C-7AF7-413A-B531-9A027F9C378B}" type="presOf" srcId="{19F7D35A-0910-4B99-8821-7CCF2C5D72F5}" destId="{5979482A-7834-4976-98B8-D954F34CC274}" srcOrd="0" destOrd="0" presId="urn:microsoft.com/office/officeart/2005/8/layout/vList2"/>
    <dgm:cxn modelId="{A52CF771-152D-4049-ACB1-FF1FBB2237B1}" type="presOf" srcId="{E584BC8E-F05B-486F-9712-9D8FDD5C33CB}" destId="{3D31D78A-F681-42B1-99F9-B3B56534053D}" srcOrd="0" destOrd="0" presId="urn:microsoft.com/office/officeart/2005/8/layout/vList2"/>
    <dgm:cxn modelId="{0CC703A1-E08B-4637-926C-6C23A42E242B}" type="presOf" srcId="{B6681167-C2F8-4F52-9F87-AE95CF2A3ECF}" destId="{C4F86721-1224-4C97-8E46-E4980B5D890A}" srcOrd="0" destOrd="0" presId="urn:microsoft.com/office/officeart/2005/8/layout/vList2"/>
    <dgm:cxn modelId="{7B310EAF-46C9-41C2-A1FB-BFB41D58698D}" srcId="{7602BD56-8F5D-45EB-8FA2-7B4CCD47FE07}" destId="{B6681167-C2F8-4F52-9F87-AE95CF2A3ECF}" srcOrd="1" destOrd="0" parTransId="{AFACCFB3-E040-4173-9A13-1CA8B5538148}" sibTransId="{9BE0D52E-59CF-4F9C-9B30-FD2F41685112}"/>
    <dgm:cxn modelId="{90E88156-79B3-4292-A38F-030051357057}" type="presParOf" srcId="{F8DC23CE-4874-4B29-9915-D0DC84E05590}" destId="{5979482A-7834-4976-98B8-D954F34CC274}" srcOrd="0" destOrd="0" presId="urn:microsoft.com/office/officeart/2005/8/layout/vList2"/>
    <dgm:cxn modelId="{08594817-D71F-4C74-B493-8A0F92051F81}" type="presParOf" srcId="{F8DC23CE-4874-4B29-9915-D0DC84E05590}" destId="{826825B6-A3A4-47DD-A18C-7A0614E5B12D}" srcOrd="1" destOrd="0" presId="urn:microsoft.com/office/officeart/2005/8/layout/vList2"/>
    <dgm:cxn modelId="{F70705C0-2D4C-4B5B-A961-ED7C7DDE56FE}" type="presParOf" srcId="{F8DC23CE-4874-4B29-9915-D0DC84E05590}" destId="{C4F86721-1224-4C97-8E46-E4980B5D890A}" srcOrd="2" destOrd="0" presId="urn:microsoft.com/office/officeart/2005/8/layout/vList2"/>
    <dgm:cxn modelId="{4E01A8E7-4329-49B2-B945-FED454ACF025}" type="presParOf" srcId="{F8DC23CE-4874-4B29-9915-D0DC84E05590}" destId="{C63F185B-80CC-4756-B416-B11FBE2A16AF}" srcOrd="3" destOrd="0" presId="urn:microsoft.com/office/officeart/2005/8/layout/vList2"/>
    <dgm:cxn modelId="{4592C844-D594-42C6-9A1B-C407AECA9A45}" type="presParOf" srcId="{F8DC23CE-4874-4B29-9915-D0DC84E05590}" destId="{3D31D78A-F681-42B1-99F9-B3B56534053D}"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602BD56-8F5D-45EB-8FA2-7B4CCD47FE07}" type="doc">
      <dgm:prSet loTypeId="urn:microsoft.com/office/officeart/2005/8/layout/vList2" loCatId="list" qsTypeId="urn:microsoft.com/office/officeart/2005/8/quickstyle/simple1" qsCatId="simple" csTypeId="urn:microsoft.com/office/officeart/2005/8/colors/accent1_5" csCatId="accent1" phldr="1"/>
      <dgm:spPr/>
      <dgm:t>
        <a:bodyPr/>
        <a:lstStyle/>
        <a:p>
          <a:endParaRPr lang="en-CA"/>
        </a:p>
      </dgm:t>
    </dgm:pt>
    <dgm:pt modelId="{49383762-E782-49D4-9ADE-03FCA6E02DBB}">
      <dgm:prSet/>
      <dgm:spPr/>
      <dgm:t>
        <a:bodyPr/>
        <a:lstStyle/>
        <a:p>
          <a:r>
            <a:rPr lang="en-US" dirty="0"/>
            <a:t>You are new to investigations</a:t>
          </a:r>
          <a:endParaRPr lang="en-CA" dirty="0"/>
        </a:p>
      </dgm:t>
    </dgm:pt>
    <dgm:pt modelId="{137EF099-776C-4AF3-ADA1-8835C9E25C37}" type="parTrans" cxnId="{B027B4BE-7305-4A85-99AA-F026BC501CC0}">
      <dgm:prSet/>
      <dgm:spPr/>
      <dgm:t>
        <a:bodyPr/>
        <a:lstStyle/>
        <a:p>
          <a:endParaRPr lang="en-CA"/>
        </a:p>
      </dgm:t>
    </dgm:pt>
    <dgm:pt modelId="{C995B1CF-9B6B-4B0D-B236-9654A4B1215B}" type="sibTrans" cxnId="{B027B4BE-7305-4A85-99AA-F026BC501CC0}">
      <dgm:prSet/>
      <dgm:spPr/>
      <dgm:t>
        <a:bodyPr/>
        <a:lstStyle/>
        <a:p>
          <a:endParaRPr lang="en-CA"/>
        </a:p>
      </dgm:t>
    </dgm:pt>
    <dgm:pt modelId="{25AC1519-6280-4218-8BD3-D7B41F9CB96A}">
      <dgm:prSet/>
      <dgm:spPr/>
      <dgm:t>
        <a:bodyPr/>
        <a:lstStyle/>
        <a:p>
          <a:r>
            <a:rPr lang="en-US" dirty="0"/>
            <a:t>The situation is complicated by leaves </a:t>
          </a:r>
          <a:endParaRPr lang="en-CA" dirty="0"/>
        </a:p>
      </dgm:t>
    </dgm:pt>
    <dgm:pt modelId="{13E55F69-D5C4-4F26-8C21-EB20DB6B8450}" type="parTrans" cxnId="{99D16CE3-6E24-475C-ABEC-E5E7C8B82381}">
      <dgm:prSet/>
      <dgm:spPr/>
      <dgm:t>
        <a:bodyPr/>
        <a:lstStyle/>
        <a:p>
          <a:endParaRPr lang="en-CA"/>
        </a:p>
      </dgm:t>
    </dgm:pt>
    <dgm:pt modelId="{19F951ED-FE74-4E3D-8EE1-444CFD5B37D2}" type="sibTrans" cxnId="{99D16CE3-6E24-475C-ABEC-E5E7C8B82381}">
      <dgm:prSet/>
      <dgm:spPr/>
      <dgm:t>
        <a:bodyPr/>
        <a:lstStyle/>
        <a:p>
          <a:endParaRPr lang="en-CA"/>
        </a:p>
      </dgm:t>
    </dgm:pt>
    <dgm:pt modelId="{E4D5FCD3-220D-497B-9859-82973F953D47}">
      <dgm:prSet/>
      <dgm:spPr/>
      <dgm:t>
        <a:bodyPr/>
        <a:lstStyle/>
        <a:p>
          <a:r>
            <a:rPr lang="en-US" dirty="0"/>
            <a:t>First time engaging with Article 29</a:t>
          </a:r>
          <a:endParaRPr lang="en-CA" dirty="0"/>
        </a:p>
      </dgm:t>
    </dgm:pt>
    <dgm:pt modelId="{E4101883-57A4-4BD7-90D1-E86E6675F3B6}" type="parTrans" cxnId="{99673A76-9596-426B-9D42-EC882F81EC18}">
      <dgm:prSet/>
      <dgm:spPr/>
      <dgm:t>
        <a:bodyPr/>
        <a:lstStyle/>
        <a:p>
          <a:endParaRPr lang="en-CA"/>
        </a:p>
      </dgm:t>
    </dgm:pt>
    <dgm:pt modelId="{48D9BE81-ECDE-4219-9310-3C3D71FC7163}" type="sibTrans" cxnId="{99673A76-9596-426B-9D42-EC882F81EC18}">
      <dgm:prSet/>
      <dgm:spPr/>
      <dgm:t>
        <a:bodyPr/>
        <a:lstStyle/>
        <a:p>
          <a:endParaRPr lang="en-CA"/>
        </a:p>
      </dgm:t>
    </dgm:pt>
    <dgm:pt modelId="{12BF77D1-8C17-4297-9DAF-F28BD265CBEC}">
      <dgm:prSet/>
      <dgm:spPr/>
      <dgm:t>
        <a:bodyPr/>
        <a:lstStyle/>
        <a:p>
          <a:r>
            <a:rPr lang="en-US" dirty="0"/>
            <a:t>A situation that is unfamiliar</a:t>
          </a:r>
          <a:endParaRPr lang="en-CA" dirty="0"/>
        </a:p>
      </dgm:t>
    </dgm:pt>
    <dgm:pt modelId="{0A1145A4-23CD-4361-9105-F82FBE70BBEB}" type="parTrans" cxnId="{2588FE76-6826-4E4D-9677-682D75B53FC9}">
      <dgm:prSet/>
      <dgm:spPr/>
    </dgm:pt>
    <dgm:pt modelId="{9BD5079C-4471-4CEE-8640-219FD88F1A70}" type="sibTrans" cxnId="{2588FE76-6826-4E4D-9677-682D75B53FC9}">
      <dgm:prSet/>
      <dgm:spPr/>
    </dgm:pt>
    <dgm:pt modelId="{F8DC23CE-4874-4B29-9915-D0DC84E05590}" type="pres">
      <dgm:prSet presAssocID="{7602BD56-8F5D-45EB-8FA2-7B4CCD47FE07}" presName="linear" presStyleCnt="0">
        <dgm:presLayoutVars>
          <dgm:animLvl val="lvl"/>
          <dgm:resizeHandles val="exact"/>
        </dgm:presLayoutVars>
      </dgm:prSet>
      <dgm:spPr/>
    </dgm:pt>
    <dgm:pt modelId="{F976B528-C372-467D-87B3-EF8B14B2168B}" type="pres">
      <dgm:prSet presAssocID="{12BF77D1-8C17-4297-9DAF-F28BD265CBEC}" presName="parentText" presStyleLbl="node1" presStyleIdx="0" presStyleCnt="4">
        <dgm:presLayoutVars>
          <dgm:chMax val="0"/>
          <dgm:bulletEnabled val="1"/>
        </dgm:presLayoutVars>
      </dgm:prSet>
      <dgm:spPr/>
    </dgm:pt>
    <dgm:pt modelId="{166DB0CB-35E6-439A-AD29-2BEF334AEA4D}" type="pres">
      <dgm:prSet presAssocID="{9BD5079C-4471-4CEE-8640-219FD88F1A70}" presName="spacer" presStyleCnt="0"/>
      <dgm:spPr/>
    </dgm:pt>
    <dgm:pt modelId="{78C4C9A5-0AF4-41B5-B361-FA76C702331F}" type="pres">
      <dgm:prSet presAssocID="{49383762-E782-49D4-9ADE-03FCA6E02DBB}" presName="parentText" presStyleLbl="node1" presStyleIdx="1" presStyleCnt="4">
        <dgm:presLayoutVars>
          <dgm:chMax val="0"/>
          <dgm:bulletEnabled val="1"/>
        </dgm:presLayoutVars>
      </dgm:prSet>
      <dgm:spPr/>
    </dgm:pt>
    <dgm:pt modelId="{A5B8E235-2C45-4B51-852D-F3151F12E742}" type="pres">
      <dgm:prSet presAssocID="{C995B1CF-9B6B-4B0D-B236-9654A4B1215B}" presName="spacer" presStyleCnt="0"/>
      <dgm:spPr/>
    </dgm:pt>
    <dgm:pt modelId="{76FEFAB9-3391-42FB-8DEE-FC771385B054}" type="pres">
      <dgm:prSet presAssocID="{25AC1519-6280-4218-8BD3-D7B41F9CB96A}" presName="parentText" presStyleLbl="node1" presStyleIdx="2" presStyleCnt="4">
        <dgm:presLayoutVars>
          <dgm:chMax val="0"/>
          <dgm:bulletEnabled val="1"/>
        </dgm:presLayoutVars>
      </dgm:prSet>
      <dgm:spPr/>
    </dgm:pt>
    <dgm:pt modelId="{134ED253-91F9-4D38-A0AD-88014C1FDA72}" type="pres">
      <dgm:prSet presAssocID="{19F951ED-FE74-4E3D-8EE1-444CFD5B37D2}" presName="spacer" presStyleCnt="0"/>
      <dgm:spPr/>
    </dgm:pt>
    <dgm:pt modelId="{3F2CE8DA-94DE-4A82-8540-58C84F7AAE22}" type="pres">
      <dgm:prSet presAssocID="{E4D5FCD3-220D-497B-9859-82973F953D47}" presName="parentText" presStyleLbl="node1" presStyleIdx="3" presStyleCnt="4">
        <dgm:presLayoutVars>
          <dgm:chMax val="0"/>
          <dgm:bulletEnabled val="1"/>
        </dgm:presLayoutVars>
      </dgm:prSet>
      <dgm:spPr/>
    </dgm:pt>
  </dgm:ptLst>
  <dgm:cxnLst>
    <dgm:cxn modelId="{69D42536-9953-4C78-BAA9-7AF0DEA6FB60}" type="presOf" srcId="{49383762-E782-49D4-9ADE-03FCA6E02DBB}" destId="{78C4C9A5-0AF4-41B5-B361-FA76C702331F}" srcOrd="0" destOrd="0" presId="urn:microsoft.com/office/officeart/2005/8/layout/vList2"/>
    <dgm:cxn modelId="{C684AA37-2057-4233-93CC-729792C9063D}" type="presOf" srcId="{E4D5FCD3-220D-497B-9859-82973F953D47}" destId="{3F2CE8DA-94DE-4A82-8540-58C84F7AAE22}" srcOrd="0" destOrd="0" presId="urn:microsoft.com/office/officeart/2005/8/layout/vList2"/>
    <dgm:cxn modelId="{6EF8A63F-E6A2-4379-B575-2D56EAB73359}" type="presOf" srcId="{7602BD56-8F5D-45EB-8FA2-7B4CCD47FE07}" destId="{F8DC23CE-4874-4B29-9915-D0DC84E05590}" srcOrd="0" destOrd="0" presId="urn:microsoft.com/office/officeart/2005/8/layout/vList2"/>
    <dgm:cxn modelId="{99673A76-9596-426B-9D42-EC882F81EC18}" srcId="{7602BD56-8F5D-45EB-8FA2-7B4CCD47FE07}" destId="{E4D5FCD3-220D-497B-9859-82973F953D47}" srcOrd="3" destOrd="0" parTransId="{E4101883-57A4-4BD7-90D1-E86E6675F3B6}" sibTransId="{48D9BE81-ECDE-4219-9310-3C3D71FC7163}"/>
    <dgm:cxn modelId="{2588FE76-6826-4E4D-9677-682D75B53FC9}" srcId="{7602BD56-8F5D-45EB-8FA2-7B4CCD47FE07}" destId="{12BF77D1-8C17-4297-9DAF-F28BD265CBEC}" srcOrd="0" destOrd="0" parTransId="{0A1145A4-23CD-4361-9105-F82FBE70BBEB}" sibTransId="{9BD5079C-4471-4CEE-8640-219FD88F1A70}"/>
    <dgm:cxn modelId="{88C6F492-A41A-4037-B537-B7CA8CD0797D}" type="presOf" srcId="{12BF77D1-8C17-4297-9DAF-F28BD265CBEC}" destId="{F976B528-C372-467D-87B3-EF8B14B2168B}" srcOrd="0" destOrd="0" presId="urn:microsoft.com/office/officeart/2005/8/layout/vList2"/>
    <dgm:cxn modelId="{5160E5A9-7826-41EE-BEF2-8F8C84C36553}" type="presOf" srcId="{25AC1519-6280-4218-8BD3-D7B41F9CB96A}" destId="{76FEFAB9-3391-42FB-8DEE-FC771385B054}" srcOrd="0" destOrd="0" presId="urn:microsoft.com/office/officeart/2005/8/layout/vList2"/>
    <dgm:cxn modelId="{B027B4BE-7305-4A85-99AA-F026BC501CC0}" srcId="{7602BD56-8F5D-45EB-8FA2-7B4CCD47FE07}" destId="{49383762-E782-49D4-9ADE-03FCA6E02DBB}" srcOrd="1" destOrd="0" parTransId="{137EF099-776C-4AF3-ADA1-8835C9E25C37}" sibTransId="{C995B1CF-9B6B-4B0D-B236-9654A4B1215B}"/>
    <dgm:cxn modelId="{99D16CE3-6E24-475C-ABEC-E5E7C8B82381}" srcId="{7602BD56-8F5D-45EB-8FA2-7B4CCD47FE07}" destId="{25AC1519-6280-4218-8BD3-D7B41F9CB96A}" srcOrd="2" destOrd="0" parTransId="{13E55F69-D5C4-4F26-8C21-EB20DB6B8450}" sibTransId="{19F951ED-FE74-4E3D-8EE1-444CFD5B37D2}"/>
    <dgm:cxn modelId="{073E490F-4EF9-4A03-A456-B7068AD1194C}" type="presParOf" srcId="{F8DC23CE-4874-4B29-9915-D0DC84E05590}" destId="{F976B528-C372-467D-87B3-EF8B14B2168B}" srcOrd="0" destOrd="0" presId="urn:microsoft.com/office/officeart/2005/8/layout/vList2"/>
    <dgm:cxn modelId="{270D498D-38DD-4D6C-BE60-3B4620FBD226}" type="presParOf" srcId="{F8DC23CE-4874-4B29-9915-D0DC84E05590}" destId="{166DB0CB-35E6-439A-AD29-2BEF334AEA4D}" srcOrd="1" destOrd="0" presId="urn:microsoft.com/office/officeart/2005/8/layout/vList2"/>
    <dgm:cxn modelId="{429538E8-2D71-4EBF-A107-5B8DD5A8206D}" type="presParOf" srcId="{F8DC23CE-4874-4B29-9915-D0DC84E05590}" destId="{78C4C9A5-0AF4-41B5-B361-FA76C702331F}" srcOrd="2" destOrd="0" presId="urn:microsoft.com/office/officeart/2005/8/layout/vList2"/>
    <dgm:cxn modelId="{D629A976-1D65-4CBF-B048-C3974100DB29}" type="presParOf" srcId="{F8DC23CE-4874-4B29-9915-D0DC84E05590}" destId="{A5B8E235-2C45-4B51-852D-F3151F12E742}" srcOrd="3" destOrd="0" presId="urn:microsoft.com/office/officeart/2005/8/layout/vList2"/>
    <dgm:cxn modelId="{F8F767C5-A6B9-4C0D-857F-71C6D2DF5F0F}" type="presParOf" srcId="{F8DC23CE-4874-4B29-9915-D0DC84E05590}" destId="{76FEFAB9-3391-42FB-8DEE-FC771385B054}" srcOrd="4" destOrd="0" presId="urn:microsoft.com/office/officeart/2005/8/layout/vList2"/>
    <dgm:cxn modelId="{1EB8F2AB-8038-4D38-B122-F7D0D4787A61}" type="presParOf" srcId="{F8DC23CE-4874-4B29-9915-D0DC84E05590}" destId="{134ED253-91F9-4D38-A0AD-88014C1FDA72}" srcOrd="5" destOrd="0" presId="urn:microsoft.com/office/officeart/2005/8/layout/vList2"/>
    <dgm:cxn modelId="{429638EB-E4E4-45BE-B743-371A56438F54}" type="presParOf" srcId="{F8DC23CE-4874-4B29-9915-D0DC84E05590}" destId="{3F2CE8DA-94DE-4A82-8540-58C84F7AAE22}"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7602BD56-8F5D-45EB-8FA2-7B4CCD47FE07}" type="doc">
      <dgm:prSet loTypeId="urn:microsoft.com/office/officeart/2005/8/layout/vList2" loCatId="list" qsTypeId="urn:microsoft.com/office/officeart/2005/8/quickstyle/simple1" qsCatId="simple" csTypeId="urn:microsoft.com/office/officeart/2005/8/colors/accent1_5" csCatId="accent1" phldr="1"/>
      <dgm:spPr/>
      <dgm:t>
        <a:bodyPr/>
        <a:lstStyle/>
        <a:p>
          <a:endParaRPr lang="en-CA"/>
        </a:p>
      </dgm:t>
    </dgm:pt>
    <dgm:pt modelId="{49383762-E782-49D4-9ADE-03FCA6E02DBB}">
      <dgm:prSet/>
      <dgm:spPr/>
      <dgm:t>
        <a:bodyPr/>
        <a:lstStyle/>
        <a:p>
          <a:r>
            <a:rPr lang="en-US" dirty="0"/>
            <a:t>Learning Hub Training</a:t>
          </a:r>
          <a:endParaRPr lang="en-CA" dirty="0"/>
        </a:p>
      </dgm:t>
    </dgm:pt>
    <dgm:pt modelId="{137EF099-776C-4AF3-ADA1-8835C9E25C37}" type="parTrans" cxnId="{B027B4BE-7305-4A85-99AA-F026BC501CC0}">
      <dgm:prSet/>
      <dgm:spPr/>
      <dgm:t>
        <a:bodyPr/>
        <a:lstStyle/>
        <a:p>
          <a:endParaRPr lang="en-CA"/>
        </a:p>
      </dgm:t>
    </dgm:pt>
    <dgm:pt modelId="{C995B1CF-9B6B-4B0D-B236-9654A4B1215B}" type="sibTrans" cxnId="{B027B4BE-7305-4A85-99AA-F026BC501CC0}">
      <dgm:prSet/>
      <dgm:spPr/>
      <dgm:t>
        <a:bodyPr/>
        <a:lstStyle/>
        <a:p>
          <a:endParaRPr lang="en-CA"/>
        </a:p>
      </dgm:t>
    </dgm:pt>
    <dgm:pt modelId="{7769BC44-C755-447C-8C16-0EE32FED1A8D}">
      <dgm:prSet/>
      <dgm:spPr/>
      <dgm:t>
        <a:bodyPr/>
        <a:lstStyle/>
        <a:p>
          <a:r>
            <a:rPr lang="en-US" dirty="0"/>
            <a:t>Investigations Templates</a:t>
          </a:r>
          <a:endParaRPr lang="en-CA" dirty="0"/>
        </a:p>
      </dgm:t>
    </dgm:pt>
    <dgm:pt modelId="{3E6FDC96-20D9-4755-8D56-8603F75ABDCA}" type="parTrans" cxnId="{A2D12526-44D5-4895-9143-0529D4DF56EB}">
      <dgm:prSet/>
      <dgm:spPr/>
    </dgm:pt>
    <dgm:pt modelId="{D7D8D57D-21A7-451B-B179-115C3E156E5B}" type="sibTrans" cxnId="{A2D12526-44D5-4895-9143-0529D4DF56EB}">
      <dgm:prSet/>
      <dgm:spPr/>
    </dgm:pt>
    <dgm:pt modelId="{F8DC23CE-4874-4B29-9915-D0DC84E05590}" type="pres">
      <dgm:prSet presAssocID="{7602BD56-8F5D-45EB-8FA2-7B4CCD47FE07}" presName="linear" presStyleCnt="0">
        <dgm:presLayoutVars>
          <dgm:animLvl val="lvl"/>
          <dgm:resizeHandles val="exact"/>
        </dgm:presLayoutVars>
      </dgm:prSet>
      <dgm:spPr/>
    </dgm:pt>
    <dgm:pt modelId="{78C4C9A5-0AF4-41B5-B361-FA76C702331F}" type="pres">
      <dgm:prSet presAssocID="{49383762-E782-49D4-9ADE-03FCA6E02DBB}" presName="parentText" presStyleLbl="node1" presStyleIdx="0" presStyleCnt="2">
        <dgm:presLayoutVars>
          <dgm:chMax val="0"/>
          <dgm:bulletEnabled val="1"/>
        </dgm:presLayoutVars>
      </dgm:prSet>
      <dgm:spPr/>
    </dgm:pt>
    <dgm:pt modelId="{3682B430-A2A0-463C-8148-50F1723E5B97}" type="pres">
      <dgm:prSet presAssocID="{C995B1CF-9B6B-4B0D-B236-9654A4B1215B}" presName="spacer" presStyleCnt="0"/>
      <dgm:spPr/>
    </dgm:pt>
    <dgm:pt modelId="{632FCB21-497E-4648-B1BB-70966967FD25}" type="pres">
      <dgm:prSet presAssocID="{7769BC44-C755-447C-8C16-0EE32FED1A8D}" presName="parentText" presStyleLbl="node1" presStyleIdx="1" presStyleCnt="2">
        <dgm:presLayoutVars>
          <dgm:chMax val="0"/>
          <dgm:bulletEnabled val="1"/>
        </dgm:presLayoutVars>
      </dgm:prSet>
      <dgm:spPr/>
    </dgm:pt>
  </dgm:ptLst>
  <dgm:cxnLst>
    <dgm:cxn modelId="{A2D12526-44D5-4895-9143-0529D4DF56EB}" srcId="{7602BD56-8F5D-45EB-8FA2-7B4CCD47FE07}" destId="{7769BC44-C755-447C-8C16-0EE32FED1A8D}" srcOrd="1" destOrd="0" parTransId="{3E6FDC96-20D9-4755-8D56-8603F75ABDCA}" sibTransId="{D7D8D57D-21A7-451B-B179-115C3E156E5B}"/>
    <dgm:cxn modelId="{69D42536-9953-4C78-BAA9-7AF0DEA6FB60}" type="presOf" srcId="{49383762-E782-49D4-9ADE-03FCA6E02DBB}" destId="{78C4C9A5-0AF4-41B5-B361-FA76C702331F}" srcOrd="0" destOrd="0" presId="urn:microsoft.com/office/officeart/2005/8/layout/vList2"/>
    <dgm:cxn modelId="{6EF8A63F-E6A2-4379-B575-2D56EAB73359}" type="presOf" srcId="{7602BD56-8F5D-45EB-8FA2-7B4CCD47FE07}" destId="{F8DC23CE-4874-4B29-9915-D0DC84E05590}" srcOrd="0" destOrd="0" presId="urn:microsoft.com/office/officeart/2005/8/layout/vList2"/>
    <dgm:cxn modelId="{B027B4BE-7305-4A85-99AA-F026BC501CC0}" srcId="{7602BD56-8F5D-45EB-8FA2-7B4CCD47FE07}" destId="{49383762-E782-49D4-9ADE-03FCA6E02DBB}" srcOrd="0" destOrd="0" parTransId="{137EF099-776C-4AF3-ADA1-8835C9E25C37}" sibTransId="{C995B1CF-9B6B-4B0D-B236-9654A4B1215B}"/>
    <dgm:cxn modelId="{2063E5F1-9365-42F0-B406-A1EA1BA8DD92}" type="presOf" srcId="{7769BC44-C755-447C-8C16-0EE32FED1A8D}" destId="{632FCB21-497E-4648-B1BB-70966967FD25}" srcOrd="0" destOrd="0" presId="urn:microsoft.com/office/officeart/2005/8/layout/vList2"/>
    <dgm:cxn modelId="{429538E8-2D71-4EBF-A107-5B8DD5A8206D}" type="presParOf" srcId="{F8DC23CE-4874-4B29-9915-D0DC84E05590}" destId="{78C4C9A5-0AF4-41B5-B361-FA76C702331F}" srcOrd="0" destOrd="0" presId="urn:microsoft.com/office/officeart/2005/8/layout/vList2"/>
    <dgm:cxn modelId="{4F2CCAE4-6440-4588-9B0F-7F9DE7285CF0}" type="presParOf" srcId="{F8DC23CE-4874-4B29-9915-D0DC84E05590}" destId="{3682B430-A2A0-463C-8148-50F1723E5B97}" srcOrd="1" destOrd="0" presId="urn:microsoft.com/office/officeart/2005/8/layout/vList2"/>
    <dgm:cxn modelId="{A47BF193-1418-4D24-9018-1AF874B5DD0E}" type="presParOf" srcId="{F8DC23CE-4874-4B29-9915-D0DC84E05590}" destId="{632FCB21-497E-4648-B1BB-70966967FD25}"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06FA00-6831-40E9-9877-D703B018FCE6}">
      <dsp:nvSpPr>
        <dsp:cNvPr id="0" name=""/>
        <dsp:cNvSpPr/>
      </dsp:nvSpPr>
      <dsp:spPr>
        <a:xfrm>
          <a:off x="-6383194" y="-976705"/>
          <a:ext cx="7600536" cy="7600536"/>
        </a:xfrm>
        <a:prstGeom prst="blockArc">
          <a:avLst>
            <a:gd name="adj1" fmla="val 18900000"/>
            <a:gd name="adj2" fmla="val 2700000"/>
            <a:gd name="adj3" fmla="val 284"/>
          </a:avLst>
        </a:prstGeom>
        <a:noFill/>
        <a:ln w="10795"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04A7685-CEC2-4B66-9060-168526156B9D}">
      <dsp:nvSpPr>
        <dsp:cNvPr id="0" name=""/>
        <dsp:cNvSpPr/>
      </dsp:nvSpPr>
      <dsp:spPr>
        <a:xfrm>
          <a:off x="783820" y="564712"/>
          <a:ext cx="6997734" cy="1129425"/>
        </a:xfrm>
        <a:prstGeom prst="rect">
          <a:avLst/>
        </a:prstGeom>
        <a:solidFill>
          <a:schemeClr val="accent1">
            <a:shade val="50000"/>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96481" tIns="86360" rIns="86360" bIns="86360" numCol="1" spcCol="1270" anchor="ctr" anchorCtr="0">
          <a:noAutofit/>
        </a:bodyPr>
        <a:lstStyle/>
        <a:p>
          <a:pPr marL="0" lvl="0" indent="0" algn="l" defTabSz="1511300">
            <a:lnSpc>
              <a:spcPct val="90000"/>
            </a:lnSpc>
            <a:spcBef>
              <a:spcPct val="0"/>
            </a:spcBef>
            <a:spcAft>
              <a:spcPct val="35000"/>
            </a:spcAft>
            <a:buNone/>
          </a:pPr>
          <a:r>
            <a:rPr lang="en-US" sz="3400" kern="1200" dirty="0">
              <a:latin typeface="Calibri" panose="020F0502020204030204" pitchFamily="34" charset="0"/>
              <a:cs typeface="Calibri" panose="020F0502020204030204" pitchFamily="34" charset="0"/>
            </a:rPr>
            <a:t>Layoff</a:t>
          </a:r>
          <a:endParaRPr lang="en-CA" sz="3400" kern="1200" dirty="0">
            <a:latin typeface="Calibri" panose="020F0502020204030204" pitchFamily="34" charset="0"/>
            <a:cs typeface="Calibri" panose="020F0502020204030204" pitchFamily="34" charset="0"/>
          </a:endParaRPr>
        </a:p>
      </dsp:txBody>
      <dsp:txXfrm>
        <a:off x="783820" y="564712"/>
        <a:ext cx="6997734" cy="1129425"/>
      </dsp:txXfrm>
    </dsp:sp>
    <dsp:sp modelId="{E3DDA105-B3E9-4D60-940E-4A1BBD29C707}">
      <dsp:nvSpPr>
        <dsp:cNvPr id="0" name=""/>
        <dsp:cNvSpPr/>
      </dsp:nvSpPr>
      <dsp:spPr>
        <a:xfrm>
          <a:off x="77930" y="423534"/>
          <a:ext cx="1411781" cy="1411781"/>
        </a:xfrm>
        <a:prstGeom prst="ellipse">
          <a:avLst/>
        </a:prstGeom>
        <a:solidFill>
          <a:schemeClr val="lt1">
            <a:hueOff val="0"/>
            <a:satOff val="0"/>
            <a:lumOff val="0"/>
            <a:alphaOff val="0"/>
          </a:schemeClr>
        </a:solidFill>
        <a:ln w="10795" cap="flat" cmpd="sng" algn="ctr">
          <a:solidFill>
            <a:schemeClr val="accent1">
              <a:shade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1CACA0E-87C5-4DE2-9C89-E02F07309F1E}">
      <dsp:nvSpPr>
        <dsp:cNvPr id="0" name=""/>
        <dsp:cNvSpPr/>
      </dsp:nvSpPr>
      <dsp:spPr>
        <a:xfrm>
          <a:off x="1194366" y="2258850"/>
          <a:ext cx="6587188" cy="1129425"/>
        </a:xfrm>
        <a:prstGeom prst="rect">
          <a:avLst/>
        </a:prstGeom>
        <a:solidFill>
          <a:schemeClr val="accent1">
            <a:shade val="50000"/>
            <a:hueOff val="468200"/>
            <a:satOff val="-48827"/>
            <a:lumOff val="37781"/>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96481" tIns="86360" rIns="86360" bIns="86360" numCol="1" spcCol="1270" anchor="ctr" anchorCtr="0">
          <a:noAutofit/>
        </a:bodyPr>
        <a:lstStyle/>
        <a:p>
          <a:pPr marL="0" lvl="0" indent="0" algn="l" defTabSz="1511300">
            <a:lnSpc>
              <a:spcPct val="90000"/>
            </a:lnSpc>
            <a:spcBef>
              <a:spcPct val="0"/>
            </a:spcBef>
            <a:spcAft>
              <a:spcPct val="35000"/>
            </a:spcAft>
            <a:buNone/>
          </a:pPr>
          <a:r>
            <a:rPr lang="en-US" sz="3400" kern="1200" dirty="0">
              <a:latin typeface="Calibri" panose="020F0502020204030204" pitchFamily="34" charset="0"/>
              <a:cs typeface="Calibri" panose="020F0502020204030204" pitchFamily="34" charset="0"/>
            </a:rPr>
            <a:t>Significant Changes to Terms and Conditions of Employment</a:t>
          </a:r>
          <a:endParaRPr lang="en-CA" sz="3400" kern="1200" dirty="0">
            <a:latin typeface="Calibri" panose="020F0502020204030204" pitchFamily="34" charset="0"/>
            <a:cs typeface="Calibri" panose="020F0502020204030204" pitchFamily="34" charset="0"/>
          </a:endParaRPr>
        </a:p>
      </dsp:txBody>
      <dsp:txXfrm>
        <a:off x="1194366" y="2258850"/>
        <a:ext cx="6587188" cy="1129425"/>
      </dsp:txXfrm>
    </dsp:sp>
    <dsp:sp modelId="{FE2436B7-0FC2-45E9-8235-CB54D0A859FE}">
      <dsp:nvSpPr>
        <dsp:cNvPr id="0" name=""/>
        <dsp:cNvSpPr/>
      </dsp:nvSpPr>
      <dsp:spPr>
        <a:xfrm>
          <a:off x="488476" y="2117671"/>
          <a:ext cx="1411781" cy="1411781"/>
        </a:xfrm>
        <a:prstGeom prst="ellipse">
          <a:avLst/>
        </a:prstGeom>
        <a:solidFill>
          <a:schemeClr val="lt1">
            <a:hueOff val="0"/>
            <a:satOff val="0"/>
            <a:lumOff val="0"/>
            <a:alphaOff val="0"/>
          </a:schemeClr>
        </a:solidFill>
        <a:ln w="10795" cap="flat" cmpd="sng" algn="ctr">
          <a:solidFill>
            <a:schemeClr val="accent1">
              <a:shade val="50000"/>
              <a:hueOff val="468200"/>
              <a:satOff val="-48827"/>
              <a:lumOff val="37781"/>
              <a:alphaOff val="0"/>
            </a:schemeClr>
          </a:solidFill>
          <a:prstDash val="solid"/>
        </a:ln>
        <a:effectLst/>
      </dsp:spPr>
      <dsp:style>
        <a:lnRef idx="2">
          <a:scrgbClr r="0" g="0" b="0"/>
        </a:lnRef>
        <a:fillRef idx="1">
          <a:scrgbClr r="0" g="0" b="0"/>
        </a:fillRef>
        <a:effectRef idx="0">
          <a:scrgbClr r="0" g="0" b="0"/>
        </a:effectRef>
        <a:fontRef idx="minor"/>
      </dsp:style>
    </dsp:sp>
    <dsp:sp modelId="{179FE28F-C7FA-41D5-947E-645EE89F0E17}">
      <dsp:nvSpPr>
        <dsp:cNvPr id="0" name=""/>
        <dsp:cNvSpPr/>
      </dsp:nvSpPr>
      <dsp:spPr>
        <a:xfrm>
          <a:off x="783820" y="3952987"/>
          <a:ext cx="6997734" cy="1129425"/>
        </a:xfrm>
        <a:prstGeom prst="rect">
          <a:avLst/>
        </a:prstGeom>
        <a:solidFill>
          <a:schemeClr val="accent1">
            <a:shade val="50000"/>
            <a:hueOff val="468200"/>
            <a:satOff val="-48827"/>
            <a:lumOff val="37781"/>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96481" tIns="86360" rIns="86360" bIns="86360" numCol="1" spcCol="1270" anchor="ctr" anchorCtr="0">
          <a:noAutofit/>
        </a:bodyPr>
        <a:lstStyle/>
        <a:p>
          <a:pPr marL="0" lvl="0" indent="0" algn="l" defTabSz="1511300">
            <a:lnSpc>
              <a:spcPct val="90000"/>
            </a:lnSpc>
            <a:spcBef>
              <a:spcPct val="0"/>
            </a:spcBef>
            <a:spcAft>
              <a:spcPct val="35000"/>
            </a:spcAft>
            <a:buNone/>
          </a:pPr>
          <a:r>
            <a:rPr lang="en-US" sz="3400" kern="1200" dirty="0">
              <a:latin typeface="Calibri" panose="020F0502020204030204" pitchFamily="34" charset="0"/>
              <a:cs typeface="Calibri" panose="020F0502020204030204" pitchFamily="34" charset="0"/>
            </a:rPr>
            <a:t>Organizational Restructure</a:t>
          </a:r>
          <a:endParaRPr lang="en-CA" sz="3400" kern="1200" dirty="0">
            <a:latin typeface="Calibri" panose="020F0502020204030204" pitchFamily="34" charset="0"/>
            <a:cs typeface="Calibri" panose="020F0502020204030204" pitchFamily="34" charset="0"/>
          </a:endParaRPr>
        </a:p>
      </dsp:txBody>
      <dsp:txXfrm>
        <a:off x="783820" y="3952987"/>
        <a:ext cx="6997734" cy="1129425"/>
      </dsp:txXfrm>
    </dsp:sp>
    <dsp:sp modelId="{A2665289-EF8F-40A7-859E-021943D3ABB1}">
      <dsp:nvSpPr>
        <dsp:cNvPr id="0" name=""/>
        <dsp:cNvSpPr/>
      </dsp:nvSpPr>
      <dsp:spPr>
        <a:xfrm>
          <a:off x="77930" y="3811809"/>
          <a:ext cx="1411781" cy="1411781"/>
        </a:xfrm>
        <a:prstGeom prst="ellipse">
          <a:avLst/>
        </a:prstGeom>
        <a:solidFill>
          <a:schemeClr val="lt1">
            <a:hueOff val="0"/>
            <a:satOff val="0"/>
            <a:lumOff val="0"/>
            <a:alphaOff val="0"/>
          </a:schemeClr>
        </a:solidFill>
        <a:ln w="10795" cap="flat" cmpd="sng" algn="ctr">
          <a:solidFill>
            <a:schemeClr val="accent1">
              <a:shade val="50000"/>
              <a:hueOff val="468200"/>
              <a:satOff val="-48827"/>
              <a:lumOff val="37781"/>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8E68B7-83AA-4BF0-86F5-4C59B4C81EF7}">
      <dsp:nvSpPr>
        <dsp:cNvPr id="0" name=""/>
        <dsp:cNvSpPr/>
      </dsp:nvSpPr>
      <dsp:spPr>
        <a:xfrm>
          <a:off x="0" y="169333"/>
          <a:ext cx="2539999" cy="1524000"/>
        </a:xfrm>
        <a:prstGeom prst="rect">
          <a:avLst/>
        </a:prstGeom>
        <a:solidFill>
          <a:schemeClr val="accent1">
            <a:shade val="80000"/>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latin typeface="Calibri" panose="020F0502020204030204" pitchFamily="34" charset="0"/>
              <a:cs typeface="Calibri" panose="020F0502020204030204" pitchFamily="34" charset="0"/>
            </a:rPr>
            <a:t>Union Role</a:t>
          </a:r>
          <a:endParaRPr lang="en-CA" sz="3000" kern="1200" dirty="0">
            <a:latin typeface="Calibri" panose="020F0502020204030204" pitchFamily="34" charset="0"/>
            <a:cs typeface="Calibri" panose="020F0502020204030204" pitchFamily="34" charset="0"/>
          </a:endParaRPr>
        </a:p>
      </dsp:txBody>
      <dsp:txXfrm>
        <a:off x="0" y="169333"/>
        <a:ext cx="2539999" cy="1524000"/>
      </dsp:txXfrm>
    </dsp:sp>
    <dsp:sp modelId="{F40C7729-C6CD-4FA9-A7F2-8034A60CB7AC}">
      <dsp:nvSpPr>
        <dsp:cNvPr id="0" name=""/>
        <dsp:cNvSpPr/>
      </dsp:nvSpPr>
      <dsp:spPr>
        <a:xfrm>
          <a:off x="2794000" y="169333"/>
          <a:ext cx="2539999" cy="1524000"/>
        </a:xfrm>
        <a:prstGeom prst="rect">
          <a:avLst/>
        </a:prstGeom>
        <a:solidFill>
          <a:schemeClr val="accent1">
            <a:shade val="80000"/>
            <a:hueOff val="113145"/>
            <a:satOff val="-11317"/>
            <a:lumOff val="6962"/>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latin typeface="Calibri" panose="020F0502020204030204" pitchFamily="34" charset="0"/>
              <a:cs typeface="Calibri" panose="020F0502020204030204" pitchFamily="34" charset="0"/>
            </a:rPr>
            <a:t>Bumping Process</a:t>
          </a:r>
          <a:endParaRPr lang="en-CA" sz="3000" kern="1200" dirty="0">
            <a:latin typeface="Calibri" panose="020F0502020204030204" pitchFamily="34" charset="0"/>
            <a:cs typeface="Calibri" panose="020F0502020204030204" pitchFamily="34" charset="0"/>
          </a:endParaRPr>
        </a:p>
      </dsp:txBody>
      <dsp:txXfrm>
        <a:off x="2794000" y="169333"/>
        <a:ext cx="2539999" cy="1524000"/>
      </dsp:txXfrm>
    </dsp:sp>
    <dsp:sp modelId="{822ED40F-FA16-4BA4-B73B-E58F702F480D}">
      <dsp:nvSpPr>
        <dsp:cNvPr id="0" name=""/>
        <dsp:cNvSpPr/>
      </dsp:nvSpPr>
      <dsp:spPr>
        <a:xfrm>
          <a:off x="5587999" y="169333"/>
          <a:ext cx="2539999" cy="1524000"/>
        </a:xfrm>
        <a:prstGeom prst="rect">
          <a:avLst/>
        </a:prstGeom>
        <a:solidFill>
          <a:schemeClr val="accent1">
            <a:shade val="80000"/>
            <a:hueOff val="226290"/>
            <a:satOff val="-22633"/>
            <a:lumOff val="13925"/>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latin typeface="Calibri" panose="020F0502020204030204" pitchFamily="34" charset="0"/>
              <a:cs typeface="Calibri" panose="020F0502020204030204" pitchFamily="34" charset="0"/>
            </a:rPr>
            <a:t>Recall</a:t>
          </a:r>
          <a:endParaRPr lang="en-CA" sz="3000" kern="1200" dirty="0">
            <a:latin typeface="Calibri" panose="020F0502020204030204" pitchFamily="34" charset="0"/>
            <a:cs typeface="Calibri" panose="020F0502020204030204" pitchFamily="34" charset="0"/>
          </a:endParaRPr>
        </a:p>
      </dsp:txBody>
      <dsp:txXfrm>
        <a:off x="5587999" y="169333"/>
        <a:ext cx="2539999" cy="1524000"/>
      </dsp:txXfrm>
    </dsp:sp>
    <dsp:sp modelId="{6465A104-F0E4-4347-9E45-261503A9DB77}">
      <dsp:nvSpPr>
        <dsp:cNvPr id="0" name=""/>
        <dsp:cNvSpPr/>
      </dsp:nvSpPr>
      <dsp:spPr>
        <a:xfrm>
          <a:off x="0" y="1947333"/>
          <a:ext cx="2539999" cy="1524000"/>
        </a:xfrm>
        <a:prstGeom prst="rect">
          <a:avLst/>
        </a:prstGeom>
        <a:solidFill>
          <a:schemeClr val="accent1">
            <a:shade val="80000"/>
            <a:hueOff val="339435"/>
            <a:satOff val="-33950"/>
            <a:lumOff val="20887"/>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latin typeface="Calibri" panose="020F0502020204030204" pitchFamily="34" charset="0"/>
              <a:cs typeface="Calibri" panose="020F0502020204030204" pitchFamily="34" charset="0"/>
            </a:rPr>
            <a:t>Notice Requirements</a:t>
          </a:r>
          <a:endParaRPr lang="en-CA" sz="3000" kern="1200" dirty="0">
            <a:latin typeface="Calibri" panose="020F0502020204030204" pitchFamily="34" charset="0"/>
            <a:cs typeface="Calibri" panose="020F0502020204030204" pitchFamily="34" charset="0"/>
          </a:endParaRPr>
        </a:p>
      </dsp:txBody>
      <dsp:txXfrm>
        <a:off x="0" y="1947333"/>
        <a:ext cx="2539999" cy="1524000"/>
      </dsp:txXfrm>
    </dsp:sp>
    <dsp:sp modelId="{A83EF752-6FEE-4039-B77E-5A1B0A81EFB4}">
      <dsp:nvSpPr>
        <dsp:cNvPr id="0" name=""/>
        <dsp:cNvSpPr/>
      </dsp:nvSpPr>
      <dsp:spPr>
        <a:xfrm>
          <a:off x="2794000" y="1947333"/>
          <a:ext cx="2539999" cy="1524000"/>
        </a:xfrm>
        <a:prstGeom prst="rect">
          <a:avLst/>
        </a:prstGeom>
        <a:solidFill>
          <a:schemeClr val="accent1">
            <a:shade val="80000"/>
            <a:hueOff val="452579"/>
            <a:satOff val="-45266"/>
            <a:lumOff val="27849"/>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latin typeface="Calibri" panose="020F0502020204030204" pitchFamily="34" charset="0"/>
              <a:cs typeface="Calibri" panose="020F0502020204030204" pitchFamily="34" charset="0"/>
            </a:rPr>
            <a:t>Grievance Process</a:t>
          </a:r>
          <a:endParaRPr lang="en-CA" sz="3000" kern="1200" dirty="0">
            <a:latin typeface="Calibri" panose="020F0502020204030204" pitchFamily="34" charset="0"/>
            <a:cs typeface="Calibri" panose="020F0502020204030204" pitchFamily="34" charset="0"/>
          </a:endParaRPr>
        </a:p>
      </dsp:txBody>
      <dsp:txXfrm>
        <a:off x="2794000" y="1947333"/>
        <a:ext cx="2539999" cy="1524000"/>
      </dsp:txXfrm>
    </dsp:sp>
    <dsp:sp modelId="{E5C200AA-CB98-45D4-9C01-6143457670EC}">
      <dsp:nvSpPr>
        <dsp:cNvPr id="0" name=""/>
        <dsp:cNvSpPr/>
      </dsp:nvSpPr>
      <dsp:spPr>
        <a:xfrm>
          <a:off x="5587999" y="1947333"/>
          <a:ext cx="2539999" cy="1524000"/>
        </a:xfrm>
        <a:prstGeom prst="rect">
          <a:avLst/>
        </a:prstGeom>
        <a:solidFill>
          <a:schemeClr val="accent1">
            <a:shade val="80000"/>
            <a:hueOff val="565724"/>
            <a:satOff val="-56582"/>
            <a:lumOff val="34812"/>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latin typeface="Calibri" panose="020F0502020204030204" pitchFamily="34" charset="0"/>
              <a:cs typeface="Calibri" panose="020F0502020204030204" pitchFamily="34" charset="0"/>
            </a:rPr>
            <a:t>Worksite Closures</a:t>
          </a:r>
          <a:endParaRPr lang="en-CA" sz="3000" kern="1200" dirty="0">
            <a:latin typeface="Calibri" panose="020F0502020204030204" pitchFamily="34" charset="0"/>
            <a:cs typeface="Calibri" panose="020F0502020204030204" pitchFamily="34" charset="0"/>
          </a:endParaRPr>
        </a:p>
      </dsp:txBody>
      <dsp:txXfrm>
        <a:off x="5587999" y="1947333"/>
        <a:ext cx="2539999" cy="1524000"/>
      </dsp:txXfrm>
    </dsp:sp>
    <dsp:sp modelId="{CED864C4-EACE-4176-A160-763C75F485A1}">
      <dsp:nvSpPr>
        <dsp:cNvPr id="0" name=""/>
        <dsp:cNvSpPr/>
      </dsp:nvSpPr>
      <dsp:spPr>
        <a:xfrm>
          <a:off x="2794000" y="3725333"/>
          <a:ext cx="2539999" cy="1524000"/>
        </a:xfrm>
        <a:prstGeom prst="rect">
          <a:avLst/>
        </a:prstGeom>
        <a:solidFill>
          <a:schemeClr val="accent1">
            <a:shade val="80000"/>
            <a:hueOff val="678869"/>
            <a:satOff val="-67899"/>
            <a:lumOff val="41774"/>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latin typeface="Calibri" panose="020F0502020204030204" pitchFamily="34" charset="0"/>
              <a:cs typeface="Calibri" panose="020F0502020204030204" pitchFamily="34" charset="0"/>
            </a:rPr>
            <a:t>Required Disclosure of Information</a:t>
          </a:r>
          <a:endParaRPr lang="en-CA" sz="3000" kern="1200" dirty="0">
            <a:latin typeface="Calibri" panose="020F0502020204030204" pitchFamily="34" charset="0"/>
            <a:cs typeface="Calibri" panose="020F0502020204030204" pitchFamily="34" charset="0"/>
          </a:endParaRPr>
        </a:p>
      </dsp:txBody>
      <dsp:txXfrm>
        <a:off x="2794000" y="3725333"/>
        <a:ext cx="2539999" cy="1524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79482A-7834-4976-98B8-D954F34CC274}">
      <dsp:nvSpPr>
        <dsp:cNvPr id="0" name=""/>
        <dsp:cNvSpPr/>
      </dsp:nvSpPr>
      <dsp:spPr>
        <a:xfrm>
          <a:off x="0" y="1316017"/>
          <a:ext cx="8128000" cy="1559025"/>
        </a:xfrm>
        <a:prstGeom prst="roundRect">
          <a:avLst/>
        </a:prstGeom>
        <a:solidFill>
          <a:schemeClr val="accent1">
            <a:alpha val="90000"/>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dirty="0">
              <a:latin typeface="Calibri" panose="020F0502020204030204" pitchFamily="34" charset="0"/>
              <a:cs typeface="Calibri" panose="020F0502020204030204" pitchFamily="34" charset="0"/>
            </a:rPr>
            <a:t>Section 54 Notice</a:t>
          </a:r>
          <a:endParaRPr lang="en-CA" sz="6500" kern="1200" dirty="0">
            <a:latin typeface="Calibri" panose="020F0502020204030204" pitchFamily="34" charset="0"/>
            <a:cs typeface="Calibri" panose="020F0502020204030204" pitchFamily="34" charset="0"/>
          </a:endParaRPr>
        </a:p>
      </dsp:txBody>
      <dsp:txXfrm>
        <a:off x="76105" y="1392122"/>
        <a:ext cx="7975790" cy="140681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C4C9A5-0AF4-41B5-B361-FA76C702331F}">
      <dsp:nvSpPr>
        <dsp:cNvPr id="0" name=""/>
        <dsp:cNvSpPr/>
      </dsp:nvSpPr>
      <dsp:spPr>
        <a:xfrm>
          <a:off x="0" y="322478"/>
          <a:ext cx="8128000" cy="815490"/>
        </a:xfrm>
        <a:prstGeom prst="roundRect">
          <a:avLst/>
        </a:prstGeom>
        <a:solidFill>
          <a:schemeClr val="accent1">
            <a:alpha val="90000"/>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latin typeface="Calibri" panose="020F0502020204030204" pitchFamily="34" charset="0"/>
              <a:cs typeface="Calibri" panose="020F0502020204030204" pitchFamily="34" charset="0"/>
            </a:rPr>
            <a:t>Program or Position Elimination</a:t>
          </a:r>
          <a:endParaRPr lang="en-CA" sz="3400" kern="1200" dirty="0">
            <a:latin typeface="Calibri" panose="020F0502020204030204" pitchFamily="34" charset="0"/>
            <a:cs typeface="Calibri" panose="020F0502020204030204" pitchFamily="34" charset="0"/>
          </a:endParaRPr>
        </a:p>
      </dsp:txBody>
      <dsp:txXfrm>
        <a:off x="39809" y="362287"/>
        <a:ext cx="8048382" cy="735872"/>
      </dsp:txXfrm>
    </dsp:sp>
    <dsp:sp modelId="{96EDA24E-5543-4958-9C1C-063428DB66A2}">
      <dsp:nvSpPr>
        <dsp:cNvPr id="0" name=""/>
        <dsp:cNvSpPr/>
      </dsp:nvSpPr>
      <dsp:spPr>
        <a:xfrm>
          <a:off x="0" y="1235888"/>
          <a:ext cx="8128000" cy="815490"/>
        </a:xfrm>
        <a:prstGeom prst="roundRect">
          <a:avLst/>
        </a:prstGeom>
        <a:solidFill>
          <a:schemeClr val="accent1">
            <a:alpha val="90000"/>
            <a:hueOff val="0"/>
            <a:satOff val="0"/>
            <a:lumOff val="0"/>
            <a:alphaOff val="-13333"/>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latin typeface="Calibri" panose="020F0502020204030204" pitchFamily="34" charset="0"/>
              <a:cs typeface="Calibri" panose="020F0502020204030204" pitchFamily="34" charset="0"/>
            </a:rPr>
            <a:t>Not able to reach agreement with the union</a:t>
          </a:r>
          <a:endParaRPr lang="en-CA" sz="3400" kern="1200" dirty="0">
            <a:latin typeface="Calibri" panose="020F0502020204030204" pitchFamily="34" charset="0"/>
            <a:cs typeface="Calibri" panose="020F0502020204030204" pitchFamily="34" charset="0"/>
          </a:endParaRPr>
        </a:p>
      </dsp:txBody>
      <dsp:txXfrm>
        <a:off x="39809" y="1275697"/>
        <a:ext cx="8048382" cy="735872"/>
      </dsp:txXfrm>
    </dsp:sp>
    <dsp:sp modelId="{76FEFAB9-3391-42FB-8DEE-FC771385B054}">
      <dsp:nvSpPr>
        <dsp:cNvPr id="0" name=""/>
        <dsp:cNvSpPr/>
      </dsp:nvSpPr>
      <dsp:spPr>
        <a:xfrm>
          <a:off x="0" y="2149298"/>
          <a:ext cx="8128000" cy="815490"/>
        </a:xfrm>
        <a:prstGeom prst="roundRect">
          <a:avLst/>
        </a:prstGeom>
        <a:solidFill>
          <a:schemeClr val="accent1">
            <a:alpha val="90000"/>
            <a:hueOff val="0"/>
            <a:satOff val="0"/>
            <a:lumOff val="0"/>
            <a:alphaOff val="-26667"/>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latin typeface="Calibri" panose="020F0502020204030204" pitchFamily="34" charset="0"/>
              <a:cs typeface="Calibri" panose="020F0502020204030204" pitchFamily="34" charset="0"/>
            </a:rPr>
            <a:t>Section 54 discussions are unproductive</a:t>
          </a:r>
          <a:endParaRPr lang="en-CA" sz="3400" kern="1200" dirty="0">
            <a:latin typeface="Calibri" panose="020F0502020204030204" pitchFamily="34" charset="0"/>
            <a:cs typeface="Calibri" panose="020F0502020204030204" pitchFamily="34" charset="0"/>
          </a:endParaRPr>
        </a:p>
      </dsp:txBody>
      <dsp:txXfrm>
        <a:off x="39809" y="2189107"/>
        <a:ext cx="8048382" cy="735872"/>
      </dsp:txXfrm>
    </dsp:sp>
    <dsp:sp modelId="{3F2CE8DA-94DE-4A82-8540-58C84F7AAE22}">
      <dsp:nvSpPr>
        <dsp:cNvPr id="0" name=""/>
        <dsp:cNvSpPr/>
      </dsp:nvSpPr>
      <dsp:spPr>
        <a:xfrm>
          <a:off x="0" y="3062708"/>
          <a:ext cx="8128000" cy="815490"/>
        </a:xfrm>
        <a:prstGeom prst="roundRect">
          <a:avLst/>
        </a:prstGeom>
        <a:solidFill>
          <a:schemeClr val="accent1">
            <a:alpha val="90000"/>
            <a:hueOff val="0"/>
            <a:satOff val="0"/>
            <a:lumOff val="0"/>
            <a:alphaOff val="-4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latin typeface="Calibri" panose="020F0502020204030204" pitchFamily="34" charset="0"/>
              <a:cs typeface="Calibri" panose="020F0502020204030204" pitchFamily="34" charset="0"/>
            </a:rPr>
            <a:t>First time engaging with Article 13</a:t>
          </a:r>
          <a:endParaRPr lang="en-CA" sz="3400" kern="1200" dirty="0">
            <a:latin typeface="Calibri" panose="020F0502020204030204" pitchFamily="34" charset="0"/>
            <a:cs typeface="Calibri" panose="020F0502020204030204" pitchFamily="34" charset="0"/>
          </a:endParaRPr>
        </a:p>
      </dsp:txBody>
      <dsp:txXfrm>
        <a:off x="39809" y="3102517"/>
        <a:ext cx="8048382" cy="73587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C4C9A5-0AF4-41B5-B361-FA76C702331F}">
      <dsp:nvSpPr>
        <dsp:cNvPr id="0" name=""/>
        <dsp:cNvSpPr/>
      </dsp:nvSpPr>
      <dsp:spPr>
        <a:xfrm>
          <a:off x="0" y="38903"/>
          <a:ext cx="8128000" cy="1310930"/>
        </a:xfrm>
        <a:prstGeom prst="roundRect">
          <a:avLst/>
        </a:prstGeom>
        <a:solidFill>
          <a:schemeClr val="accent1">
            <a:alpha val="90000"/>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latin typeface="Calibri" panose="020F0502020204030204" pitchFamily="34" charset="0"/>
              <a:cs typeface="Calibri" panose="020F0502020204030204" pitchFamily="34" charset="0"/>
            </a:rPr>
            <a:t>Section 54 Notice</a:t>
          </a:r>
          <a:endParaRPr lang="en-CA" sz="3300" kern="1200" dirty="0">
            <a:latin typeface="Calibri" panose="020F0502020204030204" pitchFamily="34" charset="0"/>
            <a:cs typeface="Calibri" panose="020F0502020204030204" pitchFamily="34" charset="0"/>
          </a:endParaRPr>
        </a:p>
      </dsp:txBody>
      <dsp:txXfrm>
        <a:off x="63994" y="102897"/>
        <a:ext cx="8000012" cy="1182942"/>
      </dsp:txXfrm>
    </dsp:sp>
    <dsp:sp modelId="{DE3958D0-CF17-49BA-9CCD-9CF31856B8B5}">
      <dsp:nvSpPr>
        <dsp:cNvPr id="0" name=""/>
        <dsp:cNvSpPr/>
      </dsp:nvSpPr>
      <dsp:spPr>
        <a:xfrm>
          <a:off x="0" y="1444873"/>
          <a:ext cx="8128000" cy="1310930"/>
        </a:xfrm>
        <a:prstGeom prst="roundRect">
          <a:avLst/>
        </a:prstGeom>
        <a:solidFill>
          <a:schemeClr val="accent1">
            <a:alpha val="90000"/>
            <a:hueOff val="0"/>
            <a:satOff val="0"/>
            <a:lumOff val="0"/>
            <a:alphaOff val="-2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latin typeface="Calibri" panose="020F0502020204030204" pitchFamily="34" charset="0"/>
              <a:cs typeface="Calibri" panose="020F0502020204030204" pitchFamily="34" charset="0"/>
            </a:rPr>
            <a:t>Guide to Conducting Terminations and Layoffs</a:t>
          </a:r>
          <a:endParaRPr lang="en-CA" sz="3300" kern="1200" dirty="0">
            <a:latin typeface="Calibri" panose="020F0502020204030204" pitchFamily="34" charset="0"/>
            <a:cs typeface="Calibri" panose="020F0502020204030204" pitchFamily="34" charset="0"/>
          </a:endParaRPr>
        </a:p>
      </dsp:txBody>
      <dsp:txXfrm>
        <a:off x="63994" y="1508867"/>
        <a:ext cx="8000012" cy="1182942"/>
      </dsp:txXfrm>
    </dsp:sp>
    <dsp:sp modelId="{A65E18C6-43C5-4531-85CE-77205B596423}">
      <dsp:nvSpPr>
        <dsp:cNvPr id="0" name=""/>
        <dsp:cNvSpPr/>
      </dsp:nvSpPr>
      <dsp:spPr>
        <a:xfrm>
          <a:off x="0" y="2850843"/>
          <a:ext cx="8128000" cy="1310930"/>
        </a:xfrm>
        <a:prstGeom prst="roundRect">
          <a:avLst/>
        </a:prstGeom>
        <a:solidFill>
          <a:schemeClr val="accent1">
            <a:alpha val="90000"/>
            <a:hueOff val="0"/>
            <a:satOff val="0"/>
            <a:lumOff val="0"/>
            <a:alphaOff val="-4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latin typeface="Calibri" panose="020F0502020204030204" pitchFamily="34" charset="0"/>
              <a:cs typeface="Calibri" panose="020F0502020204030204" pitchFamily="34" charset="0"/>
            </a:rPr>
            <a:t>Employer’s Interpretation Guide</a:t>
          </a:r>
          <a:endParaRPr lang="en-CA" sz="3300" kern="1200" dirty="0">
            <a:latin typeface="Calibri" panose="020F0502020204030204" pitchFamily="34" charset="0"/>
            <a:cs typeface="Calibri" panose="020F0502020204030204" pitchFamily="34" charset="0"/>
          </a:endParaRPr>
        </a:p>
      </dsp:txBody>
      <dsp:txXfrm>
        <a:off x="63994" y="2914837"/>
        <a:ext cx="8000012" cy="118294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06FA00-6831-40E9-9877-D703B018FCE6}">
      <dsp:nvSpPr>
        <dsp:cNvPr id="0" name=""/>
        <dsp:cNvSpPr/>
      </dsp:nvSpPr>
      <dsp:spPr>
        <a:xfrm>
          <a:off x="-6383194" y="-976705"/>
          <a:ext cx="7600536" cy="7600536"/>
        </a:xfrm>
        <a:prstGeom prst="blockArc">
          <a:avLst>
            <a:gd name="adj1" fmla="val 18900000"/>
            <a:gd name="adj2" fmla="val 2700000"/>
            <a:gd name="adj3" fmla="val 284"/>
          </a:avLst>
        </a:prstGeom>
        <a:noFill/>
        <a:ln w="10795"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04A7685-CEC2-4B66-9060-168526156B9D}">
      <dsp:nvSpPr>
        <dsp:cNvPr id="0" name=""/>
        <dsp:cNvSpPr/>
      </dsp:nvSpPr>
      <dsp:spPr>
        <a:xfrm>
          <a:off x="783820" y="564712"/>
          <a:ext cx="6997734" cy="1129425"/>
        </a:xfrm>
        <a:prstGeom prst="rect">
          <a:avLst/>
        </a:prstGeom>
        <a:solidFill>
          <a:schemeClr val="accent1">
            <a:shade val="50000"/>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96481" tIns="142240" rIns="142240" bIns="142240" numCol="1" spcCol="1270" anchor="ctr" anchorCtr="0">
          <a:noAutofit/>
        </a:bodyPr>
        <a:lstStyle/>
        <a:p>
          <a:pPr marL="0" lvl="0" indent="0" algn="l" defTabSz="2489200">
            <a:lnSpc>
              <a:spcPct val="90000"/>
            </a:lnSpc>
            <a:spcBef>
              <a:spcPct val="0"/>
            </a:spcBef>
            <a:spcAft>
              <a:spcPct val="35000"/>
            </a:spcAft>
            <a:buNone/>
          </a:pPr>
          <a:r>
            <a:rPr lang="en-US" sz="5600" kern="1200" dirty="0">
              <a:latin typeface="Calibri" panose="020F0502020204030204" pitchFamily="34" charset="0"/>
              <a:cs typeface="Calibri" panose="020F0502020204030204" pitchFamily="34" charset="0"/>
            </a:rPr>
            <a:t>Hiring &amp; Selection</a:t>
          </a:r>
          <a:endParaRPr lang="en-CA" sz="5600" kern="1200" dirty="0">
            <a:latin typeface="Calibri" panose="020F0502020204030204" pitchFamily="34" charset="0"/>
            <a:cs typeface="Calibri" panose="020F0502020204030204" pitchFamily="34" charset="0"/>
          </a:endParaRPr>
        </a:p>
      </dsp:txBody>
      <dsp:txXfrm>
        <a:off x="783820" y="564712"/>
        <a:ext cx="6997734" cy="1129425"/>
      </dsp:txXfrm>
    </dsp:sp>
    <dsp:sp modelId="{E3DDA105-B3E9-4D60-940E-4A1BBD29C707}">
      <dsp:nvSpPr>
        <dsp:cNvPr id="0" name=""/>
        <dsp:cNvSpPr/>
      </dsp:nvSpPr>
      <dsp:spPr>
        <a:xfrm>
          <a:off x="77930" y="423534"/>
          <a:ext cx="1411781" cy="1411781"/>
        </a:xfrm>
        <a:prstGeom prst="ellipse">
          <a:avLst/>
        </a:prstGeom>
        <a:solidFill>
          <a:schemeClr val="lt1">
            <a:hueOff val="0"/>
            <a:satOff val="0"/>
            <a:lumOff val="0"/>
            <a:alphaOff val="0"/>
          </a:schemeClr>
        </a:solidFill>
        <a:ln w="10795" cap="flat" cmpd="sng" algn="ctr">
          <a:solidFill>
            <a:schemeClr val="accent1">
              <a:shade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1CACA0E-87C5-4DE2-9C89-E02F07309F1E}">
      <dsp:nvSpPr>
        <dsp:cNvPr id="0" name=""/>
        <dsp:cNvSpPr/>
      </dsp:nvSpPr>
      <dsp:spPr>
        <a:xfrm>
          <a:off x="1194366" y="2258850"/>
          <a:ext cx="6587188" cy="1129425"/>
        </a:xfrm>
        <a:prstGeom prst="rect">
          <a:avLst/>
        </a:prstGeom>
        <a:solidFill>
          <a:schemeClr val="accent1">
            <a:shade val="50000"/>
            <a:hueOff val="468200"/>
            <a:satOff val="-48827"/>
            <a:lumOff val="37781"/>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96481" tIns="142240" rIns="142240" bIns="142240" numCol="1" spcCol="1270" anchor="ctr" anchorCtr="0">
          <a:noAutofit/>
        </a:bodyPr>
        <a:lstStyle/>
        <a:p>
          <a:pPr marL="0" lvl="0" indent="0" algn="l" defTabSz="2489200">
            <a:lnSpc>
              <a:spcPct val="90000"/>
            </a:lnSpc>
            <a:spcBef>
              <a:spcPct val="0"/>
            </a:spcBef>
            <a:spcAft>
              <a:spcPct val="35000"/>
            </a:spcAft>
            <a:buNone/>
          </a:pPr>
          <a:r>
            <a:rPr lang="en-US" sz="5600" kern="1200" dirty="0">
              <a:latin typeface="Calibri" panose="020F0502020204030204" pitchFamily="34" charset="0"/>
              <a:cs typeface="Calibri" panose="020F0502020204030204" pitchFamily="34" charset="0"/>
            </a:rPr>
            <a:t>Transfers</a:t>
          </a:r>
          <a:endParaRPr lang="en-CA" sz="5600" kern="1200" dirty="0">
            <a:latin typeface="Calibri" panose="020F0502020204030204" pitchFamily="34" charset="0"/>
            <a:cs typeface="Calibri" panose="020F0502020204030204" pitchFamily="34" charset="0"/>
          </a:endParaRPr>
        </a:p>
      </dsp:txBody>
      <dsp:txXfrm>
        <a:off x="1194366" y="2258850"/>
        <a:ext cx="6587188" cy="1129425"/>
      </dsp:txXfrm>
    </dsp:sp>
    <dsp:sp modelId="{FE2436B7-0FC2-45E9-8235-CB54D0A859FE}">
      <dsp:nvSpPr>
        <dsp:cNvPr id="0" name=""/>
        <dsp:cNvSpPr/>
      </dsp:nvSpPr>
      <dsp:spPr>
        <a:xfrm>
          <a:off x="488476" y="2117671"/>
          <a:ext cx="1411781" cy="1411781"/>
        </a:xfrm>
        <a:prstGeom prst="ellipse">
          <a:avLst/>
        </a:prstGeom>
        <a:solidFill>
          <a:schemeClr val="lt1">
            <a:hueOff val="0"/>
            <a:satOff val="0"/>
            <a:lumOff val="0"/>
            <a:alphaOff val="0"/>
          </a:schemeClr>
        </a:solidFill>
        <a:ln w="10795" cap="flat" cmpd="sng" algn="ctr">
          <a:solidFill>
            <a:schemeClr val="accent1">
              <a:shade val="50000"/>
              <a:hueOff val="468200"/>
              <a:satOff val="-48827"/>
              <a:lumOff val="37781"/>
              <a:alphaOff val="0"/>
            </a:schemeClr>
          </a:solidFill>
          <a:prstDash val="solid"/>
        </a:ln>
        <a:effectLst/>
      </dsp:spPr>
      <dsp:style>
        <a:lnRef idx="2">
          <a:scrgbClr r="0" g="0" b="0"/>
        </a:lnRef>
        <a:fillRef idx="1">
          <a:scrgbClr r="0" g="0" b="0"/>
        </a:fillRef>
        <a:effectRef idx="0">
          <a:scrgbClr r="0" g="0" b="0"/>
        </a:effectRef>
        <a:fontRef idx="minor"/>
      </dsp:style>
    </dsp:sp>
    <dsp:sp modelId="{179FE28F-C7FA-41D5-947E-645EE89F0E17}">
      <dsp:nvSpPr>
        <dsp:cNvPr id="0" name=""/>
        <dsp:cNvSpPr/>
      </dsp:nvSpPr>
      <dsp:spPr>
        <a:xfrm>
          <a:off x="783820" y="3952987"/>
          <a:ext cx="6997734" cy="1129425"/>
        </a:xfrm>
        <a:prstGeom prst="rect">
          <a:avLst/>
        </a:prstGeom>
        <a:solidFill>
          <a:schemeClr val="accent1">
            <a:shade val="50000"/>
            <a:hueOff val="468200"/>
            <a:satOff val="-48827"/>
            <a:lumOff val="37781"/>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96481" tIns="142240" rIns="142240" bIns="142240" numCol="1" spcCol="1270" anchor="ctr" anchorCtr="0">
          <a:noAutofit/>
        </a:bodyPr>
        <a:lstStyle/>
        <a:p>
          <a:pPr marL="0" lvl="0" indent="0" algn="l" defTabSz="2489200">
            <a:lnSpc>
              <a:spcPct val="90000"/>
            </a:lnSpc>
            <a:spcBef>
              <a:spcPct val="0"/>
            </a:spcBef>
            <a:spcAft>
              <a:spcPct val="35000"/>
            </a:spcAft>
            <a:buNone/>
          </a:pPr>
          <a:r>
            <a:rPr lang="en-US" sz="5600" kern="1200" dirty="0">
              <a:latin typeface="Calibri" panose="020F0502020204030204" pitchFamily="34" charset="0"/>
              <a:cs typeface="Calibri" panose="020F0502020204030204" pitchFamily="34" charset="0"/>
            </a:rPr>
            <a:t>Temporary Positions</a:t>
          </a:r>
          <a:endParaRPr lang="en-CA" sz="5600" kern="1200" dirty="0">
            <a:latin typeface="Calibri" panose="020F0502020204030204" pitchFamily="34" charset="0"/>
            <a:cs typeface="Calibri" panose="020F0502020204030204" pitchFamily="34" charset="0"/>
          </a:endParaRPr>
        </a:p>
      </dsp:txBody>
      <dsp:txXfrm>
        <a:off x="783820" y="3952987"/>
        <a:ext cx="6997734" cy="1129425"/>
      </dsp:txXfrm>
    </dsp:sp>
    <dsp:sp modelId="{A2665289-EF8F-40A7-859E-021943D3ABB1}">
      <dsp:nvSpPr>
        <dsp:cNvPr id="0" name=""/>
        <dsp:cNvSpPr/>
      </dsp:nvSpPr>
      <dsp:spPr>
        <a:xfrm>
          <a:off x="77930" y="3811809"/>
          <a:ext cx="1411781" cy="1411781"/>
        </a:xfrm>
        <a:prstGeom prst="ellipse">
          <a:avLst/>
        </a:prstGeom>
        <a:solidFill>
          <a:schemeClr val="lt1">
            <a:hueOff val="0"/>
            <a:satOff val="0"/>
            <a:lumOff val="0"/>
            <a:alphaOff val="0"/>
          </a:schemeClr>
        </a:solidFill>
        <a:ln w="10795" cap="flat" cmpd="sng" algn="ctr">
          <a:solidFill>
            <a:schemeClr val="accent1">
              <a:shade val="50000"/>
              <a:hueOff val="468200"/>
              <a:satOff val="-48827"/>
              <a:lumOff val="37781"/>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8E68B7-83AA-4BF0-86F5-4C59B4C81EF7}">
      <dsp:nvSpPr>
        <dsp:cNvPr id="0" name=""/>
        <dsp:cNvSpPr/>
      </dsp:nvSpPr>
      <dsp:spPr>
        <a:xfrm>
          <a:off x="2381" y="159014"/>
          <a:ext cx="1889124" cy="1133475"/>
        </a:xfrm>
        <a:prstGeom prst="rect">
          <a:avLst/>
        </a:prstGeom>
        <a:solidFill>
          <a:schemeClr val="accent1">
            <a:shade val="80000"/>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Calibri" panose="020F0502020204030204" pitchFamily="34" charset="0"/>
              <a:cs typeface="Calibri" panose="020F0502020204030204" pitchFamily="34" charset="0"/>
            </a:rPr>
            <a:t>Job Posting</a:t>
          </a:r>
          <a:endParaRPr lang="en-CA" sz="2300" kern="1200" dirty="0">
            <a:latin typeface="Calibri" panose="020F0502020204030204" pitchFamily="34" charset="0"/>
            <a:cs typeface="Calibri" panose="020F0502020204030204" pitchFamily="34" charset="0"/>
          </a:endParaRPr>
        </a:p>
      </dsp:txBody>
      <dsp:txXfrm>
        <a:off x="2381" y="159014"/>
        <a:ext cx="1889124" cy="1133475"/>
      </dsp:txXfrm>
    </dsp:sp>
    <dsp:sp modelId="{F40C7729-C6CD-4FA9-A7F2-8034A60CB7AC}">
      <dsp:nvSpPr>
        <dsp:cNvPr id="0" name=""/>
        <dsp:cNvSpPr/>
      </dsp:nvSpPr>
      <dsp:spPr>
        <a:xfrm>
          <a:off x="2080418" y="159014"/>
          <a:ext cx="1889124" cy="1133475"/>
        </a:xfrm>
        <a:prstGeom prst="rect">
          <a:avLst/>
        </a:prstGeom>
        <a:solidFill>
          <a:schemeClr val="accent1">
            <a:shade val="80000"/>
            <a:hueOff val="52221"/>
            <a:satOff val="-5223"/>
            <a:lumOff val="3213"/>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Calibri" panose="020F0502020204030204" pitchFamily="34" charset="0"/>
              <a:cs typeface="Calibri" panose="020F0502020204030204" pitchFamily="34" charset="0"/>
            </a:rPr>
            <a:t>Information in Postings </a:t>
          </a:r>
          <a:endParaRPr lang="en-CA" sz="2300" kern="1200" dirty="0">
            <a:latin typeface="Calibri" panose="020F0502020204030204" pitchFamily="34" charset="0"/>
            <a:cs typeface="Calibri" panose="020F0502020204030204" pitchFamily="34" charset="0"/>
          </a:endParaRPr>
        </a:p>
      </dsp:txBody>
      <dsp:txXfrm>
        <a:off x="2080418" y="159014"/>
        <a:ext cx="1889124" cy="1133475"/>
      </dsp:txXfrm>
    </dsp:sp>
    <dsp:sp modelId="{822ED40F-FA16-4BA4-B73B-E58F702F480D}">
      <dsp:nvSpPr>
        <dsp:cNvPr id="0" name=""/>
        <dsp:cNvSpPr/>
      </dsp:nvSpPr>
      <dsp:spPr>
        <a:xfrm>
          <a:off x="4158456" y="159014"/>
          <a:ext cx="1889124" cy="1133475"/>
        </a:xfrm>
        <a:prstGeom prst="rect">
          <a:avLst/>
        </a:prstGeom>
        <a:solidFill>
          <a:schemeClr val="accent1">
            <a:shade val="80000"/>
            <a:hueOff val="104441"/>
            <a:satOff val="-10446"/>
            <a:lumOff val="6427"/>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Calibri" panose="020F0502020204030204" pitchFamily="34" charset="0"/>
              <a:cs typeface="Calibri" panose="020F0502020204030204" pitchFamily="34" charset="0"/>
            </a:rPr>
            <a:t>Appointment</a:t>
          </a:r>
          <a:endParaRPr lang="en-CA" sz="2300" kern="1200" dirty="0">
            <a:latin typeface="Calibri" panose="020F0502020204030204" pitchFamily="34" charset="0"/>
            <a:cs typeface="Calibri" panose="020F0502020204030204" pitchFamily="34" charset="0"/>
          </a:endParaRPr>
        </a:p>
      </dsp:txBody>
      <dsp:txXfrm>
        <a:off x="4158456" y="159014"/>
        <a:ext cx="1889124" cy="1133475"/>
      </dsp:txXfrm>
    </dsp:sp>
    <dsp:sp modelId="{6465A104-F0E4-4347-9E45-261503A9DB77}">
      <dsp:nvSpPr>
        <dsp:cNvPr id="0" name=""/>
        <dsp:cNvSpPr/>
      </dsp:nvSpPr>
      <dsp:spPr>
        <a:xfrm>
          <a:off x="6236493" y="159014"/>
          <a:ext cx="1889124" cy="1133475"/>
        </a:xfrm>
        <a:prstGeom prst="rect">
          <a:avLst/>
        </a:prstGeom>
        <a:solidFill>
          <a:schemeClr val="accent1">
            <a:shade val="80000"/>
            <a:hueOff val="156662"/>
            <a:satOff val="-15669"/>
            <a:lumOff val="964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Calibri" panose="020F0502020204030204" pitchFamily="34" charset="0"/>
              <a:cs typeface="Calibri" panose="020F0502020204030204" pitchFamily="34" charset="0"/>
            </a:rPr>
            <a:t>Transfers</a:t>
          </a:r>
          <a:endParaRPr lang="en-CA" sz="2300" kern="1200" dirty="0">
            <a:latin typeface="Calibri" panose="020F0502020204030204" pitchFamily="34" charset="0"/>
            <a:cs typeface="Calibri" panose="020F0502020204030204" pitchFamily="34" charset="0"/>
          </a:endParaRPr>
        </a:p>
      </dsp:txBody>
      <dsp:txXfrm>
        <a:off x="6236493" y="159014"/>
        <a:ext cx="1889124" cy="1133475"/>
      </dsp:txXfrm>
    </dsp:sp>
    <dsp:sp modelId="{E5C200AA-CB98-45D4-9C01-6143457670EC}">
      <dsp:nvSpPr>
        <dsp:cNvPr id="0" name=""/>
        <dsp:cNvSpPr/>
      </dsp:nvSpPr>
      <dsp:spPr>
        <a:xfrm>
          <a:off x="2381" y="1481402"/>
          <a:ext cx="1889124" cy="1133475"/>
        </a:xfrm>
        <a:prstGeom prst="rect">
          <a:avLst/>
        </a:prstGeom>
        <a:solidFill>
          <a:schemeClr val="accent1">
            <a:shade val="80000"/>
            <a:hueOff val="208883"/>
            <a:satOff val="-20892"/>
            <a:lumOff val="12854"/>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Calibri" panose="020F0502020204030204" pitchFamily="34" charset="0"/>
              <a:cs typeface="Calibri" panose="020F0502020204030204" pitchFamily="34" charset="0"/>
            </a:rPr>
            <a:t>Trial Period</a:t>
          </a:r>
          <a:endParaRPr lang="en-CA" sz="2300" kern="1200" dirty="0">
            <a:latin typeface="Calibri" panose="020F0502020204030204" pitchFamily="34" charset="0"/>
            <a:cs typeface="Calibri" panose="020F0502020204030204" pitchFamily="34" charset="0"/>
          </a:endParaRPr>
        </a:p>
      </dsp:txBody>
      <dsp:txXfrm>
        <a:off x="2381" y="1481402"/>
        <a:ext cx="1889124" cy="1133475"/>
      </dsp:txXfrm>
    </dsp:sp>
    <dsp:sp modelId="{CED864C4-EACE-4176-A160-763C75F485A1}">
      <dsp:nvSpPr>
        <dsp:cNvPr id="0" name=""/>
        <dsp:cNvSpPr/>
      </dsp:nvSpPr>
      <dsp:spPr>
        <a:xfrm>
          <a:off x="2080418" y="1481402"/>
          <a:ext cx="1889124" cy="1133475"/>
        </a:xfrm>
        <a:prstGeom prst="rect">
          <a:avLst/>
        </a:prstGeom>
        <a:solidFill>
          <a:schemeClr val="accent1">
            <a:shade val="80000"/>
            <a:hueOff val="261103"/>
            <a:satOff val="-26115"/>
            <a:lumOff val="16067"/>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Calibri" panose="020F0502020204030204" pitchFamily="34" charset="0"/>
              <a:cs typeface="Calibri" panose="020F0502020204030204" pitchFamily="34" charset="0"/>
            </a:rPr>
            <a:t>Union Role</a:t>
          </a:r>
          <a:endParaRPr lang="en-CA" sz="2300" kern="1200" dirty="0">
            <a:latin typeface="Calibri" panose="020F0502020204030204" pitchFamily="34" charset="0"/>
            <a:cs typeface="Calibri" panose="020F0502020204030204" pitchFamily="34" charset="0"/>
          </a:endParaRPr>
        </a:p>
      </dsp:txBody>
      <dsp:txXfrm>
        <a:off x="2080418" y="1481402"/>
        <a:ext cx="1889124" cy="1133475"/>
      </dsp:txXfrm>
    </dsp:sp>
    <dsp:sp modelId="{F7C85971-4370-4434-81D2-435C9C509CEE}">
      <dsp:nvSpPr>
        <dsp:cNvPr id="0" name=""/>
        <dsp:cNvSpPr/>
      </dsp:nvSpPr>
      <dsp:spPr>
        <a:xfrm>
          <a:off x="4158456" y="1481402"/>
          <a:ext cx="1889124" cy="1133475"/>
        </a:xfrm>
        <a:prstGeom prst="rect">
          <a:avLst/>
        </a:prstGeom>
        <a:solidFill>
          <a:schemeClr val="accent1">
            <a:shade val="80000"/>
            <a:hueOff val="313324"/>
            <a:satOff val="-31338"/>
            <a:lumOff val="1928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Calibri" panose="020F0502020204030204" pitchFamily="34" charset="0"/>
              <a:cs typeface="Calibri" panose="020F0502020204030204" pitchFamily="34" charset="0"/>
            </a:rPr>
            <a:t>Notification Requirements</a:t>
          </a:r>
          <a:endParaRPr lang="en-CA" sz="2300" kern="1200" dirty="0">
            <a:latin typeface="Calibri" panose="020F0502020204030204" pitchFamily="34" charset="0"/>
            <a:cs typeface="Calibri" panose="020F0502020204030204" pitchFamily="34" charset="0"/>
          </a:endParaRPr>
        </a:p>
      </dsp:txBody>
      <dsp:txXfrm>
        <a:off x="4158456" y="1481402"/>
        <a:ext cx="1889124" cy="1133475"/>
      </dsp:txXfrm>
    </dsp:sp>
    <dsp:sp modelId="{1F20696B-67DA-40DB-AB4B-9F46043C20F6}">
      <dsp:nvSpPr>
        <dsp:cNvPr id="0" name=""/>
        <dsp:cNvSpPr/>
      </dsp:nvSpPr>
      <dsp:spPr>
        <a:xfrm>
          <a:off x="6236493" y="1481402"/>
          <a:ext cx="1889124" cy="1133475"/>
        </a:xfrm>
        <a:prstGeom prst="rect">
          <a:avLst/>
        </a:prstGeom>
        <a:solidFill>
          <a:schemeClr val="accent1">
            <a:shade val="80000"/>
            <a:hueOff val="365545"/>
            <a:satOff val="-36561"/>
            <a:lumOff val="22494"/>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Calibri" panose="020F0502020204030204" pitchFamily="34" charset="0"/>
              <a:cs typeface="Calibri" panose="020F0502020204030204" pitchFamily="34" charset="0"/>
            </a:rPr>
            <a:t>Grievances</a:t>
          </a:r>
          <a:endParaRPr lang="en-CA" sz="2300" kern="1200" dirty="0">
            <a:latin typeface="Calibri" panose="020F0502020204030204" pitchFamily="34" charset="0"/>
            <a:cs typeface="Calibri" panose="020F0502020204030204" pitchFamily="34" charset="0"/>
          </a:endParaRPr>
        </a:p>
      </dsp:txBody>
      <dsp:txXfrm>
        <a:off x="6236493" y="1481402"/>
        <a:ext cx="1889124" cy="1133475"/>
      </dsp:txXfrm>
    </dsp:sp>
    <dsp:sp modelId="{95186B00-D169-4868-8D48-3A8C9ACF5FDA}">
      <dsp:nvSpPr>
        <dsp:cNvPr id="0" name=""/>
        <dsp:cNvSpPr/>
      </dsp:nvSpPr>
      <dsp:spPr>
        <a:xfrm>
          <a:off x="2381" y="2803789"/>
          <a:ext cx="1889124" cy="1133475"/>
        </a:xfrm>
        <a:prstGeom prst="rect">
          <a:avLst/>
        </a:prstGeom>
        <a:solidFill>
          <a:schemeClr val="accent1">
            <a:shade val="80000"/>
            <a:hueOff val="417766"/>
            <a:satOff val="-41784"/>
            <a:lumOff val="25707"/>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Calibri" panose="020F0502020204030204" pitchFamily="34" charset="0"/>
              <a:cs typeface="Calibri" panose="020F0502020204030204" pitchFamily="34" charset="0"/>
            </a:rPr>
            <a:t>Expedited Process</a:t>
          </a:r>
          <a:endParaRPr lang="en-CA" sz="2300" kern="1200" dirty="0">
            <a:latin typeface="Calibri" panose="020F0502020204030204" pitchFamily="34" charset="0"/>
            <a:cs typeface="Calibri" panose="020F0502020204030204" pitchFamily="34" charset="0"/>
          </a:endParaRPr>
        </a:p>
      </dsp:txBody>
      <dsp:txXfrm>
        <a:off x="2381" y="2803789"/>
        <a:ext cx="1889124" cy="1133475"/>
      </dsp:txXfrm>
    </dsp:sp>
    <dsp:sp modelId="{F60CBFCD-317B-4064-AC51-A199D9E5E5EF}">
      <dsp:nvSpPr>
        <dsp:cNvPr id="0" name=""/>
        <dsp:cNvSpPr/>
      </dsp:nvSpPr>
      <dsp:spPr>
        <a:xfrm>
          <a:off x="2080418" y="2803789"/>
          <a:ext cx="1889124" cy="1133475"/>
        </a:xfrm>
        <a:prstGeom prst="rect">
          <a:avLst/>
        </a:prstGeom>
        <a:solidFill>
          <a:schemeClr val="accent1">
            <a:shade val="80000"/>
            <a:hueOff val="469986"/>
            <a:satOff val="-47007"/>
            <a:lumOff val="2892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Calibri" panose="020F0502020204030204" pitchFamily="34" charset="0"/>
              <a:cs typeface="Calibri" panose="020F0502020204030204" pitchFamily="34" charset="0"/>
            </a:rPr>
            <a:t>Vacation Letters</a:t>
          </a:r>
          <a:endParaRPr lang="en-CA" sz="2300" kern="1200" dirty="0">
            <a:latin typeface="Calibri" panose="020F0502020204030204" pitchFamily="34" charset="0"/>
            <a:cs typeface="Calibri" panose="020F0502020204030204" pitchFamily="34" charset="0"/>
          </a:endParaRPr>
        </a:p>
      </dsp:txBody>
      <dsp:txXfrm>
        <a:off x="2080418" y="2803789"/>
        <a:ext cx="1889124" cy="1133475"/>
      </dsp:txXfrm>
    </dsp:sp>
    <dsp:sp modelId="{82B58635-3665-43F4-ABC6-78DB959A75D0}">
      <dsp:nvSpPr>
        <dsp:cNvPr id="0" name=""/>
        <dsp:cNvSpPr/>
      </dsp:nvSpPr>
      <dsp:spPr>
        <a:xfrm>
          <a:off x="4158456" y="2803789"/>
          <a:ext cx="1889124" cy="1133475"/>
        </a:xfrm>
        <a:prstGeom prst="rect">
          <a:avLst/>
        </a:prstGeom>
        <a:solidFill>
          <a:schemeClr val="accent1">
            <a:shade val="80000"/>
            <a:hueOff val="522207"/>
            <a:satOff val="-52230"/>
            <a:lumOff val="32134"/>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Calibri" panose="020F0502020204030204" pitchFamily="34" charset="0"/>
              <a:cs typeface="Calibri" panose="020F0502020204030204" pitchFamily="34" charset="0"/>
            </a:rPr>
            <a:t>Temporary Vacancies</a:t>
          </a:r>
          <a:endParaRPr lang="en-CA" sz="2300" kern="1200" dirty="0">
            <a:latin typeface="Calibri" panose="020F0502020204030204" pitchFamily="34" charset="0"/>
            <a:cs typeface="Calibri" panose="020F0502020204030204" pitchFamily="34" charset="0"/>
          </a:endParaRPr>
        </a:p>
      </dsp:txBody>
      <dsp:txXfrm>
        <a:off x="4158456" y="2803789"/>
        <a:ext cx="1889124" cy="1133475"/>
      </dsp:txXfrm>
    </dsp:sp>
    <dsp:sp modelId="{28BE5CF3-278B-429D-9CCC-C81A5C052053}">
      <dsp:nvSpPr>
        <dsp:cNvPr id="0" name=""/>
        <dsp:cNvSpPr/>
      </dsp:nvSpPr>
      <dsp:spPr>
        <a:xfrm>
          <a:off x="6236493" y="2803789"/>
          <a:ext cx="1889124" cy="1133475"/>
        </a:xfrm>
        <a:prstGeom prst="rect">
          <a:avLst/>
        </a:prstGeom>
        <a:solidFill>
          <a:schemeClr val="accent1">
            <a:shade val="80000"/>
            <a:hueOff val="574428"/>
            <a:satOff val="-57453"/>
            <a:lumOff val="35347"/>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Calibri" panose="020F0502020204030204" pitchFamily="34" charset="0"/>
              <a:cs typeface="Calibri" panose="020F0502020204030204" pitchFamily="34" charset="0"/>
            </a:rPr>
            <a:t>Interviews</a:t>
          </a:r>
          <a:endParaRPr lang="en-CA" sz="2300" kern="1200" dirty="0">
            <a:latin typeface="Calibri" panose="020F0502020204030204" pitchFamily="34" charset="0"/>
            <a:cs typeface="Calibri" panose="020F0502020204030204" pitchFamily="34" charset="0"/>
          </a:endParaRPr>
        </a:p>
      </dsp:txBody>
      <dsp:txXfrm>
        <a:off x="6236493" y="2803789"/>
        <a:ext cx="1889124" cy="1133475"/>
      </dsp:txXfrm>
    </dsp:sp>
    <dsp:sp modelId="{AFA76605-8891-4C26-A7A6-06A74E00DF92}">
      <dsp:nvSpPr>
        <dsp:cNvPr id="0" name=""/>
        <dsp:cNvSpPr/>
      </dsp:nvSpPr>
      <dsp:spPr>
        <a:xfrm>
          <a:off x="2080418" y="4126177"/>
          <a:ext cx="1889124" cy="1133475"/>
        </a:xfrm>
        <a:prstGeom prst="rect">
          <a:avLst/>
        </a:prstGeom>
        <a:solidFill>
          <a:schemeClr val="accent1">
            <a:shade val="80000"/>
            <a:hueOff val="626648"/>
            <a:satOff val="-62676"/>
            <a:lumOff val="38561"/>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Calibri" panose="020F0502020204030204" pitchFamily="34" charset="0"/>
              <a:cs typeface="Calibri" panose="020F0502020204030204" pitchFamily="34" charset="0"/>
            </a:rPr>
            <a:t>Deemed Qualified</a:t>
          </a:r>
          <a:endParaRPr lang="en-CA" sz="2300" kern="1200" dirty="0">
            <a:latin typeface="Calibri" panose="020F0502020204030204" pitchFamily="34" charset="0"/>
            <a:cs typeface="Calibri" panose="020F0502020204030204" pitchFamily="34" charset="0"/>
          </a:endParaRPr>
        </a:p>
      </dsp:txBody>
      <dsp:txXfrm>
        <a:off x="2080418" y="4126177"/>
        <a:ext cx="1889124" cy="1133475"/>
      </dsp:txXfrm>
    </dsp:sp>
    <dsp:sp modelId="{1D48BD77-F895-4683-8C46-05D535C4CA31}">
      <dsp:nvSpPr>
        <dsp:cNvPr id="0" name=""/>
        <dsp:cNvSpPr/>
      </dsp:nvSpPr>
      <dsp:spPr>
        <a:xfrm>
          <a:off x="4158456" y="4126177"/>
          <a:ext cx="1889124" cy="1133475"/>
        </a:xfrm>
        <a:prstGeom prst="rect">
          <a:avLst/>
        </a:prstGeom>
        <a:solidFill>
          <a:schemeClr val="accent1">
            <a:shade val="80000"/>
            <a:hueOff val="678869"/>
            <a:satOff val="-67899"/>
            <a:lumOff val="41774"/>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Calibri" panose="020F0502020204030204" pitchFamily="34" charset="0"/>
              <a:cs typeface="Calibri" panose="020F0502020204030204" pitchFamily="34" charset="0"/>
            </a:rPr>
            <a:t>Evaluation Reports</a:t>
          </a:r>
          <a:endParaRPr lang="en-CA" sz="2300" kern="1200" dirty="0">
            <a:latin typeface="Calibri" panose="020F0502020204030204" pitchFamily="34" charset="0"/>
            <a:cs typeface="Calibri" panose="020F0502020204030204" pitchFamily="34" charset="0"/>
          </a:endParaRPr>
        </a:p>
      </dsp:txBody>
      <dsp:txXfrm>
        <a:off x="4158456" y="4126177"/>
        <a:ext cx="1889124" cy="113347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C4C9A5-0AF4-41B5-B361-FA76C702331F}">
      <dsp:nvSpPr>
        <dsp:cNvPr id="0" name=""/>
        <dsp:cNvSpPr/>
      </dsp:nvSpPr>
      <dsp:spPr>
        <a:xfrm>
          <a:off x="0" y="815138"/>
          <a:ext cx="8128000" cy="468000"/>
        </a:xfrm>
        <a:prstGeom prst="roundRect">
          <a:avLst/>
        </a:prstGeom>
        <a:solidFill>
          <a:schemeClr val="accent1">
            <a:alpha val="90000"/>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Potential for a selection grievance</a:t>
          </a:r>
          <a:endParaRPr lang="en-CA" sz="2000" kern="1200" dirty="0"/>
        </a:p>
      </dsp:txBody>
      <dsp:txXfrm>
        <a:off x="22846" y="837984"/>
        <a:ext cx="8082308" cy="422308"/>
      </dsp:txXfrm>
    </dsp:sp>
    <dsp:sp modelId="{96EDA24E-5543-4958-9C1C-063428DB66A2}">
      <dsp:nvSpPr>
        <dsp:cNvPr id="0" name=""/>
        <dsp:cNvSpPr/>
      </dsp:nvSpPr>
      <dsp:spPr>
        <a:xfrm>
          <a:off x="0" y="1340738"/>
          <a:ext cx="8128000" cy="468000"/>
        </a:xfrm>
        <a:prstGeom prst="roundRect">
          <a:avLst/>
        </a:prstGeom>
        <a:solidFill>
          <a:schemeClr val="accent1">
            <a:alpha val="90000"/>
            <a:hueOff val="0"/>
            <a:satOff val="0"/>
            <a:lumOff val="0"/>
            <a:alphaOff val="-1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Any selection that is atypical</a:t>
          </a:r>
          <a:endParaRPr lang="en-CA" sz="2000" kern="1200" dirty="0"/>
        </a:p>
      </dsp:txBody>
      <dsp:txXfrm>
        <a:off x="22846" y="1363584"/>
        <a:ext cx="8082308" cy="422308"/>
      </dsp:txXfrm>
    </dsp:sp>
    <dsp:sp modelId="{76FEFAB9-3391-42FB-8DEE-FC771385B054}">
      <dsp:nvSpPr>
        <dsp:cNvPr id="0" name=""/>
        <dsp:cNvSpPr/>
      </dsp:nvSpPr>
      <dsp:spPr>
        <a:xfrm>
          <a:off x="0" y="1866338"/>
          <a:ext cx="8128000" cy="468000"/>
        </a:xfrm>
        <a:prstGeom prst="roundRect">
          <a:avLst/>
        </a:prstGeom>
        <a:solidFill>
          <a:schemeClr val="accent1">
            <a:alpha val="90000"/>
            <a:hueOff val="0"/>
            <a:satOff val="0"/>
            <a:lumOff val="0"/>
            <a:alphaOff val="-2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When</a:t>
          </a:r>
          <a:r>
            <a:rPr lang="en-US" sz="2000" kern="1200" baseline="0" dirty="0"/>
            <a:t> you are awarding a position to an employee with less seniority</a:t>
          </a:r>
          <a:endParaRPr lang="en-CA" sz="2000" kern="1200" dirty="0"/>
        </a:p>
      </dsp:txBody>
      <dsp:txXfrm>
        <a:off x="22846" y="1889184"/>
        <a:ext cx="8082308" cy="422308"/>
      </dsp:txXfrm>
    </dsp:sp>
    <dsp:sp modelId="{C1EB704E-38A6-4714-861E-432B83A16533}">
      <dsp:nvSpPr>
        <dsp:cNvPr id="0" name=""/>
        <dsp:cNvSpPr/>
      </dsp:nvSpPr>
      <dsp:spPr>
        <a:xfrm>
          <a:off x="0" y="2391938"/>
          <a:ext cx="8128000" cy="468000"/>
        </a:xfrm>
        <a:prstGeom prst="roundRect">
          <a:avLst/>
        </a:prstGeom>
        <a:solidFill>
          <a:schemeClr val="accent1">
            <a:alpha val="90000"/>
            <a:hueOff val="0"/>
            <a:satOff val="0"/>
            <a:lumOff val="0"/>
            <a:alphaOff val="-3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You posted a role mistakenly</a:t>
          </a:r>
          <a:endParaRPr lang="en-CA" sz="2000" kern="1200" dirty="0"/>
        </a:p>
      </dsp:txBody>
      <dsp:txXfrm>
        <a:off x="22846" y="2414784"/>
        <a:ext cx="8082308" cy="422308"/>
      </dsp:txXfrm>
    </dsp:sp>
    <dsp:sp modelId="{3F2CE8DA-94DE-4A82-8540-58C84F7AAE22}">
      <dsp:nvSpPr>
        <dsp:cNvPr id="0" name=""/>
        <dsp:cNvSpPr/>
      </dsp:nvSpPr>
      <dsp:spPr>
        <a:xfrm>
          <a:off x="0" y="2917538"/>
          <a:ext cx="8128000" cy="468000"/>
        </a:xfrm>
        <a:prstGeom prst="roundRect">
          <a:avLst/>
        </a:prstGeom>
        <a:solidFill>
          <a:schemeClr val="accent1">
            <a:alpha val="90000"/>
            <a:hueOff val="0"/>
            <a:satOff val="0"/>
            <a:lumOff val="0"/>
            <a:alphaOff val="-4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First time engaging with Article 24</a:t>
          </a:r>
          <a:endParaRPr lang="en-CA" sz="2000" kern="1200" dirty="0"/>
        </a:p>
      </dsp:txBody>
      <dsp:txXfrm>
        <a:off x="22846" y="2940384"/>
        <a:ext cx="8082308" cy="42230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C4C9A5-0AF4-41B5-B361-FA76C702331F}">
      <dsp:nvSpPr>
        <dsp:cNvPr id="0" name=""/>
        <dsp:cNvSpPr/>
      </dsp:nvSpPr>
      <dsp:spPr>
        <a:xfrm>
          <a:off x="0" y="17738"/>
          <a:ext cx="8128000" cy="2007720"/>
        </a:xfrm>
        <a:prstGeom prst="roundRect">
          <a:avLst/>
        </a:prstGeom>
        <a:solidFill>
          <a:schemeClr val="accent1">
            <a:alpha val="90000"/>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US" sz="5200" kern="1200" dirty="0"/>
            <a:t>Hiring and Promotions Guide</a:t>
          </a:r>
          <a:endParaRPr lang="en-CA" sz="5200" kern="1200" dirty="0"/>
        </a:p>
      </dsp:txBody>
      <dsp:txXfrm>
        <a:off x="98009" y="115747"/>
        <a:ext cx="7931982" cy="1811702"/>
      </dsp:txXfrm>
    </dsp:sp>
    <dsp:sp modelId="{632FCB21-497E-4648-B1BB-70966967FD25}">
      <dsp:nvSpPr>
        <dsp:cNvPr id="0" name=""/>
        <dsp:cNvSpPr/>
      </dsp:nvSpPr>
      <dsp:spPr>
        <a:xfrm>
          <a:off x="0" y="2175218"/>
          <a:ext cx="8128000" cy="2007720"/>
        </a:xfrm>
        <a:prstGeom prst="roundRect">
          <a:avLst/>
        </a:prstGeom>
        <a:solidFill>
          <a:schemeClr val="accent1">
            <a:alpha val="90000"/>
            <a:hueOff val="0"/>
            <a:satOff val="0"/>
            <a:lumOff val="0"/>
            <a:alphaOff val="-4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US" sz="5200" kern="1200" dirty="0"/>
            <a:t>Employer’s Interpretation Guide</a:t>
          </a:r>
          <a:endParaRPr lang="en-CA" sz="5200" kern="1200" dirty="0"/>
        </a:p>
      </dsp:txBody>
      <dsp:txXfrm>
        <a:off x="98009" y="2273227"/>
        <a:ext cx="7931982" cy="181170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06FA00-6831-40E9-9877-D703B018FCE6}">
      <dsp:nvSpPr>
        <dsp:cNvPr id="0" name=""/>
        <dsp:cNvSpPr/>
      </dsp:nvSpPr>
      <dsp:spPr>
        <a:xfrm>
          <a:off x="-6335052" y="-976705"/>
          <a:ext cx="7600536" cy="7600536"/>
        </a:xfrm>
        <a:prstGeom prst="blockArc">
          <a:avLst>
            <a:gd name="adj1" fmla="val 18900000"/>
            <a:gd name="adj2" fmla="val 2700000"/>
            <a:gd name="adj3" fmla="val 284"/>
          </a:avLst>
        </a:prstGeom>
        <a:noFill/>
        <a:ln w="10795"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04A7685-CEC2-4B66-9060-168526156B9D}">
      <dsp:nvSpPr>
        <dsp:cNvPr id="0" name=""/>
        <dsp:cNvSpPr/>
      </dsp:nvSpPr>
      <dsp:spPr>
        <a:xfrm>
          <a:off x="1038082" y="806748"/>
          <a:ext cx="6791614" cy="1613270"/>
        </a:xfrm>
        <a:prstGeom prst="rect">
          <a:avLst/>
        </a:prstGeom>
        <a:solidFill>
          <a:schemeClr val="accent1">
            <a:shade val="50000"/>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534" tIns="129540" rIns="129540" bIns="129540" numCol="1" spcCol="1270" anchor="ctr" anchorCtr="0">
          <a:noAutofit/>
        </a:bodyPr>
        <a:lstStyle/>
        <a:p>
          <a:pPr marL="0" lvl="0" indent="0" algn="l" defTabSz="2266950">
            <a:lnSpc>
              <a:spcPct val="90000"/>
            </a:lnSpc>
            <a:spcBef>
              <a:spcPct val="0"/>
            </a:spcBef>
            <a:spcAft>
              <a:spcPct val="35000"/>
            </a:spcAft>
            <a:buNone/>
          </a:pPr>
          <a:r>
            <a:rPr lang="en-US" sz="5100" kern="1200" dirty="0"/>
            <a:t>Complaints &amp; Investigations</a:t>
          </a:r>
          <a:endParaRPr lang="en-CA" sz="5100" kern="1200" dirty="0"/>
        </a:p>
      </dsp:txBody>
      <dsp:txXfrm>
        <a:off x="1038082" y="806748"/>
        <a:ext cx="6791614" cy="1613270"/>
      </dsp:txXfrm>
    </dsp:sp>
    <dsp:sp modelId="{E3DDA105-B3E9-4D60-940E-4A1BBD29C707}">
      <dsp:nvSpPr>
        <dsp:cNvPr id="0" name=""/>
        <dsp:cNvSpPr/>
      </dsp:nvSpPr>
      <dsp:spPr>
        <a:xfrm>
          <a:off x="29788" y="605089"/>
          <a:ext cx="2016588" cy="2016588"/>
        </a:xfrm>
        <a:prstGeom prst="ellipse">
          <a:avLst/>
        </a:prstGeom>
        <a:solidFill>
          <a:schemeClr val="lt1">
            <a:hueOff val="0"/>
            <a:satOff val="0"/>
            <a:lumOff val="0"/>
            <a:alphaOff val="0"/>
          </a:schemeClr>
        </a:solidFill>
        <a:ln w="10795" cap="flat" cmpd="sng" algn="ctr">
          <a:solidFill>
            <a:schemeClr val="accent1">
              <a:shade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1CACA0E-87C5-4DE2-9C89-E02F07309F1E}">
      <dsp:nvSpPr>
        <dsp:cNvPr id="0" name=""/>
        <dsp:cNvSpPr/>
      </dsp:nvSpPr>
      <dsp:spPr>
        <a:xfrm>
          <a:off x="1038082" y="3227106"/>
          <a:ext cx="6791614" cy="1613270"/>
        </a:xfrm>
        <a:prstGeom prst="rect">
          <a:avLst/>
        </a:prstGeom>
        <a:solidFill>
          <a:schemeClr val="accent1">
            <a:shade val="50000"/>
            <a:hueOff val="702300"/>
            <a:satOff val="-73241"/>
            <a:lumOff val="56672"/>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534" tIns="129540" rIns="129540" bIns="129540" numCol="1" spcCol="1270" anchor="ctr" anchorCtr="0">
          <a:noAutofit/>
        </a:bodyPr>
        <a:lstStyle/>
        <a:p>
          <a:pPr marL="0" lvl="0" indent="0" algn="l" defTabSz="2266950">
            <a:lnSpc>
              <a:spcPct val="90000"/>
            </a:lnSpc>
            <a:spcBef>
              <a:spcPct val="0"/>
            </a:spcBef>
            <a:spcAft>
              <a:spcPct val="35000"/>
            </a:spcAft>
            <a:buNone/>
          </a:pPr>
          <a:r>
            <a:rPr lang="en-US" sz="5100" kern="1200" dirty="0"/>
            <a:t>Obligation to have a safe workplace</a:t>
          </a:r>
          <a:endParaRPr lang="en-CA" sz="5100" kern="1200" dirty="0"/>
        </a:p>
      </dsp:txBody>
      <dsp:txXfrm>
        <a:off x="1038082" y="3227106"/>
        <a:ext cx="6791614" cy="1613270"/>
      </dsp:txXfrm>
    </dsp:sp>
    <dsp:sp modelId="{FE2436B7-0FC2-45E9-8235-CB54D0A859FE}">
      <dsp:nvSpPr>
        <dsp:cNvPr id="0" name=""/>
        <dsp:cNvSpPr/>
      </dsp:nvSpPr>
      <dsp:spPr>
        <a:xfrm>
          <a:off x="29788" y="3025447"/>
          <a:ext cx="2016588" cy="2016588"/>
        </a:xfrm>
        <a:prstGeom prst="ellipse">
          <a:avLst/>
        </a:prstGeom>
        <a:solidFill>
          <a:schemeClr val="lt1">
            <a:hueOff val="0"/>
            <a:satOff val="0"/>
            <a:lumOff val="0"/>
            <a:alphaOff val="0"/>
          </a:schemeClr>
        </a:solidFill>
        <a:ln w="10795" cap="flat" cmpd="sng" algn="ctr">
          <a:solidFill>
            <a:schemeClr val="accent1">
              <a:shade val="50000"/>
              <a:hueOff val="702300"/>
              <a:satOff val="-73241"/>
              <a:lumOff val="56672"/>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8E68B7-83AA-4BF0-86F5-4C59B4C81EF7}">
      <dsp:nvSpPr>
        <dsp:cNvPr id="0" name=""/>
        <dsp:cNvSpPr/>
      </dsp:nvSpPr>
      <dsp:spPr>
        <a:xfrm>
          <a:off x="2381" y="159014"/>
          <a:ext cx="1889124" cy="1133475"/>
        </a:xfrm>
        <a:prstGeom prst="rect">
          <a:avLst/>
        </a:prstGeom>
        <a:solidFill>
          <a:schemeClr val="accent1">
            <a:shade val="80000"/>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Definitions </a:t>
          </a:r>
          <a:endParaRPr lang="en-CA" sz="2000" kern="1200" dirty="0"/>
        </a:p>
      </dsp:txBody>
      <dsp:txXfrm>
        <a:off x="2381" y="159014"/>
        <a:ext cx="1889124" cy="1133475"/>
      </dsp:txXfrm>
    </dsp:sp>
    <dsp:sp modelId="{F40C7729-C6CD-4FA9-A7F2-8034A60CB7AC}">
      <dsp:nvSpPr>
        <dsp:cNvPr id="0" name=""/>
        <dsp:cNvSpPr/>
      </dsp:nvSpPr>
      <dsp:spPr>
        <a:xfrm>
          <a:off x="2080418" y="159014"/>
          <a:ext cx="1889124" cy="1133475"/>
        </a:xfrm>
        <a:prstGeom prst="rect">
          <a:avLst/>
        </a:prstGeom>
        <a:solidFill>
          <a:schemeClr val="accent1">
            <a:shade val="80000"/>
            <a:hueOff val="56572"/>
            <a:satOff val="-5658"/>
            <a:lumOff val="3481"/>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Procedure for making a complaint</a:t>
          </a:r>
          <a:endParaRPr lang="en-CA" sz="2000" kern="1200" dirty="0"/>
        </a:p>
      </dsp:txBody>
      <dsp:txXfrm>
        <a:off x="2080418" y="159014"/>
        <a:ext cx="1889124" cy="1133475"/>
      </dsp:txXfrm>
    </dsp:sp>
    <dsp:sp modelId="{C30AEC15-A664-47F3-8A06-BC830FEA66CE}">
      <dsp:nvSpPr>
        <dsp:cNvPr id="0" name=""/>
        <dsp:cNvSpPr/>
      </dsp:nvSpPr>
      <dsp:spPr>
        <a:xfrm>
          <a:off x="4158456" y="159014"/>
          <a:ext cx="1889124" cy="1133475"/>
        </a:xfrm>
        <a:prstGeom prst="rect">
          <a:avLst/>
        </a:prstGeom>
        <a:solidFill>
          <a:schemeClr val="accent1">
            <a:shade val="80000"/>
            <a:hueOff val="113145"/>
            <a:satOff val="-11317"/>
            <a:lumOff val="6962"/>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Details Required</a:t>
          </a:r>
          <a:endParaRPr lang="en-CA" sz="2000" kern="1200" dirty="0"/>
        </a:p>
      </dsp:txBody>
      <dsp:txXfrm>
        <a:off x="4158456" y="159014"/>
        <a:ext cx="1889124" cy="1133475"/>
      </dsp:txXfrm>
    </dsp:sp>
    <dsp:sp modelId="{822ED40F-FA16-4BA4-B73B-E58F702F480D}">
      <dsp:nvSpPr>
        <dsp:cNvPr id="0" name=""/>
        <dsp:cNvSpPr/>
      </dsp:nvSpPr>
      <dsp:spPr>
        <a:xfrm>
          <a:off x="6236493" y="159014"/>
          <a:ext cx="1889124" cy="1133475"/>
        </a:xfrm>
        <a:prstGeom prst="rect">
          <a:avLst/>
        </a:prstGeom>
        <a:solidFill>
          <a:schemeClr val="accent1">
            <a:shade val="80000"/>
            <a:hueOff val="169717"/>
            <a:satOff val="-16975"/>
            <a:lumOff val="10444"/>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Good Faith &amp; Bias</a:t>
          </a:r>
          <a:endParaRPr lang="en-CA" sz="2000" kern="1200" dirty="0"/>
        </a:p>
      </dsp:txBody>
      <dsp:txXfrm>
        <a:off x="6236493" y="159014"/>
        <a:ext cx="1889124" cy="1133475"/>
      </dsp:txXfrm>
    </dsp:sp>
    <dsp:sp modelId="{6465A104-F0E4-4347-9E45-261503A9DB77}">
      <dsp:nvSpPr>
        <dsp:cNvPr id="0" name=""/>
        <dsp:cNvSpPr/>
      </dsp:nvSpPr>
      <dsp:spPr>
        <a:xfrm>
          <a:off x="2381" y="1481402"/>
          <a:ext cx="1889124" cy="1133475"/>
        </a:xfrm>
        <a:prstGeom prst="rect">
          <a:avLst/>
        </a:prstGeom>
        <a:solidFill>
          <a:schemeClr val="accent1">
            <a:shade val="80000"/>
            <a:hueOff val="226290"/>
            <a:satOff val="-22633"/>
            <a:lumOff val="13925"/>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Timelines</a:t>
          </a:r>
          <a:endParaRPr lang="en-CA" sz="2000" kern="1200" dirty="0"/>
        </a:p>
      </dsp:txBody>
      <dsp:txXfrm>
        <a:off x="2381" y="1481402"/>
        <a:ext cx="1889124" cy="1133475"/>
      </dsp:txXfrm>
    </dsp:sp>
    <dsp:sp modelId="{E5C200AA-CB98-45D4-9C01-6143457670EC}">
      <dsp:nvSpPr>
        <dsp:cNvPr id="0" name=""/>
        <dsp:cNvSpPr/>
      </dsp:nvSpPr>
      <dsp:spPr>
        <a:xfrm>
          <a:off x="2080418" y="1481402"/>
          <a:ext cx="1889124" cy="1133475"/>
        </a:xfrm>
        <a:prstGeom prst="rect">
          <a:avLst/>
        </a:prstGeom>
        <a:solidFill>
          <a:schemeClr val="accent1">
            <a:shade val="80000"/>
            <a:hueOff val="282862"/>
            <a:satOff val="-28291"/>
            <a:lumOff val="17406"/>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Retaliation</a:t>
          </a:r>
          <a:endParaRPr lang="en-CA" sz="2000" kern="1200" dirty="0"/>
        </a:p>
      </dsp:txBody>
      <dsp:txXfrm>
        <a:off x="2080418" y="1481402"/>
        <a:ext cx="1889124" cy="1133475"/>
      </dsp:txXfrm>
    </dsp:sp>
    <dsp:sp modelId="{CED864C4-EACE-4176-A160-763C75F485A1}">
      <dsp:nvSpPr>
        <dsp:cNvPr id="0" name=""/>
        <dsp:cNvSpPr/>
      </dsp:nvSpPr>
      <dsp:spPr>
        <a:xfrm>
          <a:off x="4158456" y="1481402"/>
          <a:ext cx="1889124" cy="1133475"/>
        </a:xfrm>
        <a:prstGeom prst="rect">
          <a:avLst/>
        </a:prstGeom>
        <a:solidFill>
          <a:schemeClr val="accent1">
            <a:shade val="80000"/>
            <a:hueOff val="339435"/>
            <a:satOff val="-33950"/>
            <a:lumOff val="20887"/>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Investigations into leadership conduct</a:t>
          </a:r>
          <a:endParaRPr lang="en-CA" sz="2000" kern="1200" dirty="0"/>
        </a:p>
      </dsp:txBody>
      <dsp:txXfrm>
        <a:off x="4158456" y="1481402"/>
        <a:ext cx="1889124" cy="1133475"/>
      </dsp:txXfrm>
    </dsp:sp>
    <dsp:sp modelId="{F7C85971-4370-4434-81D2-435C9C509CEE}">
      <dsp:nvSpPr>
        <dsp:cNvPr id="0" name=""/>
        <dsp:cNvSpPr/>
      </dsp:nvSpPr>
      <dsp:spPr>
        <a:xfrm>
          <a:off x="6236493" y="1481402"/>
          <a:ext cx="1889124" cy="1133475"/>
        </a:xfrm>
        <a:prstGeom prst="rect">
          <a:avLst/>
        </a:prstGeom>
        <a:solidFill>
          <a:schemeClr val="accent1">
            <a:shade val="80000"/>
            <a:hueOff val="396007"/>
            <a:satOff val="-39608"/>
            <a:lumOff val="24368"/>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Notification Requirements</a:t>
          </a:r>
          <a:endParaRPr lang="en-CA" sz="2000" kern="1200" dirty="0"/>
        </a:p>
      </dsp:txBody>
      <dsp:txXfrm>
        <a:off x="6236493" y="1481402"/>
        <a:ext cx="1889124" cy="1133475"/>
      </dsp:txXfrm>
    </dsp:sp>
    <dsp:sp modelId="{1F20696B-67DA-40DB-AB4B-9F46043C20F6}">
      <dsp:nvSpPr>
        <dsp:cNvPr id="0" name=""/>
        <dsp:cNvSpPr/>
      </dsp:nvSpPr>
      <dsp:spPr>
        <a:xfrm>
          <a:off x="2381" y="2803789"/>
          <a:ext cx="1889124" cy="1133475"/>
        </a:xfrm>
        <a:prstGeom prst="rect">
          <a:avLst/>
        </a:prstGeom>
        <a:solidFill>
          <a:schemeClr val="accent1">
            <a:shade val="80000"/>
            <a:hueOff val="452579"/>
            <a:satOff val="-45266"/>
            <a:lumOff val="27849"/>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Grievances &amp; HRT Complaints</a:t>
          </a:r>
          <a:endParaRPr lang="en-CA" sz="2000" kern="1200" dirty="0"/>
        </a:p>
      </dsp:txBody>
      <dsp:txXfrm>
        <a:off x="2381" y="2803789"/>
        <a:ext cx="1889124" cy="1133475"/>
      </dsp:txXfrm>
    </dsp:sp>
    <dsp:sp modelId="{95186B00-D169-4868-8D48-3A8C9ACF5FDA}">
      <dsp:nvSpPr>
        <dsp:cNvPr id="0" name=""/>
        <dsp:cNvSpPr/>
      </dsp:nvSpPr>
      <dsp:spPr>
        <a:xfrm>
          <a:off x="2080418" y="2803789"/>
          <a:ext cx="1889124" cy="1133475"/>
        </a:xfrm>
        <a:prstGeom prst="rect">
          <a:avLst/>
        </a:prstGeom>
        <a:solidFill>
          <a:schemeClr val="accent1">
            <a:shade val="80000"/>
            <a:hueOff val="509152"/>
            <a:satOff val="-50924"/>
            <a:lumOff val="31331"/>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Binding Investigations</a:t>
          </a:r>
          <a:endParaRPr lang="en-CA" sz="2000" kern="1200" dirty="0"/>
        </a:p>
      </dsp:txBody>
      <dsp:txXfrm>
        <a:off x="2080418" y="2803789"/>
        <a:ext cx="1889124" cy="1133475"/>
      </dsp:txXfrm>
    </dsp:sp>
    <dsp:sp modelId="{F60CBFCD-317B-4064-AC51-A199D9E5E5EF}">
      <dsp:nvSpPr>
        <dsp:cNvPr id="0" name=""/>
        <dsp:cNvSpPr/>
      </dsp:nvSpPr>
      <dsp:spPr>
        <a:xfrm>
          <a:off x="4158456" y="2803789"/>
          <a:ext cx="1889124" cy="1133475"/>
        </a:xfrm>
        <a:prstGeom prst="rect">
          <a:avLst/>
        </a:prstGeom>
        <a:solidFill>
          <a:schemeClr val="accent1">
            <a:shade val="80000"/>
            <a:hueOff val="565724"/>
            <a:satOff val="-56582"/>
            <a:lumOff val="34812"/>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Confidentiality</a:t>
          </a:r>
          <a:endParaRPr lang="en-CA" sz="2000" kern="1200" dirty="0"/>
        </a:p>
      </dsp:txBody>
      <dsp:txXfrm>
        <a:off x="4158456" y="2803789"/>
        <a:ext cx="1889124" cy="1133475"/>
      </dsp:txXfrm>
    </dsp:sp>
    <dsp:sp modelId="{82B58635-3665-43F4-ABC6-78DB959A75D0}">
      <dsp:nvSpPr>
        <dsp:cNvPr id="0" name=""/>
        <dsp:cNvSpPr/>
      </dsp:nvSpPr>
      <dsp:spPr>
        <a:xfrm>
          <a:off x="6236493" y="2803789"/>
          <a:ext cx="1889124" cy="1133475"/>
        </a:xfrm>
        <a:prstGeom prst="rect">
          <a:avLst/>
        </a:prstGeom>
        <a:solidFill>
          <a:schemeClr val="accent1">
            <a:shade val="80000"/>
            <a:hueOff val="622297"/>
            <a:satOff val="-62241"/>
            <a:lumOff val="38293"/>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Paid Leave or Transfers</a:t>
          </a:r>
          <a:endParaRPr lang="en-CA" sz="2000" kern="1200" dirty="0"/>
        </a:p>
      </dsp:txBody>
      <dsp:txXfrm>
        <a:off x="6236493" y="2803789"/>
        <a:ext cx="1889124" cy="1133475"/>
      </dsp:txXfrm>
    </dsp:sp>
    <dsp:sp modelId="{28BE5CF3-278B-429D-9CCC-C81A5C052053}">
      <dsp:nvSpPr>
        <dsp:cNvPr id="0" name=""/>
        <dsp:cNvSpPr/>
      </dsp:nvSpPr>
      <dsp:spPr>
        <a:xfrm>
          <a:off x="3119437" y="4126177"/>
          <a:ext cx="1889124" cy="1133475"/>
        </a:xfrm>
        <a:prstGeom prst="rect">
          <a:avLst/>
        </a:prstGeom>
        <a:solidFill>
          <a:schemeClr val="accent1">
            <a:shade val="80000"/>
            <a:hueOff val="678869"/>
            <a:satOff val="-67899"/>
            <a:lumOff val="41774"/>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Union’s Role</a:t>
          </a:r>
          <a:endParaRPr lang="en-CA" sz="2000" kern="1200" dirty="0"/>
        </a:p>
      </dsp:txBody>
      <dsp:txXfrm>
        <a:off x="3119437" y="4126177"/>
        <a:ext cx="1889124" cy="113347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79482A-7834-4976-98B8-D954F34CC274}">
      <dsp:nvSpPr>
        <dsp:cNvPr id="0" name=""/>
        <dsp:cNvSpPr/>
      </dsp:nvSpPr>
      <dsp:spPr>
        <a:xfrm>
          <a:off x="0" y="0"/>
          <a:ext cx="8128000" cy="1711125"/>
        </a:xfrm>
        <a:prstGeom prst="roundRect">
          <a:avLst/>
        </a:prstGeom>
        <a:solidFill>
          <a:schemeClr val="accent1">
            <a:alpha val="90000"/>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lang="en-US" sz="4500" kern="1200" dirty="0"/>
            <a:t>MOA 24</a:t>
          </a:r>
          <a:endParaRPr lang="en-CA" sz="4500" kern="1200" dirty="0"/>
        </a:p>
      </dsp:txBody>
      <dsp:txXfrm>
        <a:off x="83530" y="83530"/>
        <a:ext cx="7960940" cy="1544065"/>
      </dsp:txXfrm>
    </dsp:sp>
    <dsp:sp modelId="{C4F86721-1224-4C97-8E46-E4980B5D890A}">
      <dsp:nvSpPr>
        <dsp:cNvPr id="0" name=""/>
        <dsp:cNvSpPr/>
      </dsp:nvSpPr>
      <dsp:spPr>
        <a:xfrm>
          <a:off x="0" y="1853771"/>
          <a:ext cx="8128000" cy="1711125"/>
        </a:xfrm>
        <a:prstGeom prst="roundRect">
          <a:avLst/>
        </a:prstGeom>
        <a:solidFill>
          <a:schemeClr val="accent1">
            <a:alpha val="90000"/>
            <a:hueOff val="0"/>
            <a:satOff val="0"/>
            <a:lumOff val="0"/>
            <a:alphaOff val="-2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lang="en-US" sz="4500" kern="1200" dirty="0"/>
            <a:t>MOA 34</a:t>
          </a:r>
          <a:endParaRPr lang="en-CA" sz="4500" kern="1200" dirty="0"/>
        </a:p>
      </dsp:txBody>
      <dsp:txXfrm>
        <a:off x="83530" y="1937301"/>
        <a:ext cx="7960940" cy="1544065"/>
      </dsp:txXfrm>
    </dsp:sp>
    <dsp:sp modelId="{3D31D78A-F681-42B1-99F9-B3B56534053D}">
      <dsp:nvSpPr>
        <dsp:cNvPr id="0" name=""/>
        <dsp:cNvSpPr/>
      </dsp:nvSpPr>
      <dsp:spPr>
        <a:xfrm>
          <a:off x="0" y="3694496"/>
          <a:ext cx="8128000" cy="1711125"/>
        </a:xfrm>
        <a:prstGeom prst="roundRect">
          <a:avLst/>
        </a:prstGeom>
        <a:solidFill>
          <a:schemeClr val="accent1">
            <a:alpha val="90000"/>
            <a:hueOff val="0"/>
            <a:satOff val="0"/>
            <a:lumOff val="0"/>
            <a:alphaOff val="-4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lang="en-US" sz="4500" kern="1200" dirty="0"/>
            <a:t>New MOA on Workplace Violence</a:t>
          </a:r>
          <a:endParaRPr lang="en-CA" sz="4500" kern="1200" dirty="0"/>
        </a:p>
      </dsp:txBody>
      <dsp:txXfrm>
        <a:off x="83530" y="3778026"/>
        <a:ext cx="7960940" cy="154406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76B528-C372-467D-87B3-EF8B14B2168B}">
      <dsp:nvSpPr>
        <dsp:cNvPr id="0" name=""/>
        <dsp:cNvSpPr/>
      </dsp:nvSpPr>
      <dsp:spPr>
        <a:xfrm>
          <a:off x="0" y="260018"/>
          <a:ext cx="8128000" cy="842400"/>
        </a:xfrm>
        <a:prstGeom prst="roundRect">
          <a:avLst/>
        </a:prstGeom>
        <a:solidFill>
          <a:schemeClr val="accent1">
            <a:alpha val="90000"/>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A situation that is unfamiliar</a:t>
          </a:r>
          <a:endParaRPr lang="en-CA" sz="3600" kern="1200" dirty="0"/>
        </a:p>
      </dsp:txBody>
      <dsp:txXfrm>
        <a:off x="41123" y="301141"/>
        <a:ext cx="8045754" cy="760154"/>
      </dsp:txXfrm>
    </dsp:sp>
    <dsp:sp modelId="{78C4C9A5-0AF4-41B5-B361-FA76C702331F}">
      <dsp:nvSpPr>
        <dsp:cNvPr id="0" name=""/>
        <dsp:cNvSpPr/>
      </dsp:nvSpPr>
      <dsp:spPr>
        <a:xfrm>
          <a:off x="0" y="1206098"/>
          <a:ext cx="8128000" cy="842400"/>
        </a:xfrm>
        <a:prstGeom prst="roundRect">
          <a:avLst/>
        </a:prstGeom>
        <a:solidFill>
          <a:schemeClr val="accent1">
            <a:alpha val="90000"/>
            <a:hueOff val="0"/>
            <a:satOff val="0"/>
            <a:lumOff val="0"/>
            <a:alphaOff val="-13333"/>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You are new to investigations</a:t>
          </a:r>
          <a:endParaRPr lang="en-CA" sz="3600" kern="1200" dirty="0"/>
        </a:p>
      </dsp:txBody>
      <dsp:txXfrm>
        <a:off x="41123" y="1247221"/>
        <a:ext cx="8045754" cy="760154"/>
      </dsp:txXfrm>
    </dsp:sp>
    <dsp:sp modelId="{76FEFAB9-3391-42FB-8DEE-FC771385B054}">
      <dsp:nvSpPr>
        <dsp:cNvPr id="0" name=""/>
        <dsp:cNvSpPr/>
      </dsp:nvSpPr>
      <dsp:spPr>
        <a:xfrm>
          <a:off x="0" y="2152178"/>
          <a:ext cx="8128000" cy="842400"/>
        </a:xfrm>
        <a:prstGeom prst="roundRect">
          <a:avLst/>
        </a:prstGeom>
        <a:solidFill>
          <a:schemeClr val="accent1">
            <a:alpha val="90000"/>
            <a:hueOff val="0"/>
            <a:satOff val="0"/>
            <a:lumOff val="0"/>
            <a:alphaOff val="-26667"/>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The situation is complicated by leaves </a:t>
          </a:r>
          <a:endParaRPr lang="en-CA" sz="3600" kern="1200" dirty="0"/>
        </a:p>
      </dsp:txBody>
      <dsp:txXfrm>
        <a:off x="41123" y="2193301"/>
        <a:ext cx="8045754" cy="760154"/>
      </dsp:txXfrm>
    </dsp:sp>
    <dsp:sp modelId="{3F2CE8DA-94DE-4A82-8540-58C84F7AAE22}">
      <dsp:nvSpPr>
        <dsp:cNvPr id="0" name=""/>
        <dsp:cNvSpPr/>
      </dsp:nvSpPr>
      <dsp:spPr>
        <a:xfrm>
          <a:off x="0" y="3098258"/>
          <a:ext cx="8128000" cy="842400"/>
        </a:xfrm>
        <a:prstGeom prst="roundRect">
          <a:avLst/>
        </a:prstGeom>
        <a:solidFill>
          <a:schemeClr val="accent1">
            <a:alpha val="90000"/>
            <a:hueOff val="0"/>
            <a:satOff val="0"/>
            <a:lumOff val="0"/>
            <a:alphaOff val="-4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First time engaging with Article 29</a:t>
          </a:r>
          <a:endParaRPr lang="en-CA" sz="3600" kern="1200" dirty="0"/>
        </a:p>
      </dsp:txBody>
      <dsp:txXfrm>
        <a:off x="41123" y="3139381"/>
        <a:ext cx="8045754" cy="76015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C4C9A5-0AF4-41B5-B361-FA76C702331F}">
      <dsp:nvSpPr>
        <dsp:cNvPr id="0" name=""/>
        <dsp:cNvSpPr/>
      </dsp:nvSpPr>
      <dsp:spPr>
        <a:xfrm>
          <a:off x="0" y="758978"/>
          <a:ext cx="8128000" cy="1263600"/>
        </a:xfrm>
        <a:prstGeom prst="roundRect">
          <a:avLst/>
        </a:prstGeom>
        <a:solidFill>
          <a:schemeClr val="accent1">
            <a:alpha val="90000"/>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l" defTabSz="2400300">
            <a:lnSpc>
              <a:spcPct val="90000"/>
            </a:lnSpc>
            <a:spcBef>
              <a:spcPct val="0"/>
            </a:spcBef>
            <a:spcAft>
              <a:spcPct val="35000"/>
            </a:spcAft>
            <a:buNone/>
          </a:pPr>
          <a:r>
            <a:rPr lang="en-US" sz="5400" kern="1200" dirty="0"/>
            <a:t>Learning Hub Training</a:t>
          </a:r>
          <a:endParaRPr lang="en-CA" sz="5400" kern="1200" dirty="0"/>
        </a:p>
      </dsp:txBody>
      <dsp:txXfrm>
        <a:off x="61684" y="820662"/>
        <a:ext cx="8004632" cy="1140232"/>
      </dsp:txXfrm>
    </dsp:sp>
    <dsp:sp modelId="{632FCB21-497E-4648-B1BB-70966967FD25}">
      <dsp:nvSpPr>
        <dsp:cNvPr id="0" name=""/>
        <dsp:cNvSpPr/>
      </dsp:nvSpPr>
      <dsp:spPr>
        <a:xfrm>
          <a:off x="0" y="2178098"/>
          <a:ext cx="8128000" cy="1263600"/>
        </a:xfrm>
        <a:prstGeom prst="roundRect">
          <a:avLst/>
        </a:prstGeom>
        <a:solidFill>
          <a:schemeClr val="accent1">
            <a:alpha val="90000"/>
            <a:hueOff val="0"/>
            <a:satOff val="0"/>
            <a:lumOff val="0"/>
            <a:alphaOff val="-4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l" defTabSz="2400300">
            <a:lnSpc>
              <a:spcPct val="90000"/>
            </a:lnSpc>
            <a:spcBef>
              <a:spcPct val="0"/>
            </a:spcBef>
            <a:spcAft>
              <a:spcPct val="35000"/>
            </a:spcAft>
            <a:buNone/>
          </a:pPr>
          <a:r>
            <a:rPr lang="en-US" sz="5400" kern="1200" dirty="0"/>
            <a:t>Investigations Templates</a:t>
          </a:r>
          <a:endParaRPr lang="en-CA" sz="5400" kern="1200" dirty="0"/>
        </a:p>
      </dsp:txBody>
      <dsp:txXfrm>
        <a:off x="61684" y="2239782"/>
        <a:ext cx="8004632" cy="1140232"/>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C0C5B40-1995-20C3-B5BE-B2822CDBB63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83CFD80-8204-54A6-04D6-A805EF17EEA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FFD678-2AD2-3F48-9577-0C283800DBC9}" type="datetimeFigureOut">
              <a:rPr lang="en-US" smtClean="0"/>
              <a:t>10/21/2026</a:t>
            </a:fld>
            <a:endParaRPr lang="en-US"/>
          </a:p>
        </p:txBody>
      </p:sp>
      <p:sp>
        <p:nvSpPr>
          <p:cNvPr id="4" name="Footer Placeholder 3">
            <a:extLst>
              <a:ext uri="{FF2B5EF4-FFF2-40B4-BE49-F238E27FC236}">
                <a16:creationId xmlns:a16="http://schemas.microsoft.com/office/drawing/2014/main" id="{BEDC9121-5EA5-AE48-1F5A-026FCF2C7D8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25E662B-E310-ADC4-042A-C19E9D6E316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907F4EF-E2E0-D54E-A584-A7EA4240FAF4}" type="slidenum">
              <a:rPr lang="en-US" smtClean="0"/>
              <a:t>‹#›</a:t>
            </a:fld>
            <a:endParaRPr lang="en-US"/>
          </a:p>
        </p:txBody>
      </p:sp>
    </p:spTree>
    <p:extLst>
      <p:ext uri="{BB962C8B-B14F-4D97-AF65-F5344CB8AC3E}">
        <p14:creationId xmlns:p14="http://schemas.microsoft.com/office/powerpoint/2010/main" val="878629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00C668-65E5-2148-ACB2-6A9BEFB572ED}" type="datetimeFigureOut">
              <a:rPr lang="en-US" smtClean="0"/>
              <a:t>10/21/2026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54FDBB-9026-8941-99C3-F9FD41F446C4}" type="slidenum">
              <a:rPr lang="en-US" smtClean="0"/>
              <a:t>‹#›</a:t>
            </a:fld>
            <a:endParaRPr lang="en-US"/>
          </a:p>
        </p:txBody>
      </p:sp>
    </p:spTree>
    <p:extLst>
      <p:ext uri="{BB962C8B-B14F-4D97-AF65-F5344CB8AC3E}">
        <p14:creationId xmlns:p14="http://schemas.microsoft.com/office/powerpoint/2010/main" val="1592488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bclaws.gov.bc.ca/civix/document/id/complete/statreg/96113_01"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654FDBB-9026-8941-99C3-F9FD41F446C4}" type="slidenum">
              <a:rPr lang="en-US" smtClean="0"/>
              <a:t>1</a:t>
            </a:fld>
            <a:endParaRPr lang="en-US"/>
          </a:p>
        </p:txBody>
      </p:sp>
    </p:spTree>
    <p:extLst>
      <p:ext uri="{BB962C8B-B14F-4D97-AF65-F5344CB8AC3E}">
        <p14:creationId xmlns:p14="http://schemas.microsoft.com/office/powerpoint/2010/main" val="9173334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2</a:t>
            </a:fld>
            <a:endParaRPr lang="en-US"/>
          </a:p>
        </p:txBody>
      </p:sp>
    </p:spTree>
    <p:extLst>
      <p:ext uri="{BB962C8B-B14F-4D97-AF65-F5344CB8AC3E}">
        <p14:creationId xmlns:p14="http://schemas.microsoft.com/office/powerpoint/2010/main" val="1127734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Mike</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3</a:t>
            </a:fld>
            <a:endParaRPr lang="en-US"/>
          </a:p>
        </p:txBody>
      </p:sp>
    </p:spTree>
    <p:extLst>
      <p:ext uri="{BB962C8B-B14F-4D97-AF65-F5344CB8AC3E}">
        <p14:creationId xmlns:p14="http://schemas.microsoft.com/office/powerpoint/2010/main" val="17383513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Introduction</a:t>
            </a:r>
          </a:p>
          <a:p>
            <a:r>
              <a:rPr lang="en-US" dirty="0"/>
              <a:t>Housekeeping items</a:t>
            </a:r>
          </a:p>
          <a:p>
            <a:r>
              <a:rPr lang="en-US" dirty="0"/>
              <a:t>Break</a:t>
            </a:r>
          </a:p>
          <a:p>
            <a:r>
              <a:rPr lang="en-US" dirty="0"/>
              <a:t>Pacing</a:t>
            </a:r>
          </a:p>
          <a:p>
            <a:r>
              <a:rPr lang="en-US" dirty="0"/>
              <a:t>Resources Available after</a:t>
            </a:r>
          </a:p>
        </p:txBody>
      </p:sp>
      <p:sp>
        <p:nvSpPr>
          <p:cNvPr id="4" name="Slide Number Placeholder 3"/>
          <p:cNvSpPr>
            <a:spLocks noGrp="1"/>
          </p:cNvSpPr>
          <p:nvPr>
            <p:ph type="sldNum" sz="quarter" idx="10"/>
          </p:nvPr>
        </p:nvSpPr>
        <p:spPr/>
        <p:txBody>
          <a:bodyPr/>
          <a:lstStyle/>
          <a:p>
            <a:fld id="{2654FDBB-9026-8941-99C3-F9FD41F446C4}" type="slidenum">
              <a:rPr lang="en-US" smtClean="0"/>
              <a:t>4</a:t>
            </a:fld>
            <a:endParaRPr lang="en-US"/>
          </a:p>
        </p:txBody>
      </p:sp>
    </p:spTree>
    <p:extLst>
      <p:ext uri="{BB962C8B-B14F-4D97-AF65-F5344CB8AC3E}">
        <p14:creationId xmlns:p14="http://schemas.microsoft.com/office/powerpoint/2010/main" val="2667086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5</a:t>
            </a:fld>
            <a:endParaRPr lang="en-US"/>
          </a:p>
        </p:txBody>
      </p:sp>
    </p:spTree>
    <p:extLst>
      <p:ext uri="{BB962C8B-B14F-4D97-AF65-F5344CB8AC3E}">
        <p14:creationId xmlns:p14="http://schemas.microsoft.com/office/powerpoint/2010/main" val="14099093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7</a:t>
            </a:fld>
            <a:endParaRPr lang="en-US"/>
          </a:p>
        </p:txBody>
      </p:sp>
    </p:spTree>
    <p:extLst>
      <p:ext uri="{BB962C8B-B14F-4D97-AF65-F5344CB8AC3E}">
        <p14:creationId xmlns:p14="http://schemas.microsoft.com/office/powerpoint/2010/main" val="29998227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8</a:t>
            </a:fld>
            <a:endParaRPr lang="en-US"/>
          </a:p>
        </p:txBody>
      </p:sp>
    </p:spTree>
    <p:extLst>
      <p:ext uri="{BB962C8B-B14F-4D97-AF65-F5344CB8AC3E}">
        <p14:creationId xmlns:p14="http://schemas.microsoft.com/office/powerpoint/2010/main" val="503579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No Changes</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Definition of a Layoff</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An employee is laid off when their employment ceases or their job is eliminated because:</a:t>
            </a:r>
          </a:p>
          <a:p>
            <a:pPr marL="171450" indent="-171450">
              <a:buFont typeface="Arial" panose="020B0604020202020204" pitchFamily="34" charset="0"/>
              <a:buChar char="•"/>
            </a:pPr>
            <a:r>
              <a:rPr lang="en-US" sz="1200" kern="1200" dirty="0">
                <a:solidFill>
                  <a:schemeClr val="tx1"/>
                </a:solidFill>
                <a:latin typeface="+mn-lt"/>
                <a:ea typeface="+mn-ea"/>
                <a:cs typeface="+mn-cs"/>
              </a:rPr>
              <a:t>There is a reduction in the amount of work required to be done;</a:t>
            </a:r>
          </a:p>
          <a:p>
            <a:pPr marL="171450" indent="-171450">
              <a:buFont typeface="Arial" panose="020B0604020202020204" pitchFamily="34" charset="0"/>
              <a:buChar char="•"/>
            </a:pPr>
            <a:r>
              <a:rPr lang="en-US" sz="1200" kern="1200" dirty="0">
                <a:solidFill>
                  <a:schemeClr val="tx1"/>
                </a:solidFill>
                <a:latin typeface="+mn-lt"/>
                <a:ea typeface="+mn-ea"/>
                <a:cs typeface="+mn-cs"/>
              </a:rPr>
              <a:t>The Employer reorganizes its workplace;</a:t>
            </a:r>
          </a:p>
          <a:p>
            <a:pPr marL="171450" indent="-171450">
              <a:buFont typeface="Arial" panose="020B0604020202020204" pitchFamily="34" charset="0"/>
              <a:buChar char="•"/>
            </a:pPr>
            <a:r>
              <a:rPr lang="en-US" sz="1200" kern="1200" dirty="0">
                <a:solidFill>
                  <a:schemeClr val="tx1"/>
                </a:solidFill>
                <a:latin typeface="+mn-lt"/>
                <a:ea typeface="+mn-ea"/>
                <a:cs typeface="+mn-cs"/>
              </a:rPr>
              <a:t>A program is terminated;</a:t>
            </a:r>
          </a:p>
          <a:p>
            <a:pPr marL="171450" indent="-171450">
              <a:buFont typeface="Arial" panose="020B0604020202020204" pitchFamily="34" charset="0"/>
              <a:buChar char="•"/>
            </a:pPr>
            <a:r>
              <a:rPr lang="en-US" sz="1200" kern="1200" dirty="0">
                <a:solidFill>
                  <a:schemeClr val="tx1"/>
                </a:solidFill>
                <a:latin typeface="+mn-lt"/>
                <a:ea typeface="+mn-ea"/>
                <a:cs typeface="+mn-cs"/>
              </a:rPr>
              <a:t>The Employer closes its doors and stops operating; or</a:t>
            </a:r>
          </a:p>
          <a:p>
            <a:pPr marL="171450" indent="-171450">
              <a:buFont typeface="Arial" panose="020B0604020202020204" pitchFamily="34" charset="0"/>
              <a:buChar char="•"/>
            </a:pPr>
            <a:r>
              <a:rPr lang="en-US" sz="1200" kern="1200" dirty="0">
                <a:solidFill>
                  <a:schemeClr val="tx1"/>
                </a:solidFill>
                <a:latin typeface="+mn-lt"/>
                <a:ea typeface="+mn-ea"/>
                <a:cs typeface="+mn-cs"/>
              </a:rPr>
              <a:t>There is some other material change in the organization of the workplace.</a:t>
            </a:r>
          </a:p>
          <a:p>
            <a:pPr marL="171450" indent="-171450">
              <a:buFont typeface="Arial" panose="020B0604020202020204" pitchFamily="34" charset="0"/>
              <a:buChar char="•"/>
            </a:pPr>
            <a:endParaRPr lang="en-US" sz="1200" kern="1200" dirty="0">
              <a:solidFill>
                <a:schemeClr val="tx1"/>
              </a:solidFill>
              <a:latin typeface="+mn-lt"/>
              <a:ea typeface="+mn-ea"/>
              <a:cs typeface="+mn-cs"/>
            </a:endParaRPr>
          </a:p>
          <a:p>
            <a:pPr marL="0" indent="0">
              <a:buFont typeface="Arial" panose="020B0604020202020204" pitchFamily="34" charset="0"/>
              <a:buNone/>
            </a:pPr>
            <a:r>
              <a:rPr lang="en-US" sz="1200" kern="1200" dirty="0">
                <a:solidFill>
                  <a:schemeClr val="tx1"/>
                </a:solidFill>
                <a:latin typeface="+mn-lt"/>
                <a:ea typeface="+mn-ea"/>
                <a:cs typeface="+mn-cs"/>
              </a:rPr>
              <a:t>An employee is also considered to be laid off if their regular hours of work are reduced:</a:t>
            </a:r>
          </a:p>
          <a:p>
            <a:pPr marL="171450" indent="-171450">
              <a:buFont typeface="Arial" panose="020B0604020202020204" pitchFamily="34" charset="0"/>
              <a:buChar char="•"/>
            </a:pPr>
            <a:r>
              <a:rPr lang="en-US" sz="1200" kern="1200" dirty="0">
                <a:solidFill>
                  <a:schemeClr val="tx1"/>
                </a:solidFill>
                <a:latin typeface="+mn-lt"/>
                <a:ea typeface="+mn-ea"/>
                <a:cs typeface="+mn-cs"/>
              </a:rPr>
              <a:t>More than four (4) hours per week from the employee’s posted position;</a:t>
            </a:r>
          </a:p>
          <a:p>
            <a:pPr marL="171450" indent="-171450">
              <a:buFont typeface="Arial" panose="020B0604020202020204" pitchFamily="34" charset="0"/>
              <a:buChar char="•"/>
            </a:pPr>
            <a:r>
              <a:rPr lang="en-US" sz="1200" kern="1200" dirty="0">
                <a:solidFill>
                  <a:schemeClr val="tx1"/>
                </a:solidFill>
                <a:latin typeface="+mn-lt"/>
                <a:ea typeface="+mn-ea"/>
                <a:cs typeface="+mn-cs"/>
              </a:rPr>
              <a:t>To the extent that the employee is no longer eligible for health and welfare benefits; or</a:t>
            </a:r>
          </a:p>
          <a:p>
            <a:pPr marL="171450" indent="-171450">
              <a:buFont typeface="Arial" panose="020B0604020202020204" pitchFamily="34" charset="0"/>
              <a:buChar char="•"/>
            </a:pPr>
            <a:r>
              <a:rPr lang="en-US" sz="1200" kern="1200" dirty="0">
                <a:solidFill>
                  <a:schemeClr val="tx1"/>
                </a:solidFill>
                <a:latin typeface="+mn-lt"/>
                <a:ea typeface="+mn-ea"/>
                <a:cs typeface="+mn-cs"/>
              </a:rPr>
              <a:t>That results in a change in the employee’s status (e.g., full-time to part-time)</a:t>
            </a:r>
          </a:p>
          <a:p>
            <a:pPr marL="171450" indent="-171450">
              <a:buFont typeface="Arial" panose="020B0604020202020204" pitchFamily="34" charset="0"/>
              <a:buChar char="•"/>
            </a:pPr>
            <a:endParaRPr lang="en-US" sz="1200" kern="1200" dirty="0">
              <a:solidFill>
                <a:schemeClr val="tx1"/>
              </a:solidFill>
              <a:latin typeface="+mn-lt"/>
              <a:ea typeface="+mn-ea"/>
              <a:cs typeface="+mn-cs"/>
            </a:endParaRPr>
          </a:p>
          <a:p>
            <a:pPr marL="0" indent="0">
              <a:buFont typeface="Arial" panose="020B0604020202020204" pitchFamily="34" charset="0"/>
              <a:buNone/>
            </a:pPr>
            <a:r>
              <a:rPr lang="en-US" sz="1200" kern="1200" dirty="0">
                <a:solidFill>
                  <a:schemeClr val="tx1"/>
                </a:solidFill>
                <a:latin typeface="+mn-lt"/>
                <a:ea typeface="+mn-ea"/>
                <a:cs typeface="+mn-cs"/>
              </a:rPr>
              <a:t>An employee is not laid off if the Employer:</a:t>
            </a:r>
          </a:p>
          <a:p>
            <a:pPr marL="171450" indent="-171450">
              <a:buFont typeface="Arial" panose="020B0604020202020204" pitchFamily="34" charset="0"/>
              <a:buChar char="•"/>
            </a:pPr>
            <a:r>
              <a:rPr lang="en-US" sz="1200" kern="1200" dirty="0">
                <a:solidFill>
                  <a:schemeClr val="tx1"/>
                </a:solidFill>
                <a:latin typeface="+mn-lt"/>
                <a:ea typeface="+mn-ea"/>
                <a:cs typeface="+mn-cs"/>
              </a:rPr>
              <a:t>Changes an employee’s hours of work without reducing them;</a:t>
            </a:r>
          </a:p>
          <a:p>
            <a:pPr marL="171450" indent="-171450">
              <a:buFont typeface="Arial" panose="020B0604020202020204" pitchFamily="34" charset="0"/>
              <a:buChar char="•"/>
            </a:pPr>
            <a:r>
              <a:rPr lang="en-US" sz="1200" kern="1200" dirty="0">
                <a:solidFill>
                  <a:schemeClr val="tx1"/>
                </a:solidFill>
                <a:latin typeface="+mn-lt"/>
                <a:ea typeface="+mn-ea"/>
                <a:cs typeface="+mn-cs"/>
              </a:rPr>
              <a:t>Reduces an employee’s hours of work by four (4) or fewer hours per week unless such change results in a change in the employee’s status; or</a:t>
            </a:r>
          </a:p>
          <a:p>
            <a:pPr marL="171450" indent="-171450">
              <a:buFont typeface="Arial" panose="020B0604020202020204" pitchFamily="34" charset="0"/>
              <a:buChar char="•"/>
            </a:pPr>
            <a:r>
              <a:rPr lang="en-US" sz="1200" kern="1200" dirty="0">
                <a:solidFill>
                  <a:schemeClr val="tx1"/>
                </a:solidFill>
                <a:latin typeface="+mn-lt"/>
                <a:ea typeface="+mn-ea"/>
                <a:cs typeface="+mn-cs"/>
              </a:rPr>
              <a:t>Changes an employee’s scheduled days of work.</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9</a:t>
            </a:fld>
            <a:endParaRPr lang="en-US"/>
          </a:p>
        </p:txBody>
      </p:sp>
    </p:spTree>
    <p:extLst>
      <p:ext uri="{BB962C8B-B14F-4D97-AF65-F5344CB8AC3E}">
        <p14:creationId xmlns:p14="http://schemas.microsoft.com/office/powerpoint/2010/main" val="8067529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a:solidFill>
                  <a:schemeClr val="tx1"/>
                </a:solidFill>
                <a:latin typeface="+mn-lt"/>
                <a:ea typeface="+mn-ea"/>
                <a:cs typeface="+mn-cs"/>
              </a:rPr>
              <a:t>No Changes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a:solidFill>
                  <a:schemeClr val="tx1"/>
                </a:solidFill>
                <a:latin typeface="+mn-lt"/>
                <a:ea typeface="+mn-ea"/>
                <a:cs typeface="+mn-cs"/>
              </a:rPr>
              <a:t>Review Slide</a:t>
            </a:r>
            <a:endParaRPr lang="en-US" sz="2400" dirty="0">
              <a:solidFill>
                <a:srgbClr val="000000"/>
              </a:solidFill>
              <a:latin typeface="Calibri" panose="020F0502020204030204" pitchFamily="34" charset="0"/>
              <a:cs typeface="Calibri" panose="020F0502020204030204" pitchFamily="34" charset="0"/>
            </a:endParaRPr>
          </a:p>
          <a:p>
            <a:endParaRPr lang="en-US" sz="2400" dirty="0">
              <a:solidFill>
                <a:srgbClr val="000000"/>
              </a:solidFill>
              <a:latin typeface="Calibri" panose="020F0502020204030204" pitchFamily="34" charset="0"/>
              <a:cs typeface="Calibri" panose="020F0502020204030204" pitchFamily="34" charset="0"/>
            </a:endParaRPr>
          </a:p>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10</a:t>
            </a:fld>
            <a:endParaRPr lang="en-US"/>
          </a:p>
        </p:txBody>
      </p:sp>
    </p:spTree>
    <p:extLst>
      <p:ext uri="{BB962C8B-B14F-4D97-AF65-F5344CB8AC3E}">
        <p14:creationId xmlns:p14="http://schemas.microsoft.com/office/powerpoint/2010/main" val="40704394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No Changes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Review Slide</a:t>
            </a:r>
            <a:endParaRPr lang="en-US" sz="1200" dirty="0">
              <a:solidFill>
                <a:srgbClr val="000000"/>
              </a:solidFill>
              <a:latin typeface="Calibri" panose="020F0502020204030204" pitchFamily="34" charset="0"/>
              <a:cs typeface="Calibri" panose="020F0502020204030204" pitchFamily="34" charset="0"/>
            </a:endParaRPr>
          </a:p>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11</a:t>
            </a:fld>
            <a:endParaRPr lang="en-US"/>
          </a:p>
        </p:txBody>
      </p:sp>
    </p:spTree>
    <p:extLst>
      <p:ext uri="{BB962C8B-B14F-4D97-AF65-F5344CB8AC3E}">
        <p14:creationId xmlns:p14="http://schemas.microsoft.com/office/powerpoint/2010/main" val="11707756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Changes in Yellow</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12</a:t>
            </a:fld>
            <a:endParaRPr lang="en-US"/>
          </a:p>
        </p:txBody>
      </p:sp>
    </p:spTree>
    <p:extLst>
      <p:ext uri="{BB962C8B-B14F-4D97-AF65-F5344CB8AC3E}">
        <p14:creationId xmlns:p14="http://schemas.microsoft.com/office/powerpoint/2010/main" val="3306953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b="1" dirty="0">
                <a:latin typeface="Calibri" panose="020F0502020204030204" pitchFamily="34" charset="0"/>
                <a:cs typeface="Calibri" panose="020F0502020204030204" pitchFamily="34" charset="0"/>
              </a:rPr>
              <a:t>13.3 Layoff – </a:t>
            </a:r>
            <a:r>
              <a:rPr lang="en-US" sz="2800" b="1" dirty="0">
                <a:highlight>
                  <a:srgbClr val="FFFF00"/>
                </a:highlight>
                <a:latin typeface="Calibri" panose="020F0502020204030204" pitchFamily="34" charset="0"/>
                <a:cs typeface="Calibri" panose="020F0502020204030204" pitchFamily="34" charset="0"/>
              </a:rPr>
              <a:t>NEW LANGUAGE</a:t>
            </a:r>
          </a:p>
          <a:p>
            <a:endParaRPr lang="en-US" sz="2400" dirty="0">
              <a:solidFill>
                <a:srgbClr val="000000"/>
              </a:solidFill>
              <a:latin typeface="Calibri" panose="020F0502020204030204" pitchFamily="34" charset="0"/>
              <a:cs typeface="Calibri" panose="020F0502020204030204" pitchFamily="34" charset="0"/>
            </a:endParaRPr>
          </a:p>
          <a:p>
            <a:pPr marL="457200" indent="-457200">
              <a:buFont typeface="+mj-lt"/>
              <a:buAutoNum type="alphaLcParenR" startAt="3"/>
            </a:pPr>
            <a:r>
              <a:rPr lang="en-US" sz="2400" dirty="0">
                <a:solidFill>
                  <a:srgbClr val="000000"/>
                </a:solidFill>
                <a:latin typeface="Calibri" panose="020F0502020204030204" pitchFamily="34" charset="0"/>
                <a:cs typeface="Calibri" panose="020F0502020204030204" pitchFamily="34" charset="0"/>
              </a:rPr>
              <a:t>Layoff notice will be provided in electronic format as appropriate and will identify the date that the layoff will commence, and also that the affected employee may choose one of the following by a specified deadline date:</a:t>
            </a:r>
          </a:p>
          <a:p>
            <a:r>
              <a:rPr lang="en-US" sz="2400" dirty="0">
                <a:solidFill>
                  <a:srgbClr val="000000"/>
                </a:solidFill>
                <a:latin typeface="Calibri" panose="020F0502020204030204" pitchFamily="34" charset="0"/>
                <a:cs typeface="Calibri" panose="020F0502020204030204" pitchFamily="34" charset="0"/>
              </a:rPr>
              <a:t>		</a:t>
            </a:r>
          </a:p>
          <a:p>
            <a:pPr marL="1371600" lvl="2" indent="-457200">
              <a:buFont typeface="+mj-lt"/>
              <a:buAutoNum type="arabicParenR"/>
            </a:pPr>
            <a:r>
              <a:rPr lang="en-US" sz="2400" dirty="0">
                <a:solidFill>
                  <a:srgbClr val="000000"/>
                </a:solidFill>
                <a:latin typeface="Calibri" panose="020F0502020204030204" pitchFamily="34" charset="0"/>
                <a:cs typeface="Calibri" panose="020F0502020204030204" pitchFamily="34" charset="0"/>
              </a:rPr>
              <a:t>to be placed on the casual call-in and recall lists with no loss of seniority;</a:t>
            </a:r>
          </a:p>
          <a:p>
            <a:pPr marL="1371600" lvl="2" indent="-457200">
              <a:buFont typeface="+mj-lt"/>
              <a:buAutoNum type="arabicParenR"/>
            </a:pPr>
            <a:r>
              <a:rPr lang="en-US" sz="2400" dirty="0">
                <a:solidFill>
                  <a:srgbClr val="000000"/>
                </a:solidFill>
                <a:latin typeface="Calibri" panose="020F0502020204030204" pitchFamily="34" charset="0"/>
                <a:cs typeface="Calibri" panose="020F0502020204030204" pitchFamily="34" charset="0"/>
              </a:rPr>
              <a:t>to be laid off and be placed on recall status with no loss of seniority;</a:t>
            </a:r>
          </a:p>
          <a:p>
            <a:pPr marL="1371600" lvl="2" indent="-457200">
              <a:buFont typeface="+mj-lt"/>
              <a:buAutoNum type="arabicParenR"/>
            </a:pPr>
            <a:r>
              <a:rPr lang="en-US" sz="2400" dirty="0">
                <a:solidFill>
                  <a:srgbClr val="000000"/>
                </a:solidFill>
                <a:latin typeface="Calibri" panose="020F0502020204030204" pitchFamily="34" charset="0"/>
                <a:cs typeface="Calibri" panose="020F0502020204030204" pitchFamily="34" charset="0"/>
              </a:rPr>
              <a:t>to bump a junior employee from a current list of junior positions available to bump under Clause 13.4 	(Bumping);</a:t>
            </a:r>
          </a:p>
          <a:p>
            <a:pPr marL="1371600" lvl="2" indent="-457200">
              <a:buFont typeface="+mj-lt"/>
              <a:buAutoNum type="arabicParenR"/>
            </a:pPr>
            <a:r>
              <a:rPr lang="en-US" sz="2400" b="1" u="sng" dirty="0">
                <a:solidFill>
                  <a:srgbClr val="000000"/>
                </a:solidFill>
                <a:highlight>
                  <a:srgbClr val="FFFF00"/>
                </a:highlight>
                <a:latin typeface="Calibri" panose="020F0502020204030204" pitchFamily="34" charset="0"/>
                <a:cs typeface="Calibri" panose="020F0502020204030204" pitchFamily="34" charset="0"/>
              </a:rPr>
              <a:t>to be placed in a vacancy offered by the Employer, on the basis of seniority where more than one employee expresses interest; or;</a:t>
            </a:r>
          </a:p>
          <a:p>
            <a:pPr marL="1371600" lvl="2" indent="-457200">
              <a:buFont typeface="+mj-lt"/>
              <a:buAutoNum type="arabicParenR"/>
            </a:pPr>
            <a:r>
              <a:rPr lang="en-US" sz="2400" dirty="0">
                <a:solidFill>
                  <a:srgbClr val="000000"/>
                </a:solidFill>
                <a:latin typeface="Calibri" panose="020F0502020204030204" pitchFamily="34" charset="0"/>
                <a:cs typeface="Calibri" panose="020F0502020204030204" pitchFamily="34" charset="0"/>
              </a:rPr>
              <a:t>to apply for an available vacancy, with reference to the list of vacancies. If the employee applies but is not the successful applicant, this does not prejudice their right to options (1) to </a:t>
            </a:r>
            <a:r>
              <a:rPr lang="en-US" sz="2400" strike="sngStrike" dirty="0">
                <a:solidFill>
                  <a:srgbClr val="000000"/>
                </a:solidFill>
                <a:latin typeface="Calibri" panose="020F0502020204030204" pitchFamily="34" charset="0"/>
                <a:cs typeface="Calibri" panose="020F0502020204030204" pitchFamily="34" charset="0"/>
              </a:rPr>
              <a:t>(3) </a:t>
            </a:r>
            <a:r>
              <a:rPr lang="en-US" sz="2400" dirty="0">
                <a:solidFill>
                  <a:srgbClr val="000000"/>
                </a:solidFill>
                <a:latin typeface="Calibri" panose="020F0502020204030204" pitchFamily="34" charset="0"/>
                <a:cs typeface="Calibri" panose="020F0502020204030204" pitchFamily="34" charset="0"/>
              </a:rPr>
              <a:t>(4) above.</a:t>
            </a:r>
          </a:p>
          <a:p>
            <a:endParaRPr lang="en-US" sz="2400" b="1" dirty="0">
              <a:solidFill>
                <a:srgbClr val="000000"/>
              </a:solidFill>
              <a:highlight>
                <a:srgbClr val="FFFF00"/>
              </a:highlight>
              <a:latin typeface="Calibri" panose="020F0502020204030204" pitchFamily="34" charset="0"/>
              <a:cs typeface="Calibri" panose="020F0502020204030204" pitchFamily="34" charset="0"/>
            </a:endParaRPr>
          </a:p>
          <a:p>
            <a:r>
              <a:rPr lang="en-US" sz="2400" b="1" dirty="0">
                <a:solidFill>
                  <a:srgbClr val="000000"/>
                </a:solidFill>
                <a:highlight>
                  <a:srgbClr val="FFFF00"/>
                </a:highlight>
                <a:latin typeface="Calibri" panose="020F0502020204030204" pitchFamily="34" charset="0"/>
                <a:cs typeface="Calibri" panose="020F0502020204030204" pitchFamily="34" charset="0"/>
              </a:rPr>
              <a:t>Note: See Memorandum of Agreement XX Re Layoff and Bumping.</a:t>
            </a:r>
            <a:endParaRPr lang="en-CA" sz="2400" b="1" dirty="0">
              <a:highlight>
                <a:srgbClr val="FFFF00"/>
              </a:highlight>
              <a:latin typeface="Calibri" panose="020F0502020204030204" pitchFamily="34" charset="0"/>
              <a:cs typeface="Calibri" panose="020F0502020204030204" pitchFamily="34" charset="0"/>
            </a:endParaRPr>
          </a:p>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13</a:t>
            </a:fld>
            <a:endParaRPr lang="en-US"/>
          </a:p>
        </p:txBody>
      </p:sp>
    </p:spTree>
    <p:extLst>
      <p:ext uri="{BB962C8B-B14F-4D97-AF65-F5344CB8AC3E}">
        <p14:creationId xmlns:p14="http://schemas.microsoft.com/office/powerpoint/2010/main" val="26738597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No Changes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Review Slide</a:t>
            </a:r>
            <a:endParaRPr lang="en-US" sz="1200" dirty="0">
              <a:solidFill>
                <a:srgbClr val="000000"/>
              </a:solidFill>
              <a:latin typeface="Calibri" panose="020F0502020204030204" pitchFamily="34" charset="0"/>
              <a:cs typeface="Calibri" panose="020F0502020204030204" pitchFamily="34" charset="0"/>
            </a:endParaRPr>
          </a:p>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14</a:t>
            </a:fld>
            <a:endParaRPr lang="en-US"/>
          </a:p>
        </p:txBody>
      </p:sp>
    </p:spTree>
    <p:extLst>
      <p:ext uri="{BB962C8B-B14F-4D97-AF65-F5344CB8AC3E}">
        <p14:creationId xmlns:p14="http://schemas.microsoft.com/office/powerpoint/2010/main" val="36325953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No Changes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Review Slide</a:t>
            </a:r>
            <a:endParaRPr lang="en-US" sz="1200" dirty="0">
              <a:solidFill>
                <a:srgbClr val="000000"/>
              </a:solidFill>
              <a:latin typeface="Calibri" panose="020F0502020204030204" pitchFamily="34" charset="0"/>
              <a:cs typeface="Calibri" panose="020F0502020204030204" pitchFamily="34" charset="0"/>
            </a:endParaRPr>
          </a:p>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15</a:t>
            </a:fld>
            <a:endParaRPr lang="en-US"/>
          </a:p>
        </p:txBody>
      </p:sp>
    </p:spTree>
    <p:extLst>
      <p:ext uri="{BB962C8B-B14F-4D97-AF65-F5344CB8AC3E}">
        <p14:creationId xmlns:p14="http://schemas.microsoft.com/office/powerpoint/2010/main" val="1263041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No Changes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Review Slide</a:t>
            </a:r>
            <a:endParaRPr lang="en-US" sz="1200" dirty="0">
              <a:solidFill>
                <a:srgbClr val="000000"/>
              </a:solidFill>
              <a:latin typeface="Calibri" panose="020F0502020204030204" pitchFamily="34" charset="0"/>
              <a:cs typeface="Calibri" panose="020F0502020204030204" pitchFamily="34" charset="0"/>
            </a:endParaRPr>
          </a:p>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16</a:t>
            </a:fld>
            <a:endParaRPr lang="en-US"/>
          </a:p>
        </p:txBody>
      </p:sp>
    </p:spTree>
    <p:extLst>
      <p:ext uri="{BB962C8B-B14F-4D97-AF65-F5344CB8AC3E}">
        <p14:creationId xmlns:p14="http://schemas.microsoft.com/office/powerpoint/2010/main" val="30443124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No Changes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Review Slide</a:t>
            </a:r>
            <a:endParaRPr lang="en-US" sz="1200" dirty="0">
              <a:solidFill>
                <a:srgbClr val="000000"/>
              </a:solidFill>
              <a:latin typeface="Calibri" panose="020F0502020204030204" pitchFamily="34" charset="0"/>
              <a:cs typeface="Calibri" panose="020F0502020204030204" pitchFamily="34" charset="0"/>
            </a:endParaRPr>
          </a:p>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17</a:t>
            </a:fld>
            <a:endParaRPr lang="en-US"/>
          </a:p>
        </p:txBody>
      </p:sp>
    </p:spTree>
    <p:extLst>
      <p:ext uri="{BB962C8B-B14F-4D97-AF65-F5344CB8AC3E}">
        <p14:creationId xmlns:p14="http://schemas.microsoft.com/office/powerpoint/2010/main" val="8501531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No Changes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Review Slide</a:t>
            </a:r>
            <a:endParaRPr lang="en-US" sz="1200" dirty="0">
              <a:solidFill>
                <a:srgbClr val="000000"/>
              </a:solidFill>
              <a:latin typeface="Calibri" panose="020F0502020204030204" pitchFamily="34" charset="0"/>
              <a:cs typeface="Calibri" panose="020F0502020204030204" pitchFamily="34" charset="0"/>
            </a:endParaRPr>
          </a:p>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18</a:t>
            </a:fld>
            <a:endParaRPr lang="en-US"/>
          </a:p>
        </p:txBody>
      </p:sp>
    </p:spTree>
    <p:extLst>
      <p:ext uri="{BB962C8B-B14F-4D97-AF65-F5344CB8AC3E}">
        <p14:creationId xmlns:p14="http://schemas.microsoft.com/office/powerpoint/2010/main" val="37390582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No Changes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Review Slide and Interpretation Guide Language</a:t>
            </a:r>
          </a:p>
        </p:txBody>
      </p:sp>
      <p:sp>
        <p:nvSpPr>
          <p:cNvPr id="4" name="Slide Number Placeholder 3"/>
          <p:cNvSpPr>
            <a:spLocks noGrp="1"/>
          </p:cNvSpPr>
          <p:nvPr>
            <p:ph type="sldNum" sz="quarter" idx="5"/>
          </p:nvPr>
        </p:nvSpPr>
        <p:spPr/>
        <p:txBody>
          <a:bodyPr/>
          <a:lstStyle/>
          <a:p>
            <a:fld id="{2654FDBB-9026-8941-99C3-F9FD41F446C4}" type="slidenum">
              <a:rPr lang="en-US" smtClean="0"/>
              <a:t>19</a:t>
            </a:fld>
            <a:endParaRPr lang="en-US"/>
          </a:p>
        </p:txBody>
      </p:sp>
    </p:spTree>
    <p:extLst>
      <p:ext uri="{BB962C8B-B14F-4D97-AF65-F5344CB8AC3E}">
        <p14:creationId xmlns:p14="http://schemas.microsoft.com/office/powerpoint/2010/main" val="37748905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No Changes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Review Slide</a:t>
            </a:r>
            <a:endParaRPr lang="en-US" sz="1200" dirty="0">
              <a:solidFill>
                <a:srgbClr val="000000"/>
              </a:solidFill>
              <a:latin typeface="Calibri" panose="020F0502020204030204" pitchFamily="34" charset="0"/>
              <a:cs typeface="Calibri" panose="020F0502020204030204" pitchFamily="34" charset="0"/>
            </a:endParaRPr>
          </a:p>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20</a:t>
            </a:fld>
            <a:endParaRPr lang="en-US"/>
          </a:p>
        </p:txBody>
      </p:sp>
    </p:spTree>
    <p:extLst>
      <p:ext uri="{BB962C8B-B14F-4D97-AF65-F5344CB8AC3E}">
        <p14:creationId xmlns:p14="http://schemas.microsoft.com/office/powerpoint/2010/main" val="28397852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No Changes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Review Slide</a:t>
            </a:r>
            <a:r>
              <a:rPr lang="en-US" sz="1200" kern="1200" dirty="0">
                <a:solidFill>
                  <a:srgbClr val="000000"/>
                </a:solidFill>
                <a:latin typeface="Calibri" panose="020F0502020204030204" pitchFamily="34" charset="0"/>
                <a:ea typeface="+mn-ea"/>
                <a:cs typeface="Calibri" panose="020F0502020204030204" pitchFamily="34" charset="0"/>
              </a:rPr>
              <a:t> and Interpretation Guide Language</a:t>
            </a:r>
            <a:endParaRPr lang="en-US" sz="1200" kern="1200" dirty="0">
              <a:solidFill>
                <a:schemeClr val="tx1"/>
              </a:solidFill>
              <a:latin typeface="+mn-lt"/>
              <a:ea typeface="+mn-ea"/>
              <a:cs typeface="+mn-cs"/>
            </a:endParaRPr>
          </a:p>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21</a:t>
            </a:fld>
            <a:endParaRPr lang="en-US"/>
          </a:p>
        </p:txBody>
      </p:sp>
    </p:spTree>
    <p:extLst>
      <p:ext uri="{BB962C8B-B14F-4D97-AF65-F5344CB8AC3E}">
        <p14:creationId xmlns:p14="http://schemas.microsoft.com/office/powerpoint/2010/main" val="33437591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Slide and Commentary from the Summary of Changes Document</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22</a:t>
            </a:fld>
            <a:endParaRPr lang="en-US"/>
          </a:p>
        </p:txBody>
      </p:sp>
    </p:spTree>
    <p:extLst>
      <p:ext uri="{BB962C8B-B14F-4D97-AF65-F5344CB8AC3E}">
        <p14:creationId xmlns:p14="http://schemas.microsoft.com/office/powerpoint/2010/main" val="8322754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23</a:t>
            </a:fld>
            <a:endParaRPr lang="en-US"/>
          </a:p>
        </p:txBody>
      </p:sp>
    </p:spTree>
    <p:extLst>
      <p:ext uri="{BB962C8B-B14F-4D97-AF65-F5344CB8AC3E}">
        <p14:creationId xmlns:p14="http://schemas.microsoft.com/office/powerpoint/2010/main" val="6989940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24</a:t>
            </a:fld>
            <a:endParaRPr lang="en-US"/>
          </a:p>
        </p:txBody>
      </p:sp>
    </p:spTree>
    <p:extLst>
      <p:ext uri="{BB962C8B-B14F-4D97-AF65-F5344CB8AC3E}">
        <p14:creationId xmlns:p14="http://schemas.microsoft.com/office/powerpoint/2010/main" val="30320224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25</a:t>
            </a:fld>
            <a:endParaRPr lang="en-US"/>
          </a:p>
        </p:txBody>
      </p:sp>
    </p:spTree>
    <p:extLst>
      <p:ext uri="{BB962C8B-B14F-4D97-AF65-F5344CB8AC3E}">
        <p14:creationId xmlns:p14="http://schemas.microsoft.com/office/powerpoint/2010/main" val="32514387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26</a:t>
            </a:fld>
            <a:endParaRPr lang="en-US"/>
          </a:p>
        </p:txBody>
      </p:sp>
    </p:spTree>
    <p:extLst>
      <p:ext uri="{BB962C8B-B14F-4D97-AF65-F5344CB8AC3E}">
        <p14:creationId xmlns:p14="http://schemas.microsoft.com/office/powerpoint/2010/main" val="35607956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a:solidFill>
                  <a:schemeClr val="tx1"/>
                </a:solidFill>
                <a:latin typeface="+mn-lt"/>
                <a:ea typeface="+mn-ea"/>
                <a:cs typeface="+mn-cs"/>
              </a:rPr>
              <a:t>Labour</a:t>
            </a:r>
            <a:r>
              <a:rPr lang="en-US" sz="1200" kern="1200" dirty="0">
                <a:solidFill>
                  <a:schemeClr val="tx1"/>
                </a:solidFill>
                <a:latin typeface="+mn-lt"/>
                <a:ea typeface="+mn-ea"/>
                <a:cs typeface="+mn-cs"/>
              </a:rPr>
              <a:t> Adjustment Plan S.54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(1)If an employer introduces or intends to introduce a measure, policy, practice or change that affects the terms, conditions or security of employment of a significant number of employees to whom a collective agreement applies,</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(a)the employer must give notice to the trade union that is party to the collective agreement at least 60 days before the date on which the measure, policy, practice or change is to be effected, and</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(b)after notice has been given, the employer and trade union must meet, in good faith, and </a:t>
            </a:r>
            <a:r>
              <a:rPr lang="en-US" sz="1200" kern="1200" dirty="0" err="1">
                <a:solidFill>
                  <a:schemeClr val="tx1"/>
                </a:solidFill>
                <a:latin typeface="+mn-lt"/>
                <a:ea typeface="+mn-ea"/>
                <a:cs typeface="+mn-cs"/>
              </a:rPr>
              <a:t>endeavour</a:t>
            </a:r>
            <a:r>
              <a:rPr lang="en-US" sz="1200" kern="1200" dirty="0">
                <a:solidFill>
                  <a:schemeClr val="tx1"/>
                </a:solidFill>
                <a:latin typeface="+mn-lt"/>
                <a:ea typeface="+mn-ea"/>
                <a:cs typeface="+mn-cs"/>
              </a:rPr>
              <a:t> to develop an adjustment plan, which may include provisions respecting any of the following:</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a:t>
            </a:r>
            <a:r>
              <a:rPr lang="en-US" sz="1200" kern="1200" dirty="0" err="1">
                <a:solidFill>
                  <a:schemeClr val="tx1"/>
                </a:solidFill>
                <a:latin typeface="+mn-lt"/>
                <a:ea typeface="+mn-ea"/>
                <a:cs typeface="+mn-cs"/>
              </a:rPr>
              <a:t>i</a:t>
            </a:r>
            <a:r>
              <a:rPr lang="en-US" sz="1200" kern="1200" dirty="0">
                <a:solidFill>
                  <a:schemeClr val="tx1"/>
                </a:solidFill>
                <a:latin typeface="+mn-lt"/>
                <a:ea typeface="+mn-ea"/>
                <a:cs typeface="+mn-cs"/>
              </a:rPr>
              <a:t>)consideration of alternatives to the proposed measure, policy, practice or change, including amendment of provisions in the collective agreement;</a:t>
            </a:r>
          </a:p>
          <a:p>
            <a:r>
              <a:rPr lang="en-US" sz="1200" kern="1200" dirty="0">
                <a:solidFill>
                  <a:schemeClr val="tx1"/>
                </a:solidFill>
                <a:latin typeface="+mn-lt"/>
                <a:ea typeface="+mn-ea"/>
                <a:cs typeface="+mn-cs"/>
              </a:rPr>
              <a:t>(ii)human resource planning and employee counselling and retraining;</a:t>
            </a:r>
          </a:p>
          <a:p>
            <a:r>
              <a:rPr lang="en-US" sz="1200" kern="1200" dirty="0">
                <a:solidFill>
                  <a:schemeClr val="tx1"/>
                </a:solidFill>
                <a:latin typeface="+mn-lt"/>
                <a:ea typeface="+mn-ea"/>
                <a:cs typeface="+mn-cs"/>
              </a:rPr>
              <a:t>(iii)notice of termination;</a:t>
            </a:r>
          </a:p>
          <a:p>
            <a:r>
              <a:rPr lang="en-US" sz="1200" kern="1200" dirty="0">
                <a:solidFill>
                  <a:schemeClr val="tx1"/>
                </a:solidFill>
                <a:latin typeface="+mn-lt"/>
                <a:ea typeface="+mn-ea"/>
                <a:cs typeface="+mn-cs"/>
              </a:rPr>
              <a:t>(iv)severance pay;</a:t>
            </a:r>
          </a:p>
          <a:p>
            <a:r>
              <a:rPr lang="en-US" sz="1200" kern="1200" dirty="0">
                <a:solidFill>
                  <a:schemeClr val="tx1"/>
                </a:solidFill>
                <a:latin typeface="+mn-lt"/>
                <a:ea typeface="+mn-ea"/>
                <a:cs typeface="+mn-cs"/>
              </a:rPr>
              <a:t>(v)entitlement to pension and other benefits including early retirement benefits;</a:t>
            </a:r>
          </a:p>
          <a:p>
            <a:r>
              <a:rPr lang="en-US" sz="1200" kern="1200" dirty="0">
                <a:solidFill>
                  <a:schemeClr val="tx1"/>
                </a:solidFill>
                <a:latin typeface="+mn-lt"/>
                <a:ea typeface="+mn-ea"/>
                <a:cs typeface="+mn-cs"/>
              </a:rPr>
              <a:t>(vi)a bipartite process for overseeing the implementation of the adjustment plan.</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(2) If, after meeting in accordance with subsection (1), the parties have agreed to an adjustment plan, it is enforceable as if it were part of the collective agreement between the employer and the trade union.</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(2.1) If, after meeting in accordance with subsection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(1), the parties have not agreed to an adjustment plan, either party may apply to the associate chair of the Mediation Division for the appointment of a mediator to assist the parties in developing an adjustment plan.</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(2.2)An application under subsection </a:t>
            </a:r>
          </a:p>
          <a:p>
            <a:r>
              <a:rPr lang="en-US" sz="1200" kern="1200" dirty="0">
                <a:solidFill>
                  <a:schemeClr val="tx1"/>
                </a:solidFill>
                <a:latin typeface="+mn-lt"/>
                <a:ea typeface="+mn-ea"/>
                <a:cs typeface="+mn-cs"/>
              </a:rPr>
              <a:t>(2.1) must include a list of the disputed issues.</a:t>
            </a:r>
          </a:p>
          <a:p>
            <a:r>
              <a:rPr lang="en-US" sz="1200" kern="1200" dirty="0">
                <a:solidFill>
                  <a:schemeClr val="tx1"/>
                </a:solidFill>
                <a:latin typeface="+mn-lt"/>
                <a:ea typeface="+mn-ea"/>
                <a:cs typeface="+mn-cs"/>
              </a:rPr>
              <a:t>(2.3)If a mediator is appointed, the parties must provide the mediator with the information the mediator requests concerning the proposed measure, policy, practice or change, the anticipated impact of the proposal and the efforts to develop an adjustment plan.</a:t>
            </a:r>
          </a:p>
          <a:p>
            <a:r>
              <a:rPr lang="en-US" sz="1200" kern="1200" dirty="0">
                <a:solidFill>
                  <a:schemeClr val="tx1"/>
                </a:solidFill>
                <a:latin typeface="+mn-lt"/>
                <a:ea typeface="+mn-ea"/>
                <a:cs typeface="+mn-cs"/>
              </a:rPr>
              <a:t>(2.4)If, after mediation, the parties have not agreed to an adjustment plan, the mediator may make recommendations for the terms of an adjustment plan for consideration by the parties.</a:t>
            </a:r>
          </a:p>
          <a:p>
            <a:r>
              <a:rPr lang="en-US" sz="1200" kern="1200" dirty="0">
                <a:solidFill>
                  <a:schemeClr val="tx1"/>
                </a:solidFill>
                <a:latin typeface="+mn-lt"/>
                <a:ea typeface="+mn-ea"/>
                <a:cs typeface="+mn-cs"/>
              </a:rPr>
              <a:t>(2.5)If, after mediation, the parties have agreed to an adjustment plan, it is enforceable as if it were part of the collective agreement between the employer and the trade union.</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(3)Subsections (1), (2) and (2.5) do not apply to the termination of the employment of employees exempted by section 65 of the </a:t>
            </a:r>
            <a:r>
              <a:rPr lang="en-US" sz="1200" kern="1200" dirty="0">
                <a:solidFill>
                  <a:schemeClr val="tx1"/>
                </a:solidFill>
                <a:latin typeface="+mn-lt"/>
                <a:ea typeface="+mn-ea"/>
                <a:cs typeface="+mn-cs"/>
                <a:hlinkClick r:id="rId3"/>
              </a:rPr>
              <a:t>Employment Standards Act from the application of section 64 of that Act.</a:t>
            </a:r>
            <a:r>
              <a:rPr lang="en-US" sz="1200" kern="1200" dirty="0">
                <a:solidFill>
                  <a:schemeClr val="tx1"/>
                </a:solidFill>
                <a:latin typeface="+mn-lt"/>
                <a:ea typeface="+mn-ea"/>
                <a:cs typeface="+mn-cs"/>
              </a:rPr>
              <a:t>.</a:t>
            </a:r>
            <a:endParaRPr lang="en-CA" dirty="0"/>
          </a:p>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27</a:t>
            </a:fld>
            <a:endParaRPr lang="en-US"/>
          </a:p>
        </p:txBody>
      </p:sp>
    </p:spTree>
    <p:extLst>
      <p:ext uri="{BB962C8B-B14F-4D97-AF65-F5344CB8AC3E}">
        <p14:creationId xmlns:p14="http://schemas.microsoft.com/office/powerpoint/2010/main" val="24291213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28</a:t>
            </a:fld>
            <a:endParaRPr lang="en-US"/>
          </a:p>
        </p:txBody>
      </p:sp>
    </p:spTree>
    <p:extLst>
      <p:ext uri="{BB962C8B-B14F-4D97-AF65-F5344CB8AC3E}">
        <p14:creationId xmlns:p14="http://schemas.microsoft.com/office/powerpoint/2010/main" val="34401137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29</a:t>
            </a:fld>
            <a:endParaRPr lang="en-US"/>
          </a:p>
        </p:txBody>
      </p:sp>
    </p:spTree>
    <p:extLst>
      <p:ext uri="{BB962C8B-B14F-4D97-AF65-F5344CB8AC3E}">
        <p14:creationId xmlns:p14="http://schemas.microsoft.com/office/powerpoint/2010/main" val="24348194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30</a:t>
            </a:fld>
            <a:endParaRPr lang="en-US"/>
          </a:p>
        </p:txBody>
      </p:sp>
    </p:spTree>
    <p:extLst>
      <p:ext uri="{BB962C8B-B14F-4D97-AF65-F5344CB8AC3E}">
        <p14:creationId xmlns:p14="http://schemas.microsoft.com/office/powerpoint/2010/main" val="4569766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32</a:t>
            </a:fld>
            <a:endParaRPr lang="en-US"/>
          </a:p>
        </p:txBody>
      </p:sp>
    </p:spTree>
    <p:extLst>
      <p:ext uri="{BB962C8B-B14F-4D97-AF65-F5344CB8AC3E}">
        <p14:creationId xmlns:p14="http://schemas.microsoft.com/office/powerpoint/2010/main" val="1719282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33</a:t>
            </a:fld>
            <a:endParaRPr lang="en-US"/>
          </a:p>
        </p:txBody>
      </p:sp>
    </p:spTree>
    <p:extLst>
      <p:ext uri="{BB962C8B-B14F-4D97-AF65-F5344CB8AC3E}">
        <p14:creationId xmlns:p14="http://schemas.microsoft.com/office/powerpoint/2010/main" val="38316376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No Changes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Review Slide</a:t>
            </a:r>
            <a:endParaRPr lang="en-US" sz="1200" dirty="0">
              <a:solidFill>
                <a:srgbClr val="000000"/>
              </a:solidFill>
              <a:latin typeface="Calibri" panose="020F0502020204030204" pitchFamily="34" charset="0"/>
              <a:cs typeface="Calibri" panose="020F0502020204030204" pitchFamily="34" charset="0"/>
            </a:endParaRPr>
          </a:p>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34</a:t>
            </a:fld>
            <a:endParaRPr lang="en-US"/>
          </a:p>
        </p:txBody>
      </p:sp>
    </p:spTree>
    <p:extLst>
      <p:ext uri="{BB962C8B-B14F-4D97-AF65-F5344CB8AC3E}">
        <p14:creationId xmlns:p14="http://schemas.microsoft.com/office/powerpoint/2010/main" val="18474558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No Changes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Review Slide</a:t>
            </a:r>
            <a:endParaRPr lang="en-US" sz="1200" dirty="0">
              <a:solidFill>
                <a:srgbClr val="000000"/>
              </a:solidFill>
              <a:latin typeface="Calibri" panose="020F0502020204030204" pitchFamily="34" charset="0"/>
              <a:cs typeface="Calibri" panose="020F0502020204030204" pitchFamily="34" charset="0"/>
            </a:endParaRPr>
          </a:p>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35</a:t>
            </a:fld>
            <a:endParaRPr lang="en-US"/>
          </a:p>
        </p:txBody>
      </p:sp>
    </p:spTree>
    <p:extLst>
      <p:ext uri="{BB962C8B-B14F-4D97-AF65-F5344CB8AC3E}">
        <p14:creationId xmlns:p14="http://schemas.microsoft.com/office/powerpoint/2010/main" val="27966146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No Changes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Review Slide</a:t>
            </a:r>
            <a:endParaRPr lang="en-US" sz="1200" dirty="0">
              <a:solidFill>
                <a:srgbClr val="000000"/>
              </a:solidFill>
              <a:latin typeface="Calibri" panose="020F0502020204030204" pitchFamily="34" charset="0"/>
              <a:cs typeface="Calibri" panose="020F0502020204030204" pitchFamily="34" charset="0"/>
            </a:endParaRPr>
          </a:p>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36</a:t>
            </a:fld>
            <a:endParaRPr lang="en-US"/>
          </a:p>
        </p:txBody>
      </p:sp>
    </p:spTree>
    <p:extLst>
      <p:ext uri="{BB962C8B-B14F-4D97-AF65-F5344CB8AC3E}">
        <p14:creationId xmlns:p14="http://schemas.microsoft.com/office/powerpoint/2010/main" val="22799090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Slide</a:t>
            </a:r>
          </a:p>
          <a:p>
            <a:endParaRPr lang="en-US" dirty="0"/>
          </a:p>
          <a:p>
            <a:r>
              <a:rPr lang="en-US" dirty="0"/>
              <a:t>Changes in Yellow</a:t>
            </a:r>
          </a:p>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37</a:t>
            </a:fld>
            <a:endParaRPr lang="en-US"/>
          </a:p>
        </p:txBody>
      </p:sp>
    </p:spTree>
    <p:extLst>
      <p:ext uri="{BB962C8B-B14F-4D97-AF65-F5344CB8AC3E}">
        <p14:creationId xmlns:p14="http://schemas.microsoft.com/office/powerpoint/2010/main" val="20844544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38</a:t>
            </a:fld>
            <a:endParaRPr lang="en-US"/>
          </a:p>
        </p:txBody>
      </p:sp>
    </p:spTree>
    <p:extLst>
      <p:ext uri="{BB962C8B-B14F-4D97-AF65-F5344CB8AC3E}">
        <p14:creationId xmlns:p14="http://schemas.microsoft.com/office/powerpoint/2010/main" val="8547134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No Changes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Review Slide</a:t>
            </a:r>
            <a:endParaRPr lang="en-US" sz="1200" dirty="0">
              <a:solidFill>
                <a:srgbClr val="000000"/>
              </a:solidFill>
              <a:latin typeface="Calibri" panose="020F0502020204030204" pitchFamily="34" charset="0"/>
              <a:cs typeface="Calibri" panose="020F0502020204030204" pitchFamily="34" charset="0"/>
            </a:endParaRPr>
          </a:p>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39</a:t>
            </a:fld>
            <a:endParaRPr lang="en-US"/>
          </a:p>
        </p:txBody>
      </p:sp>
    </p:spTree>
    <p:extLst>
      <p:ext uri="{BB962C8B-B14F-4D97-AF65-F5344CB8AC3E}">
        <p14:creationId xmlns:p14="http://schemas.microsoft.com/office/powerpoint/2010/main" val="20413700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No Changes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Review Slide</a:t>
            </a:r>
            <a:endParaRPr lang="en-US" sz="1200" dirty="0">
              <a:solidFill>
                <a:srgbClr val="000000"/>
              </a:solidFill>
              <a:latin typeface="Calibri" panose="020F0502020204030204" pitchFamily="34" charset="0"/>
              <a:cs typeface="Calibri" panose="020F0502020204030204" pitchFamily="34" charset="0"/>
            </a:endParaRPr>
          </a:p>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40</a:t>
            </a:fld>
            <a:endParaRPr lang="en-US"/>
          </a:p>
        </p:txBody>
      </p:sp>
    </p:spTree>
    <p:extLst>
      <p:ext uri="{BB962C8B-B14F-4D97-AF65-F5344CB8AC3E}">
        <p14:creationId xmlns:p14="http://schemas.microsoft.com/office/powerpoint/2010/main" val="13718215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No Changes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Review Slide</a:t>
            </a:r>
            <a:endParaRPr lang="en-US" sz="1200" dirty="0">
              <a:solidFill>
                <a:srgbClr val="000000"/>
              </a:solidFill>
              <a:latin typeface="Calibri" panose="020F0502020204030204" pitchFamily="34" charset="0"/>
              <a:cs typeface="Calibri" panose="020F0502020204030204" pitchFamily="34" charset="0"/>
            </a:endParaRPr>
          </a:p>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41</a:t>
            </a:fld>
            <a:endParaRPr lang="en-US"/>
          </a:p>
        </p:txBody>
      </p:sp>
    </p:spTree>
    <p:extLst>
      <p:ext uri="{BB962C8B-B14F-4D97-AF65-F5344CB8AC3E}">
        <p14:creationId xmlns:p14="http://schemas.microsoft.com/office/powerpoint/2010/main" val="31478448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No Changes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Review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Speak to the time constraint and the intent to minimize financial liability </a:t>
            </a:r>
            <a:endParaRPr lang="en-US" sz="1200" dirty="0">
              <a:solidFill>
                <a:srgbClr val="000000"/>
              </a:solidFill>
              <a:latin typeface="Calibri" panose="020F0502020204030204" pitchFamily="34" charset="0"/>
              <a:cs typeface="Calibri" panose="020F0502020204030204" pitchFamily="34" charset="0"/>
            </a:endParaRPr>
          </a:p>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42</a:t>
            </a:fld>
            <a:endParaRPr lang="en-US"/>
          </a:p>
        </p:txBody>
      </p:sp>
    </p:spTree>
    <p:extLst>
      <p:ext uri="{BB962C8B-B14F-4D97-AF65-F5344CB8AC3E}">
        <p14:creationId xmlns:p14="http://schemas.microsoft.com/office/powerpoint/2010/main" val="6282430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No Changes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Review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43</a:t>
            </a:fld>
            <a:endParaRPr lang="en-US"/>
          </a:p>
        </p:txBody>
      </p:sp>
    </p:spTree>
    <p:extLst>
      <p:ext uri="{BB962C8B-B14F-4D97-AF65-F5344CB8AC3E}">
        <p14:creationId xmlns:p14="http://schemas.microsoft.com/office/powerpoint/2010/main" val="15450514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No Changes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Review Slide</a:t>
            </a:r>
            <a:endParaRPr lang="en-US" sz="1200" dirty="0">
              <a:solidFill>
                <a:srgbClr val="000000"/>
              </a:solidFill>
              <a:latin typeface="Calibri" panose="020F0502020204030204" pitchFamily="34" charset="0"/>
              <a:cs typeface="Calibri" panose="020F0502020204030204" pitchFamily="34" charset="0"/>
            </a:endParaRPr>
          </a:p>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44</a:t>
            </a:fld>
            <a:endParaRPr lang="en-US"/>
          </a:p>
        </p:txBody>
      </p:sp>
    </p:spTree>
    <p:extLst>
      <p:ext uri="{BB962C8B-B14F-4D97-AF65-F5344CB8AC3E}">
        <p14:creationId xmlns:p14="http://schemas.microsoft.com/office/powerpoint/2010/main" val="28118818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No Changes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Review Slide</a:t>
            </a:r>
            <a:endParaRPr lang="en-US" sz="1200" dirty="0">
              <a:solidFill>
                <a:srgbClr val="000000"/>
              </a:solidFill>
              <a:latin typeface="Calibri" panose="020F0502020204030204" pitchFamily="34" charset="0"/>
              <a:cs typeface="Calibri" panose="020F0502020204030204" pitchFamily="34" charset="0"/>
            </a:endParaRPr>
          </a:p>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45</a:t>
            </a:fld>
            <a:endParaRPr lang="en-US"/>
          </a:p>
        </p:txBody>
      </p:sp>
    </p:spTree>
    <p:extLst>
      <p:ext uri="{BB962C8B-B14F-4D97-AF65-F5344CB8AC3E}">
        <p14:creationId xmlns:p14="http://schemas.microsoft.com/office/powerpoint/2010/main" val="42736076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No Changes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Review Slide</a:t>
            </a:r>
            <a:endParaRPr lang="en-US" sz="1200" dirty="0">
              <a:solidFill>
                <a:srgbClr val="000000"/>
              </a:solidFill>
              <a:latin typeface="Calibri" panose="020F0502020204030204" pitchFamily="34" charset="0"/>
              <a:cs typeface="Calibri" panose="020F0502020204030204" pitchFamily="34" charset="0"/>
            </a:endParaRPr>
          </a:p>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46</a:t>
            </a:fld>
            <a:endParaRPr lang="en-US"/>
          </a:p>
        </p:txBody>
      </p:sp>
    </p:spTree>
    <p:extLst>
      <p:ext uri="{BB962C8B-B14F-4D97-AF65-F5344CB8AC3E}">
        <p14:creationId xmlns:p14="http://schemas.microsoft.com/office/powerpoint/2010/main" val="195955324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No Changes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Review Slide</a:t>
            </a:r>
            <a:endParaRPr lang="en-US" sz="1200" dirty="0">
              <a:solidFill>
                <a:srgbClr val="000000"/>
              </a:solidFill>
              <a:latin typeface="Calibri" panose="020F0502020204030204" pitchFamily="34" charset="0"/>
              <a:cs typeface="Calibri" panose="020F0502020204030204" pitchFamily="34" charset="0"/>
            </a:endParaRPr>
          </a:p>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47</a:t>
            </a:fld>
            <a:endParaRPr lang="en-US"/>
          </a:p>
        </p:txBody>
      </p:sp>
    </p:spTree>
    <p:extLst>
      <p:ext uri="{BB962C8B-B14F-4D97-AF65-F5344CB8AC3E}">
        <p14:creationId xmlns:p14="http://schemas.microsoft.com/office/powerpoint/2010/main" val="173508355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No Changes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Review Slide</a:t>
            </a:r>
            <a:endParaRPr lang="en-US" sz="1200" dirty="0">
              <a:solidFill>
                <a:srgbClr val="000000"/>
              </a:solidFill>
              <a:latin typeface="Calibri" panose="020F0502020204030204" pitchFamily="34" charset="0"/>
              <a:cs typeface="Calibri" panose="020F0502020204030204" pitchFamily="34" charset="0"/>
            </a:endParaRPr>
          </a:p>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48</a:t>
            </a:fld>
            <a:endParaRPr lang="en-US"/>
          </a:p>
        </p:txBody>
      </p:sp>
    </p:spTree>
    <p:extLst>
      <p:ext uri="{BB962C8B-B14F-4D97-AF65-F5344CB8AC3E}">
        <p14:creationId xmlns:p14="http://schemas.microsoft.com/office/powerpoint/2010/main" val="17661477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No Changes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Review Slide</a:t>
            </a:r>
            <a:endParaRPr lang="en-US" sz="1200" dirty="0">
              <a:solidFill>
                <a:srgbClr val="000000"/>
              </a:solidFill>
              <a:latin typeface="Calibri" panose="020F0502020204030204" pitchFamily="34" charset="0"/>
              <a:cs typeface="Calibri" panose="020F0502020204030204" pitchFamily="34" charset="0"/>
            </a:endParaRPr>
          </a:p>
          <a:p>
            <a:endParaRPr lang="en-US" dirty="0"/>
          </a:p>
          <a:p>
            <a:r>
              <a:rPr lang="en-US" dirty="0"/>
              <a:t>High level overview of</a:t>
            </a:r>
            <a:r>
              <a:rPr lang="en-CA" dirty="0"/>
              <a:t> the importance of formal evaluations and the link to ability rating </a:t>
            </a:r>
          </a:p>
          <a:p>
            <a:endParaRPr lang="en-US" dirty="0"/>
          </a:p>
          <a:p>
            <a:endParaRPr lang="en-US" dirty="0"/>
          </a:p>
        </p:txBody>
      </p:sp>
      <p:sp>
        <p:nvSpPr>
          <p:cNvPr id="4" name="Slide Number Placeholder 3"/>
          <p:cNvSpPr>
            <a:spLocks noGrp="1"/>
          </p:cNvSpPr>
          <p:nvPr>
            <p:ph type="sldNum" sz="quarter" idx="5"/>
          </p:nvPr>
        </p:nvSpPr>
        <p:spPr/>
        <p:txBody>
          <a:bodyPr/>
          <a:lstStyle/>
          <a:p>
            <a:fld id="{2654FDBB-9026-8941-99C3-F9FD41F446C4}" type="slidenum">
              <a:rPr lang="en-US" smtClean="0"/>
              <a:t>49</a:t>
            </a:fld>
            <a:endParaRPr lang="en-US"/>
          </a:p>
        </p:txBody>
      </p:sp>
    </p:spTree>
    <p:extLst>
      <p:ext uri="{BB962C8B-B14F-4D97-AF65-F5344CB8AC3E}">
        <p14:creationId xmlns:p14="http://schemas.microsoft.com/office/powerpoint/2010/main" val="362252912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MOA 22 has been deleted and replaces with this new clause under promotion and staff changes. </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50</a:t>
            </a:fld>
            <a:endParaRPr lang="en-US"/>
          </a:p>
        </p:txBody>
      </p:sp>
    </p:spTree>
    <p:extLst>
      <p:ext uri="{BB962C8B-B14F-4D97-AF65-F5344CB8AC3E}">
        <p14:creationId xmlns:p14="http://schemas.microsoft.com/office/powerpoint/2010/main" val="229021269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Slide</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51</a:t>
            </a:fld>
            <a:endParaRPr lang="en-US"/>
          </a:p>
        </p:txBody>
      </p:sp>
    </p:spTree>
    <p:extLst>
      <p:ext uri="{BB962C8B-B14F-4D97-AF65-F5344CB8AC3E}">
        <p14:creationId xmlns:p14="http://schemas.microsoft.com/office/powerpoint/2010/main" val="19530908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Slide</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52</a:t>
            </a:fld>
            <a:endParaRPr lang="en-US"/>
          </a:p>
        </p:txBody>
      </p:sp>
    </p:spTree>
    <p:extLst>
      <p:ext uri="{BB962C8B-B14F-4D97-AF65-F5344CB8AC3E}">
        <p14:creationId xmlns:p14="http://schemas.microsoft.com/office/powerpoint/2010/main" val="242128785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53</a:t>
            </a:fld>
            <a:endParaRPr lang="en-US"/>
          </a:p>
        </p:txBody>
      </p:sp>
    </p:spTree>
    <p:extLst>
      <p:ext uri="{BB962C8B-B14F-4D97-AF65-F5344CB8AC3E}">
        <p14:creationId xmlns:p14="http://schemas.microsoft.com/office/powerpoint/2010/main" val="11582867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54</a:t>
            </a:fld>
            <a:endParaRPr lang="en-US"/>
          </a:p>
        </p:txBody>
      </p:sp>
    </p:spTree>
    <p:extLst>
      <p:ext uri="{BB962C8B-B14F-4D97-AF65-F5344CB8AC3E}">
        <p14:creationId xmlns:p14="http://schemas.microsoft.com/office/powerpoint/2010/main" val="31253722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55</a:t>
            </a:fld>
            <a:endParaRPr lang="en-US"/>
          </a:p>
        </p:txBody>
      </p:sp>
    </p:spTree>
    <p:extLst>
      <p:ext uri="{BB962C8B-B14F-4D97-AF65-F5344CB8AC3E}">
        <p14:creationId xmlns:p14="http://schemas.microsoft.com/office/powerpoint/2010/main" val="2707914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57</a:t>
            </a:fld>
            <a:endParaRPr lang="en-US"/>
          </a:p>
        </p:txBody>
      </p:sp>
    </p:spTree>
    <p:extLst>
      <p:ext uri="{BB962C8B-B14F-4D97-AF65-F5344CB8AC3E}">
        <p14:creationId xmlns:p14="http://schemas.microsoft.com/office/powerpoint/2010/main" val="262189368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58</a:t>
            </a:fld>
            <a:endParaRPr lang="en-US"/>
          </a:p>
        </p:txBody>
      </p:sp>
    </p:spTree>
    <p:extLst>
      <p:ext uri="{BB962C8B-B14F-4D97-AF65-F5344CB8AC3E}">
        <p14:creationId xmlns:p14="http://schemas.microsoft.com/office/powerpoint/2010/main" val="302931877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Summary of Changes document</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59</a:t>
            </a:fld>
            <a:endParaRPr lang="en-US"/>
          </a:p>
        </p:txBody>
      </p:sp>
    </p:spTree>
    <p:extLst>
      <p:ext uri="{BB962C8B-B14F-4D97-AF65-F5344CB8AC3E}">
        <p14:creationId xmlns:p14="http://schemas.microsoft.com/office/powerpoint/2010/main" val="182564363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Review Slide</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60</a:t>
            </a:fld>
            <a:endParaRPr lang="en-US"/>
          </a:p>
        </p:txBody>
      </p:sp>
    </p:spTree>
    <p:extLst>
      <p:ext uri="{BB962C8B-B14F-4D97-AF65-F5344CB8AC3E}">
        <p14:creationId xmlns:p14="http://schemas.microsoft.com/office/powerpoint/2010/main" val="395316542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Changes</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61</a:t>
            </a:fld>
            <a:endParaRPr lang="en-US"/>
          </a:p>
        </p:txBody>
      </p:sp>
    </p:spTree>
    <p:extLst>
      <p:ext uri="{BB962C8B-B14F-4D97-AF65-F5344CB8AC3E}">
        <p14:creationId xmlns:p14="http://schemas.microsoft.com/office/powerpoint/2010/main" val="324619522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Changes</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62</a:t>
            </a:fld>
            <a:endParaRPr lang="en-US"/>
          </a:p>
        </p:txBody>
      </p:sp>
    </p:spTree>
    <p:extLst>
      <p:ext uri="{BB962C8B-B14F-4D97-AF65-F5344CB8AC3E}">
        <p14:creationId xmlns:p14="http://schemas.microsoft.com/office/powerpoint/2010/main" val="174100749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Changes</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63</a:t>
            </a:fld>
            <a:endParaRPr lang="en-US"/>
          </a:p>
        </p:txBody>
      </p:sp>
    </p:spTree>
    <p:extLst>
      <p:ext uri="{BB962C8B-B14F-4D97-AF65-F5344CB8AC3E}">
        <p14:creationId xmlns:p14="http://schemas.microsoft.com/office/powerpoint/2010/main" val="42219398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Changes</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64</a:t>
            </a:fld>
            <a:endParaRPr lang="en-US"/>
          </a:p>
        </p:txBody>
      </p:sp>
    </p:spTree>
    <p:extLst>
      <p:ext uri="{BB962C8B-B14F-4D97-AF65-F5344CB8AC3E}">
        <p14:creationId xmlns:p14="http://schemas.microsoft.com/office/powerpoint/2010/main" val="25905640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rgbClr val="000000"/>
                </a:solidFill>
              </a:rPr>
              <a:t>Review Changes</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65</a:t>
            </a:fld>
            <a:endParaRPr lang="en-US"/>
          </a:p>
        </p:txBody>
      </p:sp>
    </p:spTree>
    <p:extLst>
      <p:ext uri="{BB962C8B-B14F-4D97-AF65-F5344CB8AC3E}">
        <p14:creationId xmlns:p14="http://schemas.microsoft.com/office/powerpoint/2010/main" val="358973020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Slide</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66</a:t>
            </a:fld>
            <a:endParaRPr lang="en-US"/>
          </a:p>
        </p:txBody>
      </p:sp>
    </p:spTree>
    <p:extLst>
      <p:ext uri="{BB962C8B-B14F-4D97-AF65-F5344CB8AC3E}">
        <p14:creationId xmlns:p14="http://schemas.microsoft.com/office/powerpoint/2010/main" val="147537840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Changes</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67</a:t>
            </a:fld>
            <a:endParaRPr lang="en-US"/>
          </a:p>
        </p:txBody>
      </p:sp>
    </p:spTree>
    <p:extLst>
      <p:ext uri="{BB962C8B-B14F-4D97-AF65-F5344CB8AC3E}">
        <p14:creationId xmlns:p14="http://schemas.microsoft.com/office/powerpoint/2010/main" val="217790851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solidFill>
                  <a:srgbClr val="000000"/>
                </a:solidFill>
              </a:rPr>
              <a:t>Review Changes</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68</a:t>
            </a:fld>
            <a:endParaRPr lang="en-US"/>
          </a:p>
        </p:txBody>
      </p:sp>
    </p:spTree>
    <p:extLst>
      <p:ext uri="{BB962C8B-B14F-4D97-AF65-F5344CB8AC3E}">
        <p14:creationId xmlns:p14="http://schemas.microsoft.com/office/powerpoint/2010/main" val="318566059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Changes</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69</a:t>
            </a:fld>
            <a:endParaRPr lang="en-US"/>
          </a:p>
        </p:txBody>
      </p:sp>
    </p:spTree>
    <p:extLst>
      <p:ext uri="{BB962C8B-B14F-4D97-AF65-F5344CB8AC3E}">
        <p14:creationId xmlns:p14="http://schemas.microsoft.com/office/powerpoint/2010/main" val="47020726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solidFill>
                  <a:srgbClr val="000000"/>
                </a:solidFill>
              </a:rPr>
              <a:t>Review Language Change</a:t>
            </a:r>
            <a:endParaRPr lang="en-CA" b="0" dirty="0"/>
          </a:p>
        </p:txBody>
      </p:sp>
      <p:sp>
        <p:nvSpPr>
          <p:cNvPr id="4" name="Slide Number Placeholder 3"/>
          <p:cNvSpPr>
            <a:spLocks noGrp="1"/>
          </p:cNvSpPr>
          <p:nvPr>
            <p:ph type="sldNum" sz="quarter" idx="5"/>
          </p:nvPr>
        </p:nvSpPr>
        <p:spPr/>
        <p:txBody>
          <a:bodyPr/>
          <a:lstStyle/>
          <a:p>
            <a:fld id="{2654FDBB-9026-8941-99C3-F9FD41F446C4}" type="slidenum">
              <a:rPr lang="en-US" smtClean="0"/>
              <a:t>70</a:t>
            </a:fld>
            <a:endParaRPr lang="en-US"/>
          </a:p>
        </p:txBody>
      </p:sp>
    </p:spTree>
    <p:extLst>
      <p:ext uri="{BB962C8B-B14F-4D97-AF65-F5344CB8AC3E}">
        <p14:creationId xmlns:p14="http://schemas.microsoft.com/office/powerpoint/2010/main" val="14458575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Changes</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71</a:t>
            </a:fld>
            <a:endParaRPr lang="en-US"/>
          </a:p>
        </p:txBody>
      </p:sp>
    </p:spTree>
    <p:extLst>
      <p:ext uri="{BB962C8B-B14F-4D97-AF65-F5344CB8AC3E}">
        <p14:creationId xmlns:p14="http://schemas.microsoft.com/office/powerpoint/2010/main" val="372870563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Changes</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72</a:t>
            </a:fld>
            <a:endParaRPr lang="en-US"/>
          </a:p>
        </p:txBody>
      </p:sp>
    </p:spTree>
    <p:extLst>
      <p:ext uri="{BB962C8B-B14F-4D97-AF65-F5344CB8AC3E}">
        <p14:creationId xmlns:p14="http://schemas.microsoft.com/office/powerpoint/2010/main" val="339248417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Changes</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73</a:t>
            </a:fld>
            <a:endParaRPr lang="en-US"/>
          </a:p>
        </p:txBody>
      </p:sp>
    </p:spTree>
    <p:extLst>
      <p:ext uri="{BB962C8B-B14F-4D97-AF65-F5344CB8AC3E}">
        <p14:creationId xmlns:p14="http://schemas.microsoft.com/office/powerpoint/2010/main" val="208493240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u="none" dirty="0">
                <a:solidFill>
                  <a:srgbClr val="000000"/>
                </a:solidFill>
                <a:latin typeface="Arial" panose="020B0604020202020204" pitchFamily="34" charset="0"/>
                <a:cs typeface="Arial" panose="020B0604020202020204" pitchFamily="34" charset="0"/>
              </a:rPr>
              <a:t>Review Changes</a:t>
            </a:r>
            <a:endParaRPr lang="en-CA" b="0" u="none" dirty="0"/>
          </a:p>
        </p:txBody>
      </p:sp>
      <p:sp>
        <p:nvSpPr>
          <p:cNvPr id="4" name="Slide Number Placeholder 3"/>
          <p:cNvSpPr>
            <a:spLocks noGrp="1"/>
          </p:cNvSpPr>
          <p:nvPr>
            <p:ph type="sldNum" sz="quarter" idx="5"/>
          </p:nvPr>
        </p:nvSpPr>
        <p:spPr/>
        <p:txBody>
          <a:bodyPr/>
          <a:lstStyle/>
          <a:p>
            <a:fld id="{2654FDBB-9026-8941-99C3-F9FD41F446C4}" type="slidenum">
              <a:rPr lang="en-US" smtClean="0"/>
              <a:t>74</a:t>
            </a:fld>
            <a:endParaRPr lang="en-US"/>
          </a:p>
        </p:txBody>
      </p:sp>
    </p:spTree>
    <p:extLst>
      <p:ext uri="{BB962C8B-B14F-4D97-AF65-F5344CB8AC3E}">
        <p14:creationId xmlns:p14="http://schemas.microsoft.com/office/powerpoint/2010/main" val="15227609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75</a:t>
            </a:fld>
            <a:endParaRPr lang="en-US"/>
          </a:p>
        </p:txBody>
      </p:sp>
    </p:spTree>
    <p:extLst>
      <p:ext uri="{BB962C8B-B14F-4D97-AF65-F5344CB8AC3E}">
        <p14:creationId xmlns:p14="http://schemas.microsoft.com/office/powerpoint/2010/main" val="122500085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Changes</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76</a:t>
            </a:fld>
            <a:endParaRPr lang="en-US"/>
          </a:p>
        </p:txBody>
      </p:sp>
    </p:spTree>
    <p:extLst>
      <p:ext uri="{BB962C8B-B14F-4D97-AF65-F5344CB8AC3E}">
        <p14:creationId xmlns:p14="http://schemas.microsoft.com/office/powerpoint/2010/main" val="31939090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Changes</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77</a:t>
            </a:fld>
            <a:endParaRPr lang="en-US"/>
          </a:p>
        </p:txBody>
      </p:sp>
    </p:spTree>
    <p:extLst>
      <p:ext uri="{BB962C8B-B14F-4D97-AF65-F5344CB8AC3E}">
        <p14:creationId xmlns:p14="http://schemas.microsoft.com/office/powerpoint/2010/main" val="205966031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Changes</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78</a:t>
            </a:fld>
            <a:endParaRPr lang="en-US"/>
          </a:p>
        </p:txBody>
      </p:sp>
    </p:spTree>
    <p:extLst>
      <p:ext uri="{BB962C8B-B14F-4D97-AF65-F5344CB8AC3E}">
        <p14:creationId xmlns:p14="http://schemas.microsoft.com/office/powerpoint/2010/main" val="256789080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Changes</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79</a:t>
            </a:fld>
            <a:endParaRPr lang="en-US"/>
          </a:p>
        </p:txBody>
      </p:sp>
    </p:spTree>
    <p:extLst>
      <p:ext uri="{BB962C8B-B14F-4D97-AF65-F5344CB8AC3E}">
        <p14:creationId xmlns:p14="http://schemas.microsoft.com/office/powerpoint/2010/main" val="328870609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Changes</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80</a:t>
            </a:fld>
            <a:endParaRPr lang="en-US"/>
          </a:p>
        </p:txBody>
      </p:sp>
    </p:spTree>
    <p:extLst>
      <p:ext uri="{BB962C8B-B14F-4D97-AF65-F5344CB8AC3E}">
        <p14:creationId xmlns:p14="http://schemas.microsoft.com/office/powerpoint/2010/main" val="270286192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Changes</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81</a:t>
            </a:fld>
            <a:endParaRPr lang="en-US"/>
          </a:p>
        </p:txBody>
      </p:sp>
    </p:spTree>
    <p:extLst>
      <p:ext uri="{BB962C8B-B14F-4D97-AF65-F5344CB8AC3E}">
        <p14:creationId xmlns:p14="http://schemas.microsoft.com/office/powerpoint/2010/main" val="137960765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Changes</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82</a:t>
            </a:fld>
            <a:endParaRPr lang="en-US"/>
          </a:p>
        </p:txBody>
      </p:sp>
    </p:spTree>
    <p:extLst>
      <p:ext uri="{BB962C8B-B14F-4D97-AF65-F5344CB8AC3E}">
        <p14:creationId xmlns:p14="http://schemas.microsoft.com/office/powerpoint/2010/main" val="54842662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Changes</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83</a:t>
            </a:fld>
            <a:endParaRPr lang="en-US"/>
          </a:p>
        </p:txBody>
      </p:sp>
    </p:spTree>
    <p:extLst>
      <p:ext uri="{BB962C8B-B14F-4D97-AF65-F5344CB8AC3E}">
        <p14:creationId xmlns:p14="http://schemas.microsoft.com/office/powerpoint/2010/main" val="200447108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84</a:t>
            </a:fld>
            <a:endParaRPr lang="en-US"/>
          </a:p>
        </p:txBody>
      </p:sp>
    </p:spTree>
    <p:extLst>
      <p:ext uri="{BB962C8B-B14F-4D97-AF65-F5344CB8AC3E}">
        <p14:creationId xmlns:p14="http://schemas.microsoft.com/office/powerpoint/2010/main" val="129081330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85</a:t>
            </a:fld>
            <a:endParaRPr lang="en-US"/>
          </a:p>
        </p:txBody>
      </p:sp>
    </p:spTree>
    <p:extLst>
      <p:ext uri="{BB962C8B-B14F-4D97-AF65-F5344CB8AC3E}">
        <p14:creationId xmlns:p14="http://schemas.microsoft.com/office/powerpoint/2010/main" val="380306857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86</a:t>
            </a:fld>
            <a:endParaRPr lang="en-US"/>
          </a:p>
        </p:txBody>
      </p:sp>
    </p:spTree>
    <p:extLst>
      <p:ext uri="{BB962C8B-B14F-4D97-AF65-F5344CB8AC3E}">
        <p14:creationId xmlns:p14="http://schemas.microsoft.com/office/powerpoint/2010/main" val="41527904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87</a:t>
            </a:fld>
            <a:endParaRPr lang="en-US"/>
          </a:p>
        </p:txBody>
      </p:sp>
    </p:spTree>
    <p:extLst>
      <p:ext uri="{BB962C8B-B14F-4D97-AF65-F5344CB8AC3E}">
        <p14:creationId xmlns:p14="http://schemas.microsoft.com/office/powerpoint/2010/main" val="401858617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have kept the tracked changes but really, under Article 9.1 there is new language added which was removed from Article 9.2.</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89</a:t>
            </a:fld>
            <a:endParaRPr lang="en-US"/>
          </a:p>
        </p:txBody>
      </p:sp>
    </p:spTree>
    <p:extLst>
      <p:ext uri="{BB962C8B-B14F-4D97-AF65-F5344CB8AC3E}">
        <p14:creationId xmlns:p14="http://schemas.microsoft.com/office/powerpoint/2010/main" val="240366346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you see the language which was struck and moved to Article 9.1</a:t>
            </a:r>
          </a:p>
          <a:p>
            <a:endParaRPr lang="en-US" dirty="0"/>
          </a:p>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90</a:t>
            </a:fld>
            <a:endParaRPr lang="en-US"/>
          </a:p>
        </p:txBody>
      </p:sp>
    </p:spTree>
    <p:extLst>
      <p:ext uri="{BB962C8B-B14F-4D97-AF65-F5344CB8AC3E}">
        <p14:creationId xmlns:p14="http://schemas.microsoft.com/office/powerpoint/2010/main" val="104753402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these are the time limits that employees have to file a grievance, however, if they miss the time limit it is not enough to say they missed the time limit.  </a:t>
            </a:r>
          </a:p>
          <a:p>
            <a:r>
              <a:rPr lang="en-US" dirty="0"/>
              <a:t>The employer still goes through the grievance process, minding the employers timelines, and we would add a line to the grievance response which says something to the effect of, “Grievance denied, without prejudice to the employers position that the grievance was filed outside of the allowable timelines under Article 9.3”.</a:t>
            </a:r>
          </a:p>
          <a:p>
            <a:r>
              <a:rPr lang="en-US" dirty="0"/>
              <a:t>And another preliminary objection could be made to the arbitrator if the file made its way to the arbitration process.</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91</a:t>
            </a:fld>
            <a:endParaRPr lang="en-US"/>
          </a:p>
        </p:txBody>
      </p:sp>
    </p:spTree>
    <p:extLst>
      <p:ext uri="{BB962C8B-B14F-4D97-AF65-F5344CB8AC3E}">
        <p14:creationId xmlns:p14="http://schemas.microsoft.com/office/powerpoint/2010/main" val="270473442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9.4(a) they removed the word “violated” – and good, because it is only an alleged violation at the time of the grievance.</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92</a:t>
            </a:fld>
            <a:endParaRPr lang="en-US"/>
          </a:p>
        </p:txBody>
      </p:sp>
    </p:spTree>
    <p:extLst>
      <p:ext uri="{BB962C8B-B14F-4D97-AF65-F5344CB8AC3E}">
        <p14:creationId xmlns:p14="http://schemas.microsoft.com/office/powerpoint/2010/main" val="72888783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a reverse in the order of bullets here.</a:t>
            </a:r>
          </a:p>
          <a:p>
            <a:endParaRPr lang="en-US" dirty="0"/>
          </a:p>
          <a:p>
            <a:r>
              <a:rPr lang="en-US" dirty="0"/>
              <a:t>Providing receipt means signing to say who received the grievance and when.  This is different than giving your formal response under Article 9.6.</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93</a:t>
            </a:fld>
            <a:endParaRPr lang="en-US"/>
          </a:p>
        </p:txBody>
      </p:sp>
    </p:spTree>
    <p:extLst>
      <p:ext uri="{BB962C8B-B14F-4D97-AF65-F5344CB8AC3E}">
        <p14:creationId xmlns:p14="http://schemas.microsoft.com/office/powerpoint/2010/main" val="5331013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Within 10 days of receiving the grievance you must meet with the union to examine the facts.</a:t>
            </a:r>
          </a:p>
          <a:p>
            <a:endParaRPr lang="en-US" dirty="0"/>
          </a:p>
          <a:p>
            <a:r>
              <a:rPr lang="en-US" dirty="0"/>
              <a:t>Within 14 days of receiving the grievance you must provide your official response.</a:t>
            </a:r>
          </a:p>
          <a:p>
            <a:endParaRPr lang="en-US" dirty="0"/>
          </a:p>
          <a:p>
            <a:r>
              <a:rPr lang="en-US" dirty="0"/>
              <a:t>Take control as these are your timelines to meet, and send an email (paper trail) with your availability.  If the union is unavailable to meet within 10 days (or you are), get that in writing also and request an extension for the timelines under Article 9.10.</a:t>
            </a:r>
          </a:p>
          <a:p>
            <a:endParaRPr lang="en-US" dirty="0"/>
          </a:p>
          <a:p>
            <a:r>
              <a:rPr lang="en-US" dirty="0"/>
              <a:t>This first meeting is with the steward and they may or may not choose to bring the </a:t>
            </a:r>
            <a:r>
              <a:rPr lang="en-US" dirty="0" err="1"/>
              <a:t>Grievor</a:t>
            </a:r>
            <a:r>
              <a:rPr lang="en-US" dirty="0"/>
              <a:t>.  They may also swap in the union rep at this early stage, and that is ok.</a:t>
            </a:r>
          </a:p>
          <a:p>
            <a:endParaRPr lang="en-US" dirty="0"/>
          </a:p>
          <a:p>
            <a:r>
              <a:rPr lang="en-US" dirty="0"/>
              <a:t>The shared fact sheet can be found on the CSSEA website and lots can be pre-filled out to save time (position, start date, wage, </a:t>
            </a:r>
            <a:r>
              <a:rPr lang="en-US" dirty="0" err="1"/>
              <a:t>etc</a:t>
            </a:r>
            <a:r>
              <a:rPr lang="en-US" dirty="0"/>
              <a:t>)</a:t>
            </a:r>
          </a:p>
          <a:p>
            <a:endParaRPr lang="en-US" dirty="0"/>
          </a:p>
          <a:p>
            <a:r>
              <a:rPr lang="en-US" dirty="0"/>
              <a:t>You want to have this meeting ahead of providing your formal position on the grievance as you do not know what might come up in this meeting and your position may change.  So attend in good faith.</a:t>
            </a:r>
            <a:br>
              <a:rPr lang="en-US" dirty="0"/>
            </a:br>
            <a:br>
              <a:rPr lang="en-US" dirty="0"/>
            </a:b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94</a:t>
            </a:fld>
            <a:endParaRPr lang="en-US"/>
          </a:p>
        </p:txBody>
      </p:sp>
    </p:spTree>
    <p:extLst>
      <p:ext uri="{BB962C8B-B14F-4D97-AF65-F5344CB8AC3E}">
        <p14:creationId xmlns:p14="http://schemas.microsoft.com/office/powerpoint/2010/main" val="116253147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with your CSSEA representative before providing to much documentation at this stage.  For example, if it is an investigation that lead to termination I may suggest that you hold back witness statements at this time and instead provide a fulsome investigation summary.</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95</a:t>
            </a:fld>
            <a:endParaRPr lang="en-US"/>
          </a:p>
        </p:txBody>
      </p:sp>
    </p:spTree>
    <p:extLst>
      <p:ext uri="{BB962C8B-B14F-4D97-AF65-F5344CB8AC3E}">
        <p14:creationId xmlns:p14="http://schemas.microsoft.com/office/powerpoint/2010/main" val="233940738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receive a grievance at step 3, I would suggest another meeting to see if there is an opportunity to find a resolve with the union.  The employer should send out another meeting invite, leaving plenty of time to respond within the 30 day timeline.</a:t>
            </a:r>
          </a:p>
          <a:p>
            <a:endParaRPr lang="en-US" dirty="0"/>
          </a:p>
          <a:p>
            <a:r>
              <a:rPr lang="en-US" dirty="0"/>
              <a:t>This meeting will be with the union representative, and again, it will be up to the union if they want to invite the </a:t>
            </a:r>
            <a:r>
              <a:rPr lang="en-US" dirty="0" err="1"/>
              <a:t>Grievor</a:t>
            </a:r>
            <a:r>
              <a:rPr lang="en-US" dirty="0"/>
              <a:t>.</a:t>
            </a:r>
          </a:p>
          <a:p>
            <a:endParaRPr lang="en-US" dirty="0"/>
          </a:p>
          <a:p>
            <a:r>
              <a:rPr lang="en-US" dirty="0"/>
              <a:t>When you respond, do it in writing, an email is fine, and simply state the employers position.</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96</a:t>
            </a:fld>
            <a:endParaRPr lang="en-US"/>
          </a:p>
        </p:txBody>
      </p:sp>
    </p:spTree>
    <p:extLst>
      <p:ext uri="{BB962C8B-B14F-4D97-AF65-F5344CB8AC3E}">
        <p14:creationId xmlns:p14="http://schemas.microsoft.com/office/powerpoint/2010/main" val="228866445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receiving your response, the union has a choice to refer the grievance to arbitration.  If the file is referred, your CSSEA representative would take conduct of the file.</a:t>
            </a:r>
          </a:p>
          <a:p>
            <a:endParaRPr lang="en-US" dirty="0"/>
          </a:p>
          <a:p>
            <a:r>
              <a:rPr lang="en-US" dirty="0"/>
              <a:t>If it is a termination and the file takes 3 months to get through the grievance process, and then another year to get in front of an arbitrator, the liability for “make whole” becomes very high.  That in addition to the cost of attending arbitration.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CSSEA will work with you, as the employer, to make further attempts to settle the file, and will also discuss with you your risks and liabilities going to arbitration.</a:t>
            </a:r>
          </a:p>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97</a:t>
            </a:fld>
            <a:endParaRPr lang="en-US"/>
          </a:p>
        </p:txBody>
      </p:sp>
    </p:spTree>
    <p:extLst>
      <p:ext uri="{BB962C8B-B14F-4D97-AF65-F5344CB8AC3E}">
        <p14:creationId xmlns:p14="http://schemas.microsoft.com/office/powerpoint/2010/main" val="240632877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this is interesting language and there are strategies to consider.  </a:t>
            </a:r>
          </a:p>
          <a:p>
            <a:endParaRPr lang="en-US" dirty="0"/>
          </a:p>
          <a:p>
            <a:r>
              <a:rPr lang="en-US" dirty="0"/>
              <a:t>I highlighted it in yellow.  The onus is placed on the employer to enquire with the Union on the status of the grievance.  Are you referring it or not?</a:t>
            </a:r>
          </a:p>
          <a:p>
            <a:endParaRPr lang="en-US" dirty="0"/>
          </a:p>
          <a:p>
            <a:r>
              <a:rPr lang="en-US" dirty="0"/>
              <a:t>By doing so, the union must either advance the grievance, or it is considered abandoned.</a:t>
            </a:r>
          </a:p>
          <a:p>
            <a:endParaRPr lang="en-US" dirty="0"/>
          </a:p>
          <a:p>
            <a:r>
              <a:rPr lang="en-US" dirty="0"/>
              <a:t>Sometimes grievances die on the vine and just slip into the ether.  By enacting this article the employer is forcing the unions hand.  This may make sense with a termination file where the liability continues to accrue, but with a suspension, where the liability is capped to the length of the suspension, it sometimes makes more sense to leave it be.</a:t>
            </a:r>
          </a:p>
          <a:p>
            <a:endParaRPr lang="en-US" dirty="0"/>
          </a:p>
          <a:p>
            <a:r>
              <a:rPr lang="en-US" dirty="0"/>
              <a:t>You can discuss these strategies with your CSSEA representative.</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98</a:t>
            </a:fld>
            <a:endParaRPr lang="en-US"/>
          </a:p>
        </p:txBody>
      </p:sp>
    </p:spTree>
    <p:extLst>
      <p:ext uri="{BB962C8B-B14F-4D97-AF65-F5344CB8AC3E}">
        <p14:creationId xmlns:p14="http://schemas.microsoft.com/office/powerpoint/2010/main" val="409122801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about amending time limits.  Please capture this in writing.</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99</a:t>
            </a:fld>
            <a:endParaRPr lang="en-US"/>
          </a:p>
        </p:txBody>
      </p:sp>
    </p:spTree>
    <p:extLst>
      <p:ext uri="{BB962C8B-B14F-4D97-AF65-F5344CB8AC3E}">
        <p14:creationId xmlns:p14="http://schemas.microsoft.com/office/powerpoint/2010/main" val="340914204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Something to note – the union can choose to move straight to arbitration for a termination file.  I would still recommend trying to reach a resolve at this point, but definitely with the assistance of CSSEA.</a:t>
            </a:r>
          </a:p>
          <a:p>
            <a:endParaRPr lang="en-US" dirty="0"/>
          </a:p>
          <a:p>
            <a:r>
              <a:rPr lang="en-US" dirty="0"/>
              <a:t>And step 2 or 3 with a suspension.</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100</a:t>
            </a:fld>
            <a:endParaRPr lang="en-US"/>
          </a:p>
        </p:txBody>
      </p:sp>
    </p:spTree>
    <p:extLst>
      <p:ext uri="{BB962C8B-B14F-4D97-AF65-F5344CB8AC3E}">
        <p14:creationId xmlns:p14="http://schemas.microsoft.com/office/powerpoint/2010/main" val="62455470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Important to note.  Once there is a grievance you are dealing with the union and no longer the employee on the issue.</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101</a:t>
            </a:fld>
            <a:endParaRPr lang="en-US"/>
          </a:p>
        </p:txBody>
      </p:sp>
    </p:spTree>
    <p:extLst>
      <p:ext uri="{BB962C8B-B14F-4D97-AF65-F5344CB8AC3E}">
        <p14:creationId xmlns:p14="http://schemas.microsoft.com/office/powerpoint/2010/main" val="208220579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changes here.  It is just describing the difference between an employer-specific grievance (only impacts the employer) and a sector-wide policy grievance (impacts other employers in the sector).</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102</a:t>
            </a:fld>
            <a:endParaRPr lang="en-US"/>
          </a:p>
        </p:txBody>
      </p:sp>
    </p:spTree>
    <p:extLst>
      <p:ext uri="{BB962C8B-B14F-4D97-AF65-F5344CB8AC3E}">
        <p14:creationId xmlns:p14="http://schemas.microsoft.com/office/powerpoint/2010/main" val="359187742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103</a:t>
            </a:fld>
            <a:endParaRPr lang="en-US"/>
          </a:p>
        </p:txBody>
      </p:sp>
    </p:spTree>
    <p:extLst>
      <p:ext uri="{BB962C8B-B14F-4D97-AF65-F5344CB8AC3E}">
        <p14:creationId xmlns:p14="http://schemas.microsoft.com/office/powerpoint/2010/main" val="367284924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example would be if an employer overpaid and the employee was being unreasonable about paying it back.</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104</a:t>
            </a:fld>
            <a:endParaRPr lang="en-US"/>
          </a:p>
        </p:txBody>
      </p:sp>
    </p:spTree>
    <p:extLst>
      <p:ext uri="{BB962C8B-B14F-4D97-AF65-F5344CB8AC3E}">
        <p14:creationId xmlns:p14="http://schemas.microsoft.com/office/powerpoint/2010/main" val="302727238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105</a:t>
            </a:fld>
            <a:endParaRPr lang="en-US"/>
          </a:p>
        </p:txBody>
      </p:sp>
    </p:spTree>
    <p:extLst>
      <p:ext uri="{BB962C8B-B14F-4D97-AF65-F5344CB8AC3E}">
        <p14:creationId xmlns:p14="http://schemas.microsoft.com/office/powerpoint/2010/main" val="60598160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54FDBB-9026-8941-99C3-F9FD41F446C4}" type="slidenum">
              <a:rPr lang="en-US" smtClean="0"/>
              <a:t>107</a:t>
            </a:fld>
            <a:endParaRPr lang="en-US"/>
          </a:p>
        </p:txBody>
      </p:sp>
    </p:spTree>
    <p:extLst>
      <p:ext uri="{BB962C8B-B14F-4D97-AF65-F5344CB8AC3E}">
        <p14:creationId xmlns:p14="http://schemas.microsoft.com/office/powerpoint/2010/main" val="257127883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article speaks to dismissals and suspensions.  ‘</a:t>
            </a:r>
          </a:p>
          <a:p>
            <a:endParaRPr lang="en-US" dirty="0"/>
          </a:p>
          <a:p>
            <a:r>
              <a:rPr lang="en-US" dirty="0"/>
              <a:t>Note that it specifically reads in (a) that “the employer may dismiss or suspend for just cause any employee who has completed their probationary period”.</a:t>
            </a:r>
          </a:p>
          <a:p>
            <a:endParaRPr lang="en-US" dirty="0"/>
          </a:p>
          <a:p>
            <a:r>
              <a:rPr lang="en-US" dirty="0"/>
              <a:t>An employee within probation would be considered a “rejection” of the probationary period.</a:t>
            </a:r>
          </a:p>
          <a:p>
            <a:endParaRPr lang="en-US" dirty="0"/>
          </a:p>
          <a:p>
            <a:r>
              <a:rPr lang="en-US" dirty="0"/>
              <a:t>Explain (b) -  We don’t recommend indefinite suspension, but the union may assert that there has been a suspension if the employee is put on an unpaid leave pending the outcome of an investigation.</a:t>
            </a:r>
          </a:p>
          <a:p>
            <a:endParaRPr lang="en-US" dirty="0"/>
          </a:p>
          <a:p>
            <a:r>
              <a:rPr lang="en-US" dirty="0"/>
              <a:t>We would call that an “unpaid leave” not a suspension.</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108</a:t>
            </a:fld>
            <a:endParaRPr lang="en-US"/>
          </a:p>
        </p:txBody>
      </p:sp>
    </p:spTree>
    <p:extLst>
      <p:ext uri="{BB962C8B-B14F-4D97-AF65-F5344CB8AC3E}">
        <p14:creationId xmlns:p14="http://schemas.microsoft.com/office/powerpoint/2010/main" val="225902114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important.  If the employer disciplines the onus is on the employer to prove that it was warranted.</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109</a:t>
            </a:fld>
            <a:endParaRPr lang="en-US"/>
          </a:p>
        </p:txBody>
      </p:sp>
    </p:spTree>
    <p:extLst>
      <p:ext uri="{BB962C8B-B14F-4D97-AF65-F5344CB8AC3E}">
        <p14:creationId xmlns:p14="http://schemas.microsoft.com/office/powerpoint/2010/main" val="316160638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54FDBB-9026-8941-99C3-F9FD41F446C4}" type="slidenum">
              <a:rPr lang="en-US" smtClean="0"/>
              <a:t>110</a:t>
            </a:fld>
            <a:endParaRPr lang="en-US"/>
          </a:p>
        </p:txBody>
      </p:sp>
    </p:spTree>
    <p:extLst>
      <p:ext uri="{BB962C8B-B14F-4D97-AF65-F5344CB8AC3E}">
        <p14:creationId xmlns:p14="http://schemas.microsoft.com/office/powerpoint/2010/main" val="29355869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referred to as the sun-set clause (d).</a:t>
            </a:r>
          </a:p>
          <a:p>
            <a:endParaRPr lang="en-US" dirty="0"/>
          </a:p>
          <a:p>
            <a:r>
              <a:rPr lang="en-US" dirty="0"/>
              <a:t>Keep it alive by mentioning it in any upcoming discipline.</a:t>
            </a:r>
          </a:p>
          <a:p>
            <a:endParaRPr lang="en-US" dirty="0"/>
          </a:p>
          <a:p>
            <a:r>
              <a:rPr lang="en-US" dirty="0"/>
              <a:t>This article also explains in (e) that there can not be secret evidence against an employee contained in their file.  If there is something on file related to discipline, they must know about it.  It would be remiss of the employer to skip sharing the concern with an employee because the employee will not correct their performance if they do not know it is an issue.</a:t>
            </a:r>
          </a:p>
          <a:p>
            <a:endParaRPr lang="en-US" dirty="0"/>
          </a:p>
        </p:txBody>
      </p:sp>
      <p:sp>
        <p:nvSpPr>
          <p:cNvPr id="4" name="Slide Number Placeholder 3"/>
          <p:cNvSpPr>
            <a:spLocks noGrp="1"/>
          </p:cNvSpPr>
          <p:nvPr>
            <p:ph type="sldNum" sz="quarter" idx="5"/>
          </p:nvPr>
        </p:nvSpPr>
        <p:spPr/>
        <p:txBody>
          <a:bodyPr/>
          <a:lstStyle/>
          <a:p>
            <a:fld id="{2654FDBB-9026-8941-99C3-F9FD41F446C4}" type="slidenum">
              <a:rPr lang="en-US" smtClean="0"/>
              <a:t>111</a:t>
            </a:fld>
            <a:endParaRPr lang="en-US"/>
          </a:p>
        </p:txBody>
      </p:sp>
    </p:spTree>
    <p:extLst>
      <p:ext uri="{BB962C8B-B14F-4D97-AF65-F5344CB8AC3E}">
        <p14:creationId xmlns:p14="http://schemas.microsoft.com/office/powerpoint/2010/main" val="1958265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advice for this is to book a time for the employee or union (with consent) to come to the office and hand them a stack of post-it-notes to stick to the pages that they would like copied.</a:t>
            </a:r>
          </a:p>
          <a:p>
            <a:endParaRPr lang="en-US" dirty="0"/>
          </a:p>
          <a:p>
            <a:r>
              <a:rPr lang="en-US" dirty="0"/>
              <a:t>Note – written authority of the employee.</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112</a:t>
            </a:fld>
            <a:endParaRPr lang="en-US"/>
          </a:p>
        </p:txBody>
      </p:sp>
    </p:spTree>
    <p:extLst>
      <p:ext uri="{BB962C8B-B14F-4D97-AF65-F5344CB8AC3E}">
        <p14:creationId xmlns:p14="http://schemas.microsoft.com/office/powerpoint/2010/main" val="107594284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word is believes.  If the employee believes they are subject to discipline, they are entitled to a steward.  If they are not subject to discipline, you can reassure them that they are not subject to discipline, and then they would be expected to “work now, grieve later”.  If however the employer tricks them and proceeds to issue discipline, the employee would grieve.</a:t>
            </a:r>
          </a:p>
          <a:p>
            <a:endParaRPr lang="en-US" dirty="0"/>
          </a:p>
          <a:p>
            <a:r>
              <a:rPr lang="en-US" dirty="0"/>
              <a:t>You want to protect the ability to host meetings without a steward, though there may be some circumstances where you will want, or allow a steward outside of the above.  Such as with a high conflict employee who is causing problems over and over again.  It can sometimes be a protection for the employer to have a steward present.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Also note that if you start an interview with no intention of disciplining the person being interviewed, and throughout the conversation you realize that there may be reason to issue discipline to the employee you are meeting with, you should stop the meeting and let them know that due to the nature of questions you are about to ask you would like to reconvene with a steward present.</a:t>
            </a:r>
            <a:endParaRPr lang="en-CA" dirty="0"/>
          </a:p>
          <a:p>
            <a:endParaRPr lang="en-US" dirty="0"/>
          </a:p>
          <a:p>
            <a:r>
              <a:rPr lang="en-US" dirty="0"/>
              <a:t>They have added language with reads, “general nature of the issue”, which I believe was the typical practice, but it is more clear now.  You would not give an employee the details of the questions you may be asking, but you would give the nature of the concern such as (We want to talk to you about shift routines on your last shift.  Or, there was a B&amp;H allegation made by a co-worker).</a:t>
            </a:r>
          </a:p>
          <a:p>
            <a:endParaRPr lang="en-US" dirty="0"/>
          </a:p>
          <a:p>
            <a:endParaRPr lang="en-US" dirty="0"/>
          </a:p>
        </p:txBody>
      </p:sp>
      <p:sp>
        <p:nvSpPr>
          <p:cNvPr id="4" name="Slide Number Placeholder 3"/>
          <p:cNvSpPr>
            <a:spLocks noGrp="1"/>
          </p:cNvSpPr>
          <p:nvPr>
            <p:ph type="sldNum" sz="quarter" idx="5"/>
          </p:nvPr>
        </p:nvSpPr>
        <p:spPr/>
        <p:txBody>
          <a:bodyPr/>
          <a:lstStyle/>
          <a:p>
            <a:fld id="{2654FDBB-9026-8941-99C3-F9FD41F446C4}" type="slidenum">
              <a:rPr lang="en-US" smtClean="0"/>
              <a:t>113</a:t>
            </a:fld>
            <a:endParaRPr lang="en-US"/>
          </a:p>
        </p:txBody>
      </p:sp>
    </p:spTree>
    <p:extLst>
      <p:ext uri="{BB962C8B-B14F-4D97-AF65-F5344CB8AC3E}">
        <p14:creationId xmlns:p14="http://schemas.microsoft.com/office/powerpoint/2010/main" val="371967844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 Is important. If their chosen steward is on vacation that would be an undue delay, so have them choose another.  Enlist the unions support if needed, and if that doesn’t work your CSSEA representative may have a trick up their sleeve.  </a:t>
            </a:r>
          </a:p>
          <a:p>
            <a:endParaRPr lang="en-US" dirty="0"/>
          </a:p>
          <a:p>
            <a:r>
              <a:rPr lang="en-US" dirty="0"/>
              <a:t>You can always meet online if that is more convenient for everyone.  Or, I have personally dialed in a steward on speaker phone, or once had a steward online projected onto a TV and the employee in person.  Get creative.</a:t>
            </a:r>
          </a:p>
          <a:p>
            <a:endParaRPr lang="en-US" dirty="0"/>
          </a:p>
        </p:txBody>
      </p:sp>
      <p:sp>
        <p:nvSpPr>
          <p:cNvPr id="4" name="Slide Number Placeholder 3"/>
          <p:cNvSpPr>
            <a:spLocks noGrp="1"/>
          </p:cNvSpPr>
          <p:nvPr>
            <p:ph type="sldNum" sz="quarter" idx="5"/>
          </p:nvPr>
        </p:nvSpPr>
        <p:spPr/>
        <p:txBody>
          <a:bodyPr/>
          <a:lstStyle/>
          <a:p>
            <a:fld id="{2654FDBB-9026-8941-99C3-F9FD41F446C4}" type="slidenum">
              <a:rPr lang="en-US" smtClean="0"/>
              <a:t>114</a:t>
            </a:fld>
            <a:endParaRPr lang="en-US"/>
          </a:p>
        </p:txBody>
      </p:sp>
    </p:spTree>
    <p:extLst>
      <p:ext uri="{BB962C8B-B14F-4D97-AF65-F5344CB8AC3E}">
        <p14:creationId xmlns:p14="http://schemas.microsoft.com/office/powerpoint/2010/main" val="148609714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see this one the most when someone is on sick leave and does not have medical on file.  There is a role here for the employer to play too.</a:t>
            </a:r>
          </a:p>
          <a:p>
            <a:endParaRPr lang="en-US" dirty="0"/>
          </a:p>
          <a:p>
            <a:r>
              <a:rPr lang="en-US" dirty="0"/>
              <a:t>For example, if someone doesn’t show up for shift, the first thought might be to reach out.  Leave them a message.  If they miss the next day, maybe there is an emergency.  Should the emergency contact be called?  I made that call once and there was a true emergency at the home and it wasn’t discovered until the emergency contact was called and they called for a safety check to be made.</a:t>
            </a:r>
          </a:p>
          <a:p>
            <a:endParaRPr lang="en-US" dirty="0"/>
          </a:p>
          <a:p>
            <a:r>
              <a:rPr lang="en-US" dirty="0"/>
              <a:t>In the case of someone being on a sick leave, they should return to work, or provide updated medical on the date that their current medical indicates.  If they don’t the employer should follow up to tell them that their leave is unauthorized and as such they are expected to RTW as of date.  If that date comes, and they do not either (a) provide medical or (b) come to work, I recommend that employers quote this language to warn that they are on an unapproved leave and will soon be in violation of Article 11.7 to let them know that their employment is at risk.  If them time passes, and they have violated Article 11.7, my preference is to let them know that they have abandoned their position and their employment will be severed if they are not in touch within 10 days to demonstrate that there were reasonable grounds for not informing the employer why they were not at work.  </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115</a:t>
            </a:fld>
            <a:endParaRPr lang="en-US"/>
          </a:p>
        </p:txBody>
      </p:sp>
    </p:spTree>
    <p:extLst>
      <p:ext uri="{BB962C8B-B14F-4D97-AF65-F5344CB8AC3E}">
        <p14:creationId xmlns:p14="http://schemas.microsoft.com/office/powerpoint/2010/main" val="317159407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we see the rejection language.  If you are to reject someone in probation, know that they must have been made aware that they were not meeting expectations, and the employer must be able to demonstrate that they worked with the employee, coaching, training, and re-coaching and training.  There should be records of these conversations, signed training, probationary evaluations, and potentially L of E’s and PIP’s.</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116</a:t>
            </a:fld>
            <a:endParaRPr lang="en-US"/>
          </a:p>
        </p:txBody>
      </p:sp>
    </p:spTree>
    <p:extLst>
      <p:ext uri="{BB962C8B-B14F-4D97-AF65-F5344CB8AC3E}">
        <p14:creationId xmlns:p14="http://schemas.microsoft.com/office/powerpoint/2010/main" val="189735221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 Speaks to the union agreeing to extend probation, but be warned that if the employer failed to do the work which we spoke about in the last slide, and you are requesting more time to get your ducks in a row to be able to reject in probation, they will likely deny.  If the employer HAS done the work and they are asking for more time to allow the employee more time to improve, they should agree.  If they do not, my recommendation is to let the union know that the employer has exhausted their effort with the time they had, and if the union is refusing to agree to an extension, the employer will have to reject at this time.</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117</a:t>
            </a:fld>
            <a:endParaRPr lang="en-US"/>
          </a:p>
        </p:txBody>
      </p:sp>
    </p:spTree>
    <p:extLst>
      <p:ext uri="{BB962C8B-B14F-4D97-AF65-F5344CB8AC3E}">
        <p14:creationId xmlns:p14="http://schemas.microsoft.com/office/powerpoint/2010/main" val="303029438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some cases, usually where health and safety is involved, or if the employer in considering a termination, the employee should be placed on a paid leave of absence while conducting their investigation.  Other times, such as with inter-personnel conflict, it may make sense to simply transfer one employee.  Ideally, measures could be put in place to work through an investigation with out disrupting anyone’s schedule.  </a:t>
            </a:r>
          </a:p>
          <a:p>
            <a:endParaRPr lang="en-US" dirty="0"/>
          </a:p>
          <a:p>
            <a:r>
              <a:rPr lang="en-US" dirty="0"/>
              <a:t>If the employer has determined at some point during the course of the investigation that there is a prima facie case for discipline (at first glance) the leave can change to unpaid.  But know that there is a good chance that this will also be grieved and likely that it will be repaid at some point.  However, in the case of a termination, that grievance will get swept up into the termination grievance.</a:t>
            </a:r>
          </a:p>
          <a:p>
            <a:endParaRPr lang="en-US" dirty="0"/>
          </a:p>
          <a:p>
            <a:r>
              <a:rPr lang="en-US" dirty="0"/>
              <a:t>Moved </a:t>
            </a:r>
            <a:r>
              <a:rPr lang="en-US" dirty="0" err="1"/>
              <a:t>languague</a:t>
            </a:r>
            <a:r>
              <a:rPr lang="en-US" dirty="0"/>
              <a:t> (b) - While investigating, everyone being interviewed has the option of having union representation at their interview.  B is moved up from a later bullet.</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118</a:t>
            </a:fld>
            <a:endParaRPr lang="en-US"/>
          </a:p>
        </p:txBody>
      </p:sp>
    </p:spTree>
    <p:extLst>
      <p:ext uri="{BB962C8B-B14F-4D97-AF65-F5344CB8AC3E}">
        <p14:creationId xmlns:p14="http://schemas.microsoft.com/office/powerpoint/2010/main" val="371278355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 - Every effort will be made to complete the investigation within 14 days.  The key is communication.  If there are reasons beyond the employers control that prevent the employer from concluding the investigation, make sure to communicate this clearly and in writing.</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119</a:t>
            </a:fld>
            <a:endParaRPr lang="en-US"/>
          </a:p>
        </p:txBody>
      </p:sp>
    </p:spTree>
    <p:extLst>
      <p:ext uri="{BB962C8B-B14F-4D97-AF65-F5344CB8AC3E}">
        <p14:creationId xmlns:p14="http://schemas.microsoft.com/office/powerpoint/2010/main" val="127406247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120</a:t>
            </a:fld>
            <a:endParaRPr lang="en-US"/>
          </a:p>
        </p:txBody>
      </p:sp>
    </p:spTree>
    <p:extLst>
      <p:ext uri="{BB962C8B-B14F-4D97-AF65-F5344CB8AC3E}">
        <p14:creationId xmlns:p14="http://schemas.microsoft.com/office/powerpoint/2010/main" val="326926184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Straight forward.</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122</a:t>
            </a:fld>
            <a:endParaRPr lang="en-US"/>
          </a:p>
        </p:txBody>
      </p:sp>
    </p:spTree>
    <p:extLst>
      <p:ext uri="{BB962C8B-B14F-4D97-AF65-F5344CB8AC3E}">
        <p14:creationId xmlns:p14="http://schemas.microsoft.com/office/powerpoint/2010/main" val="144621744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54FDBB-9026-8941-99C3-F9FD41F446C4}" type="slidenum">
              <a:rPr lang="en-US" smtClean="0"/>
              <a:t>123</a:t>
            </a:fld>
            <a:endParaRPr lang="en-US"/>
          </a:p>
        </p:txBody>
      </p:sp>
    </p:spTree>
    <p:extLst>
      <p:ext uri="{BB962C8B-B14F-4D97-AF65-F5344CB8AC3E}">
        <p14:creationId xmlns:p14="http://schemas.microsoft.com/office/powerpoint/2010/main" val="368352326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54FDBB-9026-8941-99C3-F9FD41F446C4}" type="slidenum">
              <a:rPr lang="en-US" smtClean="0"/>
              <a:t>124</a:t>
            </a:fld>
            <a:endParaRPr lang="en-US"/>
          </a:p>
        </p:txBody>
      </p:sp>
    </p:spTree>
    <p:extLst>
      <p:ext uri="{BB962C8B-B14F-4D97-AF65-F5344CB8AC3E}">
        <p14:creationId xmlns:p14="http://schemas.microsoft.com/office/powerpoint/2010/main" val="140179969"/>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the allocation of OT is not based on seniority.  It is equitable.  And that is not to say that you must give OT to employee A today because employee B had it last time IF employee B is triggering less OT, or employee A has already worked a 10 hour day, or 6 days in a row, </a:t>
            </a:r>
            <a:r>
              <a:rPr lang="en-US" dirty="0" err="1"/>
              <a:t>etc</a:t>
            </a:r>
            <a:r>
              <a:rPr lang="en-US" dirty="0"/>
              <a:t>… yes, allocate equitable, but still make the decision based on sound operations.</a:t>
            </a:r>
            <a:endParaRPr lang="en-CA" dirty="0"/>
          </a:p>
          <a:p>
            <a:endParaRPr lang="en-US" dirty="0"/>
          </a:p>
        </p:txBody>
      </p:sp>
      <p:sp>
        <p:nvSpPr>
          <p:cNvPr id="4" name="Slide Number Placeholder 3"/>
          <p:cNvSpPr>
            <a:spLocks noGrp="1"/>
          </p:cNvSpPr>
          <p:nvPr>
            <p:ph type="sldNum" sz="quarter" idx="5"/>
          </p:nvPr>
        </p:nvSpPr>
        <p:spPr/>
        <p:txBody>
          <a:bodyPr/>
          <a:lstStyle/>
          <a:p>
            <a:fld id="{2654FDBB-9026-8941-99C3-F9FD41F446C4}" type="slidenum">
              <a:rPr lang="en-US" smtClean="0"/>
              <a:t>125</a:t>
            </a:fld>
            <a:endParaRPr lang="en-US"/>
          </a:p>
        </p:txBody>
      </p:sp>
    </p:spTree>
    <p:extLst>
      <p:ext uri="{BB962C8B-B14F-4D97-AF65-F5344CB8AC3E}">
        <p14:creationId xmlns:p14="http://schemas.microsoft.com/office/powerpoint/2010/main" val="868514746"/>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goes back to what we discussed a few slides back.</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126</a:t>
            </a:fld>
            <a:endParaRPr lang="en-US"/>
          </a:p>
        </p:txBody>
      </p:sp>
    </p:spTree>
    <p:extLst>
      <p:ext uri="{BB962C8B-B14F-4D97-AF65-F5344CB8AC3E}">
        <p14:creationId xmlns:p14="http://schemas.microsoft.com/office/powerpoint/2010/main" val="108141479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Simply put, you cannot lay someone off because including their OT hours they have already worked a 2080 work year by October.</a:t>
            </a:r>
            <a:endParaRPr lang="en-CA" dirty="0"/>
          </a:p>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127</a:t>
            </a:fld>
            <a:endParaRPr lang="en-US"/>
          </a:p>
        </p:txBody>
      </p:sp>
    </p:spTree>
    <p:extLst>
      <p:ext uri="{BB962C8B-B14F-4D97-AF65-F5344CB8AC3E}">
        <p14:creationId xmlns:p14="http://schemas.microsoft.com/office/powerpoint/2010/main" val="259469076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54FDBB-9026-8941-99C3-F9FD41F446C4}" type="slidenum">
              <a:rPr lang="en-US" smtClean="0"/>
              <a:t>128</a:t>
            </a:fld>
            <a:endParaRPr lang="en-US"/>
          </a:p>
        </p:txBody>
      </p:sp>
    </p:spTree>
    <p:extLst>
      <p:ext uri="{BB962C8B-B14F-4D97-AF65-F5344CB8AC3E}">
        <p14:creationId xmlns:p14="http://schemas.microsoft.com/office/powerpoint/2010/main" val="24103855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54FDBB-9026-8941-99C3-F9FD41F446C4}" type="slidenum">
              <a:rPr lang="en-US" smtClean="0"/>
              <a:t>129</a:t>
            </a:fld>
            <a:endParaRPr lang="en-US"/>
          </a:p>
        </p:txBody>
      </p:sp>
    </p:spTree>
    <p:extLst>
      <p:ext uri="{BB962C8B-B14F-4D97-AF65-F5344CB8AC3E}">
        <p14:creationId xmlns:p14="http://schemas.microsoft.com/office/powerpoint/2010/main" val="3928328363"/>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Review the article aloud - Note, 8 hours is referring to two shifts on two separate days.  So, ending at 11pm, and not starting before 7am.  It is not referring to working 12am – 8am, and then starting another shift at 5pm.  If the employee starts another shift at 5pm of the same day their first shift started, the second shift will be at OT.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That was my </a:t>
            </a:r>
            <a:r>
              <a:rPr lang="en-US"/>
              <a:t>last slide.</a:t>
            </a:r>
            <a:endParaRPr lang="en-CA" dirty="0"/>
          </a:p>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130</a:t>
            </a:fld>
            <a:endParaRPr lang="en-US"/>
          </a:p>
        </p:txBody>
      </p:sp>
    </p:spTree>
    <p:extLst>
      <p:ext uri="{BB962C8B-B14F-4D97-AF65-F5344CB8AC3E}">
        <p14:creationId xmlns:p14="http://schemas.microsoft.com/office/powerpoint/2010/main" val="3861064217"/>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131</a:t>
            </a:fld>
            <a:endParaRPr lang="en-US"/>
          </a:p>
        </p:txBody>
      </p:sp>
    </p:spTree>
    <p:extLst>
      <p:ext uri="{BB962C8B-B14F-4D97-AF65-F5344CB8AC3E}">
        <p14:creationId xmlns:p14="http://schemas.microsoft.com/office/powerpoint/2010/main" val="1381461448"/>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54FDBB-9026-8941-99C3-F9FD41F446C4}" type="slidenum">
              <a:rPr lang="en-US" smtClean="0"/>
              <a:t>132</a:t>
            </a:fld>
            <a:endParaRPr lang="en-US"/>
          </a:p>
        </p:txBody>
      </p:sp>
    </p:spTree>
    <p:extLst>
      <p:ext uri="{BB962C8B-B14F-4D97-AF65-F5344CB8AC3E}">
        <p14:creationId xmlns:p14="http://schemas.microsoft.com/office/powerpoint/2010/main" val="2313067622"/>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133</a:t>
            </a:fld>
            <a:endParaRPr lang="en-US"/>
          </a:p>
        </p:txBody>
      </p:sp>
    </p:spTree>
    <p:extLst>
      <p:ext uri="{BB962C8B-B14F-4D97-AF65-F5344CB8AC3E}">
        <p14:creationId xmlns:p14="http://schemas.microsoft.com/office/powerpoint/2010/main" val="394461113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Bargaining Agent Recognition –  This means that employers must work with their unions to deal with employment matters.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a:t>
            </a:r>
            <a:r>
              <a:rPr lang="en-CA" dirty="0" err="1"/>
              <a:t>ew</a:t>
            </a:r>
            <a:r>
              <a:rPr lang="en-CA" dirty="0"/>
              <a:t> Language in 2026 – The parties shortened the wording to CSSBA and dropped the words bargaining association </a:t>
            </a:r>
            <a:r>
              <a:rPr lang="en-CA" u="sng" dirty="0"/>
              <a:t>of unions</a:t>
            </a:r>
            <a:r>
              <a:rPr lang="en-CA" dirty="0"/>
              <a:t>.</a:t>
            </a:r>
          </a:p>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135</a:t>
            </a:fld>
            <a:endParaRPr lang="en-US"/>
          </a:p>
        </p:txBody>
      </p:sp>
    </p:spTree>
    <p:extLst>
      <p:ext uri="{BB962C8B-B14F-4D97-AF65-F5344CB8AC3E}">
        <p14:creationId xmlns:p14="http://schemas.microsoft.com/office/powerpoint/2010/main" val="4212967650"/>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This is important because if you do so, that agreement is not binding.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For example, if an employee agrees to work a shift for straight time despite meeting the conditions for OT, then you could still receive a grievance for the OT and that grievance may be generated by the Union (even if the employee stands by their agreement).</a:t>
            </a:r>
          </a:p>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136</a:t>
            </a:fld>
            <a:endParaRPr lang="en-US"/>
          </a:p>
        </p:txBody>
      </p:sp>
    </p:spTree>
    <p:extLst>
      <p:ext uri="{BB962C8B-B14F-4D97-AF65-F5344CB8AC3E}">
        <p14:creationId xmlns:p14="http://schemas.microsoft.com/office/powerpoint/2010/main" val="766016670"/>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requires employers to consider their motivations behind their dealings with unionized employees and stewards. We recommend ensuring professional communication at all times.</a:t>
            </a:r>
          </a:p>
          <a:p>
            <a:endParaRPr lang="en-US" dirty="0"/>
          </a:p>
          <a:p>
            <a:r>
              <a:rPr lang="en-US" dirty="0"/>
              <a:t>Also, in order for stewards to be able to represent their members properly, they are to be considered on “even footing” with employer representatives, rather than as a subordinate, when acting in their steward role.</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137</a:t>
            </a:fld>
            <a:endParaRPr lang="en-US"/>
          </a:p>
        </p:txBody>
      </p:sp>
    </p:spTree>
    <p:extLst>
      <p:ext uri="{BB962C8B-B14F-4D97-AF65-F5344CB8AC3E}">
        <p14:creationId xmlns:p14="http://schemas.microsoft.com/office/powerpoint/2010/main" val="3929346042"/>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Although stewards must obtain permission before leaving work to perform steward duties, employers must not unreasonably deny this permission and can only do so when the steward’s absence would unreasonably interfere with the employer’s operation.</a:t>
            </a:r>
          </a:p>
          <a:p>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This article describes the types of duties Stewards perform and I urge you to review this section because there are a number of qualifier words like “immediate” and “urgent” limiting when these duties must be carried out.</a:t>
            </a:r>
          </a:p>
          <a:p>
            <a:endParaRPr lang="en-US" dirty="0"/>
          </a:p>
          <a:p>
            <a:r>
              <a:rPr lang="en-US" dirty="0"/>
              <a:t>N</a:t>
            </a:r>
            <a:r>
              <a:rPr lang="en-CA" dirty="0" err="1"/>
              <a:t>ew</a:t>
            </a:r>
            <a:r>
              <a:rPr lang="en-CA" dirty="0"/>
              <a:t> Language – There is new language in 3.6 specifying that stewards are people who are employed by the employer and are not stewards from a separate employer. Some employers had experiences where the Union sent stewards from a different employer when none were available locally or the Union determined that none of the local stewards were appropriate in the present case. This new language indicates that if the Union determines there are no appropriate stewards who can deal with an issue of the employer, then the Union will represent the employee.</a:t>
            </a:r>
          </a:p>
          <a:p>
            <a:endParaRPr lang="en-CA" dirty="0"/>
          </a:p>
          <a:p>
            <a:r>
              <a:rPr lang="en-CA" dirty="0"/>
              <a:t>There is also a Memorandum of Agreement stating the Unions will make efforts to engage sufficient stewards at each employer.</a:t>
            </a:r>
          </a:p>
        </p:txBody>
      </p:sp>
      <p:sp>
        <p:nvSpPr>
          <p:cNvPr id="4" name="Slide Number Placeholder 3"/>
          <p:cNvSpPr>
            <a:spLocks noGrp="1"/>
          </p:cNvSpPr>
          <p:nvPr>
            <p:ph type="sldNum" sz="quarter" idx="5"/>
          </p:nvPr>
        </p:nvSpPr>
        <p:spPr/>
        <p:txBody>
          <a:bodyPr/>
          <a:lstStyle/>
          <a:p>
            <a:fld id="{2654FDBB-9026-8941-99C3-F9FD41F446C4}" type="slidenum">
              <a:rPr lang="en-US" smtClean="0"/>
              <a:t>138</a:t>
            </a:fld>
            <a:endParaRPr lang="en-US"/>
          </a:p>
        </p:txBody>
      </p:sp>
    </p:spTree>
    <p:extLst>
      <p:ext uri="{BB962C8B-B14F-4D97-AF65-F5344CB8AC3E}">
        <p14:creationId xmlns:p14="http://schemas.microsoft.com/office/powerpoint/2010/main" val="1889975793"/>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Article 3.10a - This title is misleading because it is qualified by article 3.10(d) which requires the employer to continue to pay so there is no loss of pay and the union will reimburse the employer for their pay and cost of benefits.</a:t>
            </a:r>
          </a:p>
          <a:p>
            <a:endParaRPr lang="en-CA" dirty="0"/>
          </a:p>
          <a:p>
            <a:r>
              <a:rPr lang="en-CA" sz="1200" kern="1200" dirty="0">
                <a:solidFill>
                  <a:schemeClr val="tx1"/>
                </a:solidFill>
                <a:effectLst/>
                <a:highlight>
                  <a:srgbClr val="FFFF00"/>
                </a:highlight>
                <a:latin typeface="+mn-lt"/>
                <a:ea typeface="+mn-ea"/>
                <a:cs typeface="+mn-cs"/>
              </a:rPr>
              <a:t>Although reasonable travel time is included in the pay, it is important to note that this is a “without loss of pay” clause. So, if the employee was scheduled to work 16 hours in a week and the union requires them to attend for 40 hours in the week, the employer is only required to pay the employee for the 16 hours they were scheduled to work plus applicable travel time.</a:t>
            </a:r>
          </a:p>
          <a:p>
            <a:endParaRPr lang="en-CA"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Employers should ensure they have received authorization from the Union before granting this leave to confirm it is officially sanctioned and will be reimbursed.</a:t>
            </a:r>
          </a:p>
          <a:p>
            <a:r>
              <a:rPr lang="en-CA" sz="1200" kern="1200" dirty="0">
                <a:solidFill>
                  <a:schemeClr val="tx1"/>
                </a:solidFill>
                <a:effectLst/>
                <a:latin typeface="+mn-lt"/>
                <a:ea typeface="+mn-ea"/>
                <a:cs typeface="+mn-cs"/>
              </a:rPr>
              <a:t> </a:t>
            </a:r>
          </a:p>
          <a:p>
            <a:r>
              <a:rPr lang="en-CA" sz="1200" kern="1200" dirty="0">
                <a:solidFill>
                  <a:schemeClr val="tx1"/>
                </a:solidFill>
                <a:effectLst/>
                <a:latin typeface="+mn-lt"/>
                <a:ea typeface="+mn-ea"/>
                <a:cs typeface="+mn-cs"/>
              </a:rPr>
              <a:t>Employers should also confirm that this leave falls into one of the categories listed in 3.10(a), keeping in mind that 3.10(a)(2) is very broad.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a:t>
            </a:r>
            <a:r>
              <a:rPr lang="en-CA" sz="1200" kern="1200" dirty="0" err="1">
                <a:solidFill>
                  <a:schemeClr val="tx1"/>
                </a:solidFill>
                <a:effectLst/>
                <a:latin typeface="+mn-lt"/>
                <a:ea typeface="+mn-ea"/>
                <a:cs typeface="+mn-cs"/>
              </a:rPr>
              <a:t>ew</a:t>
            </a:r>
            <a:r>
              <a:rPr lang="en-CA" sz="1200" kern="1200" dirty="0">
                <a:solidFill>
                  <a:schemeClr val="tx1"/>
                </a:solidFill>
                <a:effectLst/>
                <a:latin typeface="+mn-lt"/>
                <a:ea typeface="+mn-ea"/>
                <a:cs typeface="+mn-cs"/>
              </a:rPr>
              <a:t> Language – 3.10 has new language stating that Leave requests must be submitted to the employer as soon as the need for the leaves are known.</a:t>
            </a:r>
          </a:p>
        </p:txBody>
      </p:sp>
      <p:sp>
        <p:nvSpPr>
          <p:cNvPr id="4" name="Slide Number Placeholder 3"/>
          <p:cNvSpPr>
            <a:spLocks noGrp="1"/>
          </p:cNvSpPr>
          <p:nvPr>
            <p:ph type="sldNum" sz="quarter" idx="5"/>
          </p:nvPr>
        </p:nvSpPr>
        <p:spPr/>
        <p:txBody>
          <a:bodyPr/>
          <a:lstStyle/>
          <a:p>
            <a:fld id="{2654FDBB-9026-8941-99C3-F9FD41F446C4}" type="slidenum">
              <a:rPr lang="en-US" smtClean="0"/>
              <a:t>139</a:t>
            </a:fld>
            <a:endParaRPr lang="en-US"/>
          </a:p>
        </p:txBody>
      </p:sp>
    </p:spTree>
    <p:extLst>
      <p:ext uri="{BB962C8B-B14F-4D97-AF65-F5344CB8AC3E}">
        <p14:creationId xmlns:p14="http://schemas.microsoft.com/office/powerpoint/2010/main" val="1862238772"/>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This section outlines how union representatives are paid when they perform steward duties (listed in Art. 3.6) or when representatives appointed by the Union attend Joint Labour/Management Committee meetings. This time is paid for by the employer.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a:t>
            </a:r>
            <a:r>
              <a:rPr lang="en-CA" dirty="0" err="1"/>
              <a:t>lthough</a:t>
            </a:r>
            <a:r>
              <a:rPr lang="en-CA" dirty="0"/>
              <a:t> this work is performed at no loss of pay, employers should not abuse that by scheduling meetings outside of the steward’s schedule to avoid costs. The steward has the right to refuse to attend when the meeting is outside of their schedule so this could result in delays for the employer.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Unionized staff who are members of the Joint Safety and Health committee receive straight time pay for attending these meetings and are not entitled to OT or other premiums.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140</a:t>
            </a:fld>
            <a:endParaRPr lang="en-US"/>
          </a:p>
        </p:txBody>
      </p:sp>
    </p:spTree>
    <p:extLst>
      <p:ext uri="{BB962C8B-B14F-4D97-AF65-F5344CB8AC3E}">
        <p14:creationId xmlns:p14="http://schemas.microsoft.com/office/powerpoint/2010/main" val="52966388"/>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a:solidFill>
                  <a:schemeClr val="tx1"/>
                </a:solidFill>
                <a:effectLst/>
                <a:latin typeface="+mn-lt"/>
                <a:ea typeface="+mn-ea"/>
                <a:cs typeface="+mn-cs"/>
              </a:rPr>
              <a:t>There may be times when an employer faces challenges in granting an employee’s Union Leave request. Often this results from staffing shortages and the employer cannot afford to allow another staff member off for a leave.</a:t>
            </a:r>
          </a:p>
          <a:p>
            <a:r>
              <a:rPr lang="en-CA" sz="1200" kern="1200" dirty="0">
                <a:solidFill>
                  <a:schemeClr val="tx1"/>
                </a:solidFill>
                <a:effectLst/>
                <a:latin typeface="+mn-lt"/>
                <a:ea typeface="+mn-ea"/>
                <a:cs typeface="+mn-cs"/>
              </a:rPr>
              <a:t> </a:t>
            </a:r>
          </a:p>
          <a:p>
            <a:r>
              <a:rPr lang="en-CA" sz="1200" kern="1200" dirty="0">
                <a:solidFill>
                  <a:schemeClr val="tx1"/>
                </a:solidFill>
                <a:effectLst/>
                <a:latin typeface="+mn-lt"/>
                <a:ea typeface="+mn-ea"/>
                <a:cs typeface="+mn-cs"/>
              </a:rPr>
              <a:t>Employers should be mindful that article 3.10 states “Leave of absence … </a:t>
            </a:r>
            <a:r>
              <a:rPr lang="en-CA" sz="1200" u="sng" kern="1200" dirty="0">
                <a:solidFill>
                  <a:schemeClr val="tx1"/>
                </a:solidFill>
                <a:effectLst/>
                <a:latin typeface="+mn-lt"/>
                <a:ea typeface="+mn-ea"/>
                <a:cs typeface="+mn-cs"/>
              </a:rPr>
              <a:t>will </a:t>
            </a:r>
            <a:r>
              <a:rPr lang="en-CA" sz="1200" kern="1200" dirty="0">
                <a:solidFill>
                  <a:schemeClr val="tx1"/>
                </a:solidFill>
                <a:effectLst/>
                <a:latin typeface="+mn-lt"/>
                <a:ea typeface="+mn-ea"/>
                <a:cs typeface="+mn-cs"/>
              </a:rPr>
              <a:t>be granted”. This is must-grant leave.</a:t>
            </a:r>
            <a:endParaRPr lang="en-US" sz="1200" kern="1200" dirty="0">
              <a:solidFill>
                <a:schemeClr val="tx1"/>
              </a:solidFill>
              <a:effectLst/>
              <a:latin typeface="+mn-lt"/>
              <a:ea typeface="+mn-ea"/>
              <a:cs typeface="+mn-cs"/>
            </a:endParaRPr>
          </a:p>
          <a:p>
            <a:endParaRPr lang="en-CA"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In these cases, CSSEA recommends following the newly negotiated process for dealing with these challenges. The steps are as follows:</a:t>
            </a:r>
          </a:p>
          <a:p>
            <a:endParaRPr lang="en-CA" sz="1200" kern="1200" dirty="0">
              <a:solidFill>
                <a:schemeClr val="tx1"/>
              </a:solidFill>
              <a:effectLst/>
              <a:latin typeface="+mn-lt"/>
              <a:ea typeface="+mn-ea"/>
              <a:cs typeface="+mn-cs"/>
            </a:endParaRPr>
          </a:p>
          <a:p>
            <a:pPr marL="228600" indent="-228600">
              <a:buAutoNum type="arabicPeriod"/>
            </a:pPr>
            <a:r>
              <a:rPr lang="en-CA" sz="1200" kern="1200" dirty="0">
                <a:solidFill>
                  <a:schemeClr val="tx1"/>
                </a:solidFill>
                <a:effectLst/>
                <a:latin typeface="+mn-lt"/>
                <a:ea typeface="+mn-ea"/>
                <a:cs typeface="+mn-cs"/>
              </a:rPr>
              <a:t>Either party may make a request in writing to start the discussion.</a:t>
            </a:r>
          </a:p>
          <a:p>
            <a:pPr marL="228600" indent="-228600">
              <a:buAutoNum type="arabicPeriod"/>
            </a:pPr>
            <a:r>
              <a:rPr lang="en-CA" sz="1200" kern="1200" dirty="0">
                <a:solidFill>
                  <a:schemeClr val="tx1"/>
                </a:solidFill>
                <a:effectLst/>
                <a:latin typeface="+mn-lt"/>
                <a:ea typeface="+mn-ea"/>
                <a:cs typeface="+mn-cs"/>
              </a:rPr>
              <a:t>The parties will discuss concerns arising from the leave request, including challenges faced, impacts experienced and suggested solutions.</a:t>
            </a:r>
          </a:p>
          <a:p>
            <a:pPr marL="228600" indent="-228600">
              <a:buAutoNum type="arabicPeriod"/>
            </a:pPr>
            <a:r>
              <a:rPr lang="en-CA" sz="1200" kern="1200" dirty="0">
                <a:solidFill>
                  <a:schemeClr val="tx1"/>
                </a:solidFill>
                <a:effectLst/>
                <a:latin typeface="+mn-lt"/>
                <a:ea typeface="+mn-ea"/>
                <a:cs typeface="+mn-cs"/>
              </a:rPr>
              <a:t>The parties will discuss in good faith.</a:t>
            </a:r>
          </a:p>
          <a:p>
            <a:pPr marL="228600" indent="-228600">
              <a:buAutoNum type="arabicPeriod"/>
            </a:pPr>
            <a:r>
              <a:rPr lang="en-CA" sz="1200" kern="1200" dirty="0">
                <a:solidFill>
                  <a:schemeClr val="tx1"/>
                </a:solidFill>
                <a:effectLst/>
                <a:latin typeface="+mn-lt"/>
                <a:ea typeface="+mn-ea"/>
                <a:cs typeface="+mn-cs"/>
              </a:rPr>
              <a:t>If not resolved, either party may submit the matter to mediation. </a:t>
            </a:r>
          </a:p>
          <a:p>
            <a:r>
              <a:rPr lang="en-CA" sz="1200" kern="1200" dirty="0">
                <a:solidFill>
                  <a:schemeClr val="tx1"/>
                </a:solidFill>
                <a:effectLst/>
                <a:latin typeface="+mn-lt"/>
                <a:ea typeface="+mn-ea"/>
                <a:cs typeface="+mn-cs"/>
              </a:rPr>
              <a:t> </a:t>
            </a:r>
          </a:p>
          <a:p>
            <a:r>
              <a:rPr lang="en-CA" sz="1200" kern="1200" dirty="0">
                <a:solidFill>
                  <a:schemeClr val="tx1"/>
                </a:solidFill>
                <a:effectLst/>
                <a:latin typeface="+mn-lt"/>
                <a:ea typeface="+mn-ea"/>
                <a:cs typeface="+mn-cs"/>
              </a:rPr>
              <a:t>The union treats this language as a right to be granted the leave. Therefore, the employer will need to demonstrate a real and negative impact on its operations as well as its efforts to address the problem, such as ongoing recruiting efforts, setting realistic vacation maximums, etc. This should help the employer persuade the union from demanding the leave.</a:t>
            </a:r>
          </a:p>
          <a:p>
            <a:r>
              <a:rPr lang="en-CA" sz="1200" kern="1200" dirty="0">
                <a:solidFill>
                  <a:schemeClr val="tx1"/>
                </a:solidFill>
                <a:effectLst/>
                <a:latin typeface="+mn-lt"/>
                <a:ea typeface="+mn-ea"/>
                <a:cs typeface="+mn-cs"/>
              </a:rPr>
              <a:t> </a:t>
            </a:r>
          </a:p>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141</a:t>
            </a:fld>
            <a:endParaRPr lang="en-US"/>
          </a:p>
        </p:txBody>
      </p:sp>
    </p:spTree>
    <p:extLst>
      <p:ext uri="{BB962C8B-B14F-4D97-AF65-F5344CB8AC3E}">
        <p14:creationId xmlns:p14="http://schemas.microsoft.com/office/powerpoint/2010/main" val="2602942447"/>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a:solidFill>
                  <a:schemeClr val="tx1"/>
                </a:solidFill>
                <a:effectLst/>
                <a:latin typeface="+mn-lt"/>
                <a:ea typeface="+mn-ea"/>
                <a:cs typeface="+mn-cs"/>
              </a:rPr>
              <a:t>This article outlines the full hours of the week for employers and a variety of scheduling related functions.</a:t>
            </a:r>
          </a:p>
          <a:p>
            <a:r>
              <a:rPr lang="en-CA" sz="1200" kern="1200" dirty="0">
                <a:solidFill>
                  <a:schemeClr val="tx1"/>
                </a:solidFill>
                <a:effectLst/>
                <a:latin typeface="+mn-lt"/>
                <a:ea typeface="+mn-ea"/>
                <a:cs typeface="+mn-cs"/>
              </a:rPr>
              <a:t> </a:t>
            </a:r>
          </a:p>
          <a:p>
            <a:r>
              <a:rPr lang="en-CA" sz="1200" kern="1200" dirty="0">
                <a:solidFill>
                  <a:schemeClr val="tx1"/>
                </a:solidFill>
                <a:effectLst/>
                <a:latin typeface="+mn-lt"/>
                <a:ea typeface="+mn-ea"/>
                <a:cs typeface="+mn-cs"/>
              </a:rPr>
              <a:t>I won’t hit every section but rather will focus on those areas where questions most commonly arise from our members.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a:t>
            </a:r>
            <a:r>
              <a:rPr lang="en-CA" sz="1200" kern="1200" dirty="0">
                <a:solidFill>
                  <a:schemeClr val="tx1"/>
                </a:solidFill>
                <a:effectLst/>
                <a:latin typeface="+mn-lt"/>
                <a:ea typeface="+mn-ea"/>
                <a:cs typeface="+mn-cs"/>
              </a:rPr>
              <a:t>here have been no new changes to this article as a result of collective bargaining.</a:t>
            </a:r>
          </a:p>
          <a:p>
            <a:r>
              <a:rPr lang="en-CA" sz="1200" kern="1200" dirty="0">
                <a:solidFill>
                  <a:schemeClr val="tx1"/>
                </a:solidFill>
                <a:effectLst/>
                <a:latin typeface="+mn-lt"/>
                <a:ea typeface="+mn-ea"/>
                <a:cs typeface="+mn-cs"/>
              </a:rPr>
              <a:t> </a:t>
            </a:r>
          </a:p>
          <a:p>
            <a:r>
              <a:rPr lang="en-CA" sz="1200" kern="1200" dirty="0">
                <a:solidFill>
                  <a:schemeClr val="tx1"/>
                </a:solidFill>
                <a:effectLst/>
                <a:latin typeface="+mn-lt"/>
                <a:ea typeface="+mn-ea"/>
                <a:cs typeface="+mn-cs"/>
              </a:rPr>
              <a:t>A day is defined as a 24 hour period commencing just after midnight until the following midnight and a week commences on Sunday and ends the following Saturday.</a:t>
            </a:r>
          </a:p>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142</a:t>
            </a:fld>
            <a:endParaRPr lang="en-US"/>
          </a:p>
        </p:txBody>
      </p:sp>
    </p:spTree>
    <p:extLst>
      <p:ext uri="{BB962C8B-B14F-4D97-AF65-F5344CB8AC3E}">
        <p14:creationId xmlns:p14="http://schemas.microsoft.com/office/powerpoint/2010/main" val="498344118"/>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a:solidFill>
                  <a:schemeClr val="tx1"/>
                </a:solidFill>
                <a:effectLst/>
                <a:latin typeface="+mn-lt"/>
                <a:ea typeface="+mn-ea"/>
                <a:cs typeface="+mn-cs"/>
              </a:rPr>
              <a:t>This article states that full time hours are defined in Local Issues by each employer and their Union. Therefore, employers have anywhere between 35-40 hours per week as full time. If the number is not negotiated, then the default is 40 hours per week.</a:t>
            </a:r>
          </a:p>
          <a:p>
            <a:r>
              <a:rPr lang="en-CA" sz="1200" kern="1200" dirty="0">
                <a:solidFill>
                  <a:schemeClr val="tx1"/>
                </a:solidFill>
                <a:effectLst/>
                <a:latin typeface="+mn-lt"/>
                <a:ea typeface="+mn-ea"/>
                <a:cs typeface="+mn-cs"/>
              </a:rPr>
              <a:t> </a:t>
            </a:r>
          </a:p>
          <a:p>
            <a:r>
              <a:rPr lang="en-CA" sz="1200" kern="1200" dirty="0">
                <a:solidFill>
                  <a:schemeClr val="tx1"/>
                </a:solidFill>
                <a:effectLst/>
                <a:latin typeface="+mn-lt"/>
                <a:ea typeface="+mn-ea"/>
                <a:cs typeface="+mn-cs"/>
              </a:rPr>
              <a:t>If an employee is scheduled to work and informed that they are not required to work when they arrive, they are entitled to 2 hours of pay, provided they did not commence work. However, if they commenced working, they are entitled to a minimum of three hours pay or whatever hours they worked above 3. In this case, the employer can require the employee to work for the three hours performing other related duties.</a:t>
            </a:r>
          </a:p>
          <a:p>
            <a:r>
              <a:rPr lang="en-CA" sz="1200" kern="1200" dirty="0">
                <a:solidFill>
                  <a:schemeClr val="tx1"/>
                </a:solidFill>
                <a:effectLst/>
                <a:latin typeface="+mn-lt"/>
                <a:ea typeface="+mn-ea"/>
                <a:cs typeface="+mn-cs"/>
              </a:rPr>
              <a:t> </a:t>
            </a:r>
          </a:p>
          <a:p>
            <a:r>
              <a:rPr lang="en-CA" sz="1200" kern="1200" dirty="0">
                <a:solidFill>
                  <a:schemeClr val="tx1"/>
                </a:solidFill>
                <a:effectLst/>
                <a:latin typeface="+mn-lt"/>
                <a:ea typeface="+mn-ea"/>
                <a:cs typeface="+mn-cs"/>
              </a:rPr>
              <a:t>I would encourage employers to apply this section in times where there were circumstances beyond their control that led to no work being available. If employers overuse this section, it could generate grievances that employees were laid off with insufficient notice.</a:t>
            </a:r>
          </a:p>
          <a:p>
            <a:endParaRPr lang="en-CA"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Schedule Construction – This section also outlines the various rules for constructing schedules.</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144</a:t>
            </a:fld>
            <a:endParaRPr lang="en-US"/>
          </a:p>
        </p:txBody>
      </p:sp>
    </p:spTree>
    <p:extLst>
      <p:ext uri="{BB962C8B-B14F-4D97-AF65-F5344CB8AC3E}">
        <p14:creationId xmlns:p14="http://schemas.microsoft.com/office/powerpoint/2010/main" val="348863410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a:solidFill>
                  <a:schemeClr val="tx1"/>
                </a:solidFill>
                <a:effectLst/>
                <a:latin typeface="+mn-lt"/>
                <a:ea typeface="+mn-ea"/>
                <a:cs typeface="+mn-cs"/>
              </a:rPr>
              <a:t>Assigning additional hours</a:t>
            </a:r>
          </a:p>
          <a:p>
            <a:r>
              <a:rPr lang="en-CA" sz="1200" kern="1200" dirty="0">
                <a:solidFill>
                  <a:schemeClr val="tx1"/>
                </a:solidFill>
                <a:effectLst/>
                <a:latin typeface="+mn-lt"/>
                <a:ea typeface="+mn-ea"/>
                <a:cs typeface="+mn-cs"/>
              </a:rPr>
              <a:t> </a:t>
            </a:r>
          </a:p>
          <a:p>
            <a:r>
              <a:rPr lang="en-CA" sz="1200" kern="1200" dirty="0">
                <a:solidFill>
                  <a:schemeClr val="tx1"/>
                </a:solidFill>
                <a:effectLst/>
                <a:latin typeface="+mn-lt"/>
                <a:ea typeface="+mn-ea"/>
                <a:cs typeface="+mn-cs"/>
              </a:rPr>
              <a:t>Although most employers have Local Issues describing how additional hours of work are offered and assigned, some do not. For those that do not, Article 14.2e outlines the agreed upon process.</a:t>
            </a:r>
          </a:p>
          <a:p>
            <a:r>
              <a:rPr lang="en-CA" sz="1200" kern="1200" dirty="0">
                <a:solidFill>
                  <a:schemeClr val="tx1"/>
                </a:solidFill>
                <a:effectLst/>
                <a:latin typeface="+mn-lt"/>
                <a:ea typeface="+mn-ea"/>
                <a:cs typeface="+mn-cs"/>
              </a:rPr>
              <a:t> </a:t>
            </a:r>
          </a:p>
          <a:p>
            <a:r>
              <a:rPr lang="en-CA" sz="1200" kern="1200" dirty="0">
                <a:solidFill>
                  <a:schemeClr val="tx1"/>
                </a:solidFill>
                <a:effectLst/>
                <a:latin typeface="+mn-lt"/>
                <a:ea typeface="+mn-ea"/>
                <a:cs typeface="+mn-cs"/>
              </a:rPr>
              <a:t>In these circumstances, employers must offer additional shifts to full time employees first, in order of seniority. This section only applies to those employers whose full time week is less than 40 hours because to offer additional hours to employees who are already scheduled for 40 in the week would generate OT.</a:t>
            </a:r>
          </a:p>
          <a:p>
            <a:r>
              <a:rPr lang="en-CA" sz="1200" kern="1200" dirty="0">
                <a:solidFill>
                  <a:schemeClr val="tx1"/>
                </a:solidFill>
                <a:effectLst/>
                <a:latin typeface="+mn-lt"/>
                <a:ea typeface="+mn-ea"/>
                <a:cs typeface="+mn-cs"/>
              </a:rPr>
              <a:t> </a:t>
            </a:r>
          </a:p>
          <a:p>
            <a:r>
              <a:rPr lang="en-CA" sz="1200" kern="1200" dirty="0">
                <a:solidFill>
                  <a:schemeClr val="tx1"/>
                </a:solidFill>
                <a:effectLst/>
                <a:latin typeface="+mn-lt"/>
                <a:ea typeface="+mn-ea"/>
                <a:cs typeface="+mn-cs"/>
              </a:rPr>
              <a:t>If there are no FT employees to take the additional shift, then it is offered to part time employees in order of seniority. Again, the hours are only offered to employees who will not be put into an OT situation by working the hours.</a:t>
            </a:r>
          </a:p>
          <a:p>
            <a:r>
              <a:rPr lang="en-CA" sz="1200" kern="1200" dirty="0">
                <a:solidFill>
                  <a:schemeClr val="tx1"/>
                </a:solidFill>
                <a:effectLst/>
                <a:latin typeface="+mn-lt"/>
                <a:ea typeface="+mn-ea"/>
                <a:cs typeface="+mn-cs"/>
              </a:rPr>
              <a:t> </a:t>
            </a:r>
          </a:p>
          <a:p>
            <a:r>
              <a:rPr lang="en-CA" sz="1200" kern="1200" dirty="0">
                <a:solidFill>
                  <a:schemeClr val="tx1"/>
                </a:solidFill>
                <a:effectLst/>
                <a:latin typeface="+mn-lt"/>
                <a:ea typeface="+mn-ea"/>
                <a:cs typeface="+mn-cs"/>
              </a:rPr>
              <a:t>For example: the employer has an 8 hour afternoon shift to be filled today and the most senior PT employee is already scheduled for an 8 hour day shift today. This employee is not offered the afternoon shift because to work it would generate OT.</a:t>
            </a:r>
          </a:p>
          <a:p>
            <a:r>
              <a:rPr lang="en-CA" sz="1200" kern="1200" dirty="0">
                <a:solidFill>
                  <a:schemeClr val="tx1"/>
                </a:solidFill>
                <a:effectLst/>
                <a:latin typeface="+mn-lt"/>
                <a:ea typeface="+mn-ea"/>
                <a:cs typeface="+mn-cs"/>
              </a:rPr>
              <a:t> </a:t>
            </a:r>
          </a:p>
          <a:p>
            <a:r>
              <a:rPr lang="en-CA" sz="1200" kern="1200" dirty="0">
                <a:solidFill>
                  <a:schemeClr val="tx1"/>
                </a:solidFill>
                <a:effectLst/>
                <a:latin typeface="+mn-lt"/>
                <a:ea typeface="+mn-ea"/>
                <a:cs typeface="+mn-cs"/>
              </a:rPr>
              <a:t>It is important to note that the assignment of additional shifts in 14.2e represents an unusual application of seniority. Normally, seniority is treated purely as a quantum of hours or a date, like in the posting process (art. 24). </a:t>
            </a:r>
          </a:p>
          <a:p>
            <a:r>
              <a:rPr lang="en-CA" sz="1200" kern="1200" dirty="0">
                <a:solidFill>
                  <a:schemeClr val="tx1"/>
                </a:solidFill>
                <a:effectLst/>
                <a:latin typeface="+mn-lt"/>
                <a:ea typeface="+mn-ea"/>
                <a:cs typeface="+mn-cs"/>
              </a:rPr>
              <a:t> </a:t>
            </a:r>
          </a:p>
          <a:p>
            <a:r>
              <a:rPr lang="en-CA" sz="1200" kern="1200" dirty="0">
                <a:solidFill>
                  <a:schemeClr val="tx1"/>
                </a:solidFill>
                <a:effectLst/>
                <a:latin typeface="+mn-lt"/>
                <a:ea typeface="+mn-ea"/>
                <a:cs typeface="+mn-cs"/>
              </a:rPr>
              <a:t>But in the assignment of additional shifts, seniority is applied in conjunction with employee status (FT, PT and Cas.). This means you may have a casual with 20 years of seniority in hours but a part time employee with 1 week of seniority must be offered the shift before it is offered to the more senior casual.</a:t>
            </a:r>
          </a:p>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145</a:t>
            </a:fld>
            <a:endParaRPr lang="en-US"/>
          </a:p>
        </p:txBody>
      </p:sp>
    </p:spTree>
    <p:extLst>
      <p:ext uri="{BB962C8B-B14F-4D97-AF65-F5344CB8AC3E}">
        <p14:creationId xmlns:p14="http://schemas.microsoft.com/office/powerpoint/2010/main" val="241503849"/>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u="sng" kern="1200" dirty="0">
                <a:solidFill>
                  <a:schemeClr val="tx1"/>
                </a:solidFill>
                <a:effectLst/>
                <a:latin typeface="+mn-lt"/>
                <a:ea typeface="+mn-ea"/>
                <a:cs typeface="+mn-cs"/>
              </a:rPr>
              <a:t>Extended Hours Shifts</a:t>
            </a:r>
            <a:endParaRPr lang="en-CA"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 </a:t>
            </a:r>
          </a:p>
          <a:p>
            <a:r>
              <a:rPr lang="en-CA" sz="1200" kern="1200" dirty="0">
                <a:solidFill>
                  <a:schemeClr val="tx1"/>
                </a:solidFill>
                <a:effectLst/>
                <a:latin typeface="+mn-lt"/>
                <a:ea typeface="+mn-ea"/>
                <a:cs typeface="+mn-cs"/>
              </a:rPr>
              <a:t>Some employers find their scheduling needs are best achieved through extended hours shifts like 10s or 12s, for example.</a:t>
            </a:r>
          </a:p>
          <a:p>
            <a:r>
              <a:rPr lang="en-CA" sz="1200" kern="1200" dirty="0">
                <a:solidFill>
                  <a:schemeClr val="tx1"/>
                </a:solidFill>
                <a:effectLst/>
                <a:latin typeface="+mn-lt"/>
                <a:ea typeface="+mn-ea"/>
                <a:cs typeface="+mn-cs"/>
              </a:rPr>
              <a:t> </a:t>
            </a:r>
          </a:p>
          <a:p>
            <a:r>
              <a:rPr lang="en-CA" sz="1200" kern="1200" dirty="0">
                <a:solidFill>
                  <a:schemeClr val="tx1"/>
                </a:solidFill>
                <a:effectLst/>
                <a:latin typeface="+mn-lt"/>
                <a:ea typeface="+mn-ea"/>
                <a:cs typeface="+mn-cs"/>
              </a:rPr>
              <a:t>The collective agreement allows for this but the key point to focus on in this section is that employers must seek the written agreement of the Union before implementing.</a:t>
            </a:r>
          </a:p>
          <a:p>
            <a:endParaRPr lang="en-CA"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Extended hours schedules must still work out to no more than the average weekly full time hours.</a:t>
            </a:r>
          </a:p>
          <a:p>
            <a:r>
              <a:rPr lang="en-CA" sz="1200" kern="1200" dirty="0">
                <a:solidFill>
                  <a:schemeClr val="tx1"/>
                </a:solidFill>
                <a:effectLst/>
                <a:latin typeface="+mn-lt"/>
                <a:ea typeface="+mn-ea"/>
                <a:cs typeface="+mn-cs"/>
              </a:rPr>
              <a:t> </a:t>
            </a:r>
          </a:p>
          <a:p>
            <a:r>
              <a:rPr lang="en-CA" sz="1200" kern="1200" dirty="0">
                <a:solidFill>
                  <a:schemeClr val="tx1"/>
                </a:solidFill>
                <a:effectLst/>
                <a:latin typeface="+mn-lt"/>
                <a:ea typeface="+mn-ea"/>
                <a:cs typeface="+mn-cs"/>
              </a:rPr>
              <a:t>One piece of advice I offer on this is that the written agreement should be short and concise indicating little more than an agreement exists and what is the length of the extended shifts. I say this because the article already outlines the key rules and that the collective agreement applies in full. Therefore, to negotiate anything more represents a risk of the employer giving away its rights in areas like scheduling or setting and changing the FTE of positions.</a:t>
            </a:r>
          </a:p>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146</a:t>
            </a:fld>
            <a:endParaRPr lang="en-US"/>
          </a:p>
        </p:txBody>
      </p:sp>
    </p:spTree>
    <p:extLst>
      <p:ext uri="{BB962C8B-B14F-4D97-AF65-F5344CB8AC3E}">
        <p14:creationId xmlns:p14="http://schemas.microsoft.com/office/powerpoint/2010/main" val="459698419"/>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u="sng" kern="1200" dirty="0">
                <a:solidFill>
                  <a:schemeClr val="tx1"/>
                </a:solidFill>
                <a:effectLst/>
                <a:latin typeface="+mn-lt"/>
                <a:ea typeface="+mn-ea"/>
                <a:cs typeface="+mn-cs"/>
              </a:rPr>
              <a:t>Rest Periods</a:t>
            </a:r>
            <a:endParaRPr lang="en-CA"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 </a:t>
            </a:r>
          </a:p>
          <a:p>
            <a:r>
              <a:rPr lang="en-CA" sz="1200" kern="1200" dirty="0">
                <a:solidFill>
                  <a:schemeClr val="tx1"/>
                </a:solidFill>
                <a:effectLst/>
                <a:latin typeface="+mn-lt"/>
                <a:ea typeface="+mn-ea"/>
                <a:cs typeface="+mn-cs"/>
              </a:rPr>
              <a:t>Employees are entitled to a 15 minute paid rest period for shifts that are 3.5-6 hours long and two if the shift is longer than that. </a:t>
            </a:r>
          </a:p>
          <a:p>
            <a:r>
              <a:rPr lang="en-CA" sz="1200" kern="1200" dirty="0">
                <a:solidFill>
                  <a:schemeClr val="tx1"/>
                </a:solidFill>
                <a:effectLst/>
                <a:latin typeface="+mn-lt"/>
                <a:ea typeface="+mn-ea"/>
                <a:cs typeface="+mn-cs"/>
              </a:rPr>
              <a:t> </a:t>
            </a:r>
          </a:p>
          <a:p>
            <a:r>
              <a:rPr lang="en-CA" sz="1200" kern="1200" dirty="0">
                <a:solidFill>
                  <a:schemeClr val="tx1"/>
                </a:solidFill>
                <a:effectLst/>
                <a:latin typeface="+mn-lt"/>
                <a:ea typeface="+mn-ea"/>
                <a:cs typeface="+mn-cs"/>
              </a:rPr>
              <a:t>Employees are entitled to an unpaid lunch break of a minimum of 30 minutes and up to 60 minutes at the employer’s discretion. If the employer requires employees to remain at the site and be available during their lunch period, that period is paid at straight time.</a:t>
            </a:r>
          </a:p>
          <a:p>
            <a:r>
              <a:rPr lang="en-CA" sz="1200" kern="1200" dirty="0">
                <a:solidFill>
                  <a:schemeClr val="tx1"/>
                </a:solidFill>
                <a:effectLst/>
                <a:latin typeface="+mn-lt"/>
                <a:ea typeface="+mn-ea"/>
                <a:cs typeface="+mn-cs"/>
              </a:rPr>
              <a:t> </a:t>
            </a:r>
          </a:p>
          <a:p>
            <a:r>
              <a:rPr lang="en-CA" sz="1200" kern="1200" dirty="0">
                <a:solidFill>
                  <a:schemeClr val="tx1"/>
                </a:solidFill>
                <a:effectLst/>
                <a:latin typeface="+mn-lt"/>
                <a:ea typeface="+mn-ea"/>
                <a:cs typeface="+mn-cs"/>
              </a:rPr>
              <a:t>The employer is responsible for scheduling both rest and meal breaks.</a:t>
            </a:r>
          </a:p>
          <a:p>
            <a:r>
              <a:rPr lang="en-CA" sz="1200" kern="1200" dirty="0">
                <a:solidFill>
                  <a:schemeClr val="tx1"/>
                </a:solidFill>
                <a:effectLst/>
                <a:latin typeface="+mn-lt"/>
                <a:ea typeface="+mn-ea"/>
                <a:cs typeface="+mn-cs"/>
              </a:rPr>
              <a:t> </a:t>
            </a:r>
          </a:p>
          <a:p>
            <a:r>
              <a:rPr lang="en-CA" sz="1200" kern="1200" dirty="0">
                <a:solidFill>
                  <a:schemeClr val="tx1"/>
                </a:solidFill>
                <a:effectLst/>
                <a:latin typeface="+mn-lt"/>
                <a:ea typeface="+mn-ea"/>
                <a:cs typeface="+mn-cs"/>
              </a:rPr>
              <a:t>When employees are both required to remain at the worksite during their meal period and the employer provides a meal for the client, the meal must be provided to the employee as well. </a:t>
            </a:r>
          </a:p>
          <a:p>
            <a:r>
              <a:rPr lang="en-CA" sz="1200" kern="1200" dirty="0">
                <a:solidFill>
                  <a:schemeClr val="tx1"/>
                </a:solidFill>
                <a:effectLst/>
                <a:latin typeface="+mn-lt"/>
                <a:ea typeface="+mn-ea"/>
                <a:cs typeface="+mn-cs"/>
              </a:rPr>
              <a:t> </a:t>
            </a:r>
          </a:p>
          <a:p>
            <a:r>
              <a:rPr lang="en-CA" sz="1200" kern="1200" dirty="0">
                <a:solidFill>
                  <a:schemeClr val="tx1"/>
                </a:solidFill>
                <a:effectLst/>
                <a:latin typeface="+mn-lt"/>
                <a:ea typeface="+mn-ea"/>
                <a:cs typeface="+mn-cs"/>
              </a:rPr>
              <a:t>This does not apply when the food for the meal is provided by or paid for by the client, even if it is prepared by the staff.</a:t>
            </a:r>
          </a:p>
          <a:p>
            <a:r>
              <a:rPr lang="en-CA" sz="1200" kern="1200" dirty="0">
                <a:solidFill>
                  <a:schemeClr val="tx1"/>
                </a:solidFill>
                <a:effectLst/>
                <a:latin typeface="+mn-lt"/>
                <a:ea typeface="+mn-ea"/>
                <a:cs typeface="+mn-cs"/>
              </a:rPr>
              <a:t> </a:t>
            </a:r>
          </a:p>
          <a:p>
            <a:r>
              <a:rPr lang="en-CA" sz="1200" kern="1200" dirty="0">
                <a:solidFill>
                  <a:schemeClr val="tx1"/>
                </a:solidFill>
                <a:effectLst/>
                <a:latin typeface="+mn-lt"/>
                <a:ea typeface="+mn-ea"/>
                <a:cs typeface="+mn-cs"/>
              </a:rPr>
              <a:t>Where an employee is required </a:t>
            </a:r>
            <a:r>
              <a:rPr lang="en-CA" sz="1200" u="sng" kern="1200" dirty="0">
                <a:solidFill>
                  <a:schemeClr val="tx1"/>
                </a:solidFill>
                <a:effectLst/>
                <a:latin typeface="+mn-lt"/>
                <a:ea typeface="+mn-ea"/>
                <a:cs typeface="+mn-cs"/>
              </a:rPr>
              <a:t>by the employer</a:t>
            </a:r>
            <a:r>
              <a:rPr lang="en-CA" sz="1200" kern="1200" dirty="0">
                <a:solidFill>
                  <a:schemeClr val="tx1"/>
                </a:solidFill>
                <a:effectLst/>
                <a:latin typeface="+mn-lt"/>
                <a:ea typeface="+mn-ea"/>
                <a:cs typeface="+mn-cs"/>
              </a:rPr>
              <a:t> to accompany a client away from the worksite for a meal, the employee will be reimbursed for their meal by the employer.</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a:t>
            </a:r>
            <a:r>
              <a:rPr lang="en-CA" sz="1200" kern="1200" dirty="0" err="1">
                <a:solidFill>
                  <a:schemeClr val="tx1"/>
                </a:solidFill>
                <a:effectLst/>
                <a:latin typeface="+mn-lt"/>
                <a:ea typeface="+mn-ea"/>
                <a:cs typeface="+mn-cs"/>
              </a:rPr>
              <a:t>mployers</a:t>
            </a:r>
            <a:r>
              <a:rPr lang="en-CA" sz="1200" kern="1200" dirty="0">
                <a:solidFill>
                  <a:schemeClr val="tx1"/>
                </a:solidFill>
                <a:effectLst/>
                <a:latin typeface="+mn-lt"/>
                <a:ea typeface="+mn-ea"/>
                <a:cs typeface="+mn-cs"/>
              </a:rPr>
              <a:t> that allow employees to schedule their own breaks should be careful to avoid having employees “save up” their breaks in order to leave earlier at the end of the shift or arrive later for the start. Doing so will generate confusion if you ever decide to performance manage an employee for time theft.</a:t>
            </a:r>
          </a:p>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147</a:t>
            </a:fld>
            <a:endParaRPr lang="en-US"/>
          </a:p>
        </p:txBody>
      </p:sp>
    </p:spTree>
    <p:extLst>
      <p:ext uri="{BB962C8B-B14F-4D97-AF65-F5344CB8AC3E}">
        <p14:creationId xmlns:p14="http://schemas.microsoft.com/office/powerpoint/2010/main" val="378178462"/>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u="sng" kern="1200" dirty="0" err="1">
                <a:solidFill>
                  <a:schemeClr val="tx1"/>
                </a:solidFill>
                <a:effectLst/>
                <a:latin typeface="+mn-lt"/>
                <a:ea typeface="+mn-ea"/>
                <a:cs typeface="+mn-cs"/>
              </a:rPr>
              <a:t>Flextime</a:t>
            </a:r>
            <a:r>
              <a:rPr lang="en-CA" sz="1200" u="sng" kern="1200" dirty="0">
                <a:solidFill>
                  <a:schemeClr val="tx1"/>
                </a:solidFill>
                <a:effectLst/>
                <a:latin typeface="+mn-lt"/>
                <a:ea typeface="+mn-ea"/>
                <a:cs typeface="+mn-cs"/>
              </a:rPr>
              <a:t> – Article 14.5</a:t>
            </a:r>
            <a:endParaRPr lang="en-CA"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 </a:t>
            </a:r>
          </a:p>
          <a:p>
            <a:r>
              <a:rPr lang="en-CA" sz="1200" kern="1200" dirty="0" err="1">
                <a:solidFill>
                  <a:schemeClr val="tx1"/>
                </a:solidFill>
                <a:effectLst/>
                <a:latin typeface="+mn-lt"/>
                <a:ea typeface="+mn-ea"/>
                <a:cs typeface="+mn-cs"/>
              </a:rPr>
              <a:t>Flextime</a:t>
            </a:r>
            <a:r>
              <a:rPr lang="en-CA" sz="1200" kern="1200" dirty="0">
                <a:solidFill>
                  <a:schemeClr val="tx1"/>
                </a:solidFill>
                <a:effectLst/>
                <a:latin typeface="+mn-lt"/>
                <a:ea typeface="+mn-ea"/>
                <a:cs typeface="+mn-cs"/>
              </a:rPr>
              <a:t> is different from extended hours shifts in that </a:t>
            </a:r>
            <a:r>
              <a:rPr lang="en-CA" sz="1200" kern="1200" dirty="0" err="1">
                <a:solidFill>
                  <a:schemeClr val="tx1"/>
                </a:solidFill>
                <a:effectLst/>
                <a:latin typeface="+mn-lt"/>
                <a:ea typeface="+mn-ea"/>
                <a:cs typeface="+mn-cs"/>
              </a:rPr>
              <a:t>flextime</a:t>
            </a:r>
            <a:r>
              <a:rPr lang="en-CA" sz="1200" kern="1200" dirty="0">
                <a:solidFill>
                  <a:schemeClr val="tx1"/>
                </a:solidFill>
                <a:effectLst/>
                <a:latin typeface="+mn-lt"/>
                <a:ea typeface="+mn-ea"/>
                <a:cs typeface="+mn-cs"/>
              </a:rPr>
              <a:t> schedules do not have regular shifts beyond what a FT employee works but allows employees to work additional hours on some days in order to meet client or work needs that don’t fit easily into the regular scheduled hours. </a:t>
            </a:r>
          </a:p>
          <a:p>
            <a:r>
              <a:rPr lang="en-CA" sz="1200" kern="1200" dirty="0">
                <a:solidFill>
                  <a:schemeClr val="tx1"/>
                </a:solidFill>
                <a:effectLst/>
                <a:latin typeface="+mn-lt"/>
                <a:ea typeface="+mn-ea"/>
                <a:cs typeface="+mn-cs"/>
              </a:rPr>
              <a:t> </a:t>
            </a:r>
          </a:p>
          <a:p>
            <a:r>
              <a:rPr lang="en-CA" sz="1200" kern="1200" dirty="0">
                <a:solidFill>
                  <a:schemeClr val="tx1"/>
                </a:solidFill>
                <a:effectLst/>
                <a:latin typeface="+mn-lt"/>
                <a:ea typeface="+mn-ea"/>
                <a:cs typeface="+mn-cs"/>
              </a:rPr>
              <a:t>Because </a:t>
            </a:r>
            <a:r>
              <a:rPr lang="en-CA" sz="1200" kern="1200" dirty="0" err="1">
                <a:solidFill>
                  <a:schemeClr val="tx1"/>
                </a:solidFill>
                <a:effectLst/>
                <a:latin typeface="+mn-lt"/>
                <a:ea typeface="+mn-ea"/>
                <a:cs typeface="+mn-cs"/>
              </a:rPr>
              <a:t>flextime</a:t>
            </a:r>
            <a:r>
              <a:rPr lang="en-CA" sz="1200" kern="1200" dirty="0">
                <a:solidFill>
                  <a:schemeClr val="tx1"/>
                </a:solidFill>
                <a:effectLst/>
                <a:latin typeface="+mn-lt"/>
                <a:ea typeface="+mn-ea"/>
                <a:cs typeface="+mn-cs"/>
              </a:rPr>
              <a:t> allows employees to choose their start and end times for work as well as the length of their workday up to a maximum of 10 hours, it is recommended that employers develop a policy or guidelines for staff so they understand what </a:t>
            </a:r>
            <a:r>
              <a:rPr lang="en-CA" sz="1200" kern="1200" dirty="0" err="1">
                <a:solidFill>
                  <a:schemeClr val="tx1"/>
                </a:solidFill>
                <a:effectLst/>
                <a:latin typeface="+mn-lt"/>
                <a:ea typeface="+mn-ea"/>
                <a:cs typeface="+mn-cs"/>
              </a:rPr>
              <a:t>flextime</a:t>
            </a:r>
            <a:r>
              <a:rPr lang="en-CA" sz="1200" kern="1200" dirty="0">
                <a:solidFill>
                  <a:schemeClr val="tx1"/>
                </a:solidFill>
                <a:effectLst/>
                <a:latin typeface="+mn-lt"/>
                <a:ea typeface="+mn-ea"/>
                <a:cs typeface="+mn-cs"/>
              </a:rPr>
              <a:t> is for and what it is not.</a:t>
            </a:r>
          </a:p>
          <a:p>
            <a:r>
              <a:rPr lang="en-CA" sz="1200" kern="1200" dirty="0">
                <a:solidFill>
                  <a:schemeClr val="tx1"/>
                </a:solidFill>
                <a:effectLst/>
                <a:latin typeface="+mn-lt"/>
                <a:ea typeface="+mn-ea"/>
                <a:cs typeface="+mn-cs"/>
              </a:rPr>
              <a:t> </a:t>
            </a:r>
          </a:p>
          <a:p>
            <a:r>
              <a:rPr lang="en-CA" sz="1200" kern="1200" dirty="0">
                <a:solidFill>
                  <a:schemeClr val="tx1"/>
                </a:solidFill>
                <a:effectLst/>
                <a:latin typeface="+mn-lt"/>
                <a:ea typeface="+mn-ea"/>
                <a:cs typeface="+mn-cs"/>
              </a:rPr>
              <a:t>Some employers allow employees to bank their extra hours to be used for extended time off at some later date. I would caution employers from agreeing to this practice because the article sets an averaging period of 2 pay periods or 4 weeks. Therefore, if an employee has banked up hours and not taken them as time away from work during the 4-week period, those hours could represent a liability for OT. </a:t>
            </a:r>
          </a:p>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148</a:t>
            </a:fld>
            <a:endParaRPr lang="en-US"/>
          </a:p>
        </p:txBody>
      </p:sp>
    </p:spTree>
    <p:extLst>
      <p:ext uri="{BB962C8B-B14F-4D97-AF65-F5344CB8AC3E}">
        <p14:creationId xmlns:p14="http://schemas.microsoft.com/office/powerpoint/2010/main" val="1042785858"/>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u="sng" kern="1200" dirty="0">
                <a:solidFill>
                  <a:schemeClr val="tx1"/>
                </a:solidFill>
                <a:effectLst/>
                <a:latin typeface="+mn-lt"/>
                <a:ea typeface="+mn-ea"/>
                <a:cs typeface="+mn-cs"/>
              </a:rPr>
              <a:t>Standby Provisions – Article 14.7 </a:t>
            </a:r>
            <a:endParaRPr lang="en-CA"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 </a:t>
            </a:r>
          </a:p>
          <a:p>
            <a:r>
              <a:rPr lang="en-CA" sz="1200" kern="1200" dirty="0">
                <a:solidFill>
                  <a:schemeClr val="tx1"/>
                </a:solidFill>
                <a:effectLst/>
                <a:latin typeface="+mn-lt"/>
                <a:ea typeface="+mn-ea"/>
                <a:cs typeface="+mn-cs"/>
              </a:rPr>
              <a:t>Article 14.7 allows employers to place employees on standby or on-call, whichever term you like to use. Some employees do not like to be on-call and believe they have the right to refuse it. This article codifies it as a duty that employers may require of their employees, but employers are advised to implement these provisions reasonably. It is also good practice to include this requirement in any postings for positions requiring standby duties.</a:t>
            </a:r>
          </a:p>
          <a:p>
            <a:r>
              <a:rPr lang="en-CA" sz="1200" kern="1200" dirty="0">
                <a:solidFill>
                  <a:schemeClr val="tx1"/>
                </a:solidFill>
                <a:effectLst/>
                <a:latin typeface="+mn-lt"/>
                <a:ea typeface="+mn-ea"/>
                <a:cs typeface="+mn-cs"/>
              </a:rPr>
              <a:t> </a:t>
            </a:r>
          </a:p>
          <a:p>
            <a:r>
              <a:rPr lang="en-CA" sz="1200" kern="1200" dirty="0">
                <a:solidFill>
                  <a:schemeClr val="tx1"/>
                </a:solidFill>
                <a:effectLst/>
                <a:latin typeface="+mn-lt"/>
                <a:ea typeface="+mn-ea"/>
                <a:cs typeface="+mn-cs"/>
              </a:rPr>
              <a:t>When an employee is on Standby and is called to come into work or deal with issues over the phone, they are to be compensated in accordance with either article 14.2(b)(2) or 16.8 – Callback Provisions, depending on the circumstances.</a:t>
            </a:r>
          </a:p>
          <a:p>
            <a:r>
              <a:rPr lang="en-CA" sz="1200" kern="1200" dirty="0">
                <a:solidFill>
                  <a:schemeClr val="tx1"/>
                </a:solidFill>
                <a:effectLst/>
                <a:latin typeface="+mn-lt"/>
                <a:ea typeface="+mn-ea"/>
                <a:cs typeface="+mn-cs"/>
              </a:rPr>
              <a:t> </a:t>
            </a:r>
          </a:p>
          <a:p>
            <a:r>
              <a:rPr lang="en-CA" sz="1200" kern="1200" dirty="0">
                <a:solidFill>
                  <a:schemeClr val="tx1"/>
                </a:solidFill>
                <a:effectLst/>
                <a:latin typeface="+mn-lt"/>
                <a:ea typeface="+mn-ea"/>
                <a:cs typeface="+mn-cs"/>
              </a:rPr>
              <a:t>Employers who place employees on Standby are advised to develop clear guidelines about what circumstances justify calling the person on Standby and what circumstances justify attending at work versus dealing with the issue over the phone. </a:t>
            </a:r>
          </a:p>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149</a:t>
            </a:fld>
            <a:endParaRPr lang="en-US"/>
          </a:p>
        </p:txBody>
      </p:sp>
    </p:spTree>
    <p:extLst>
      <p:ext uri="{BB962C8B-B14F-4D97-AF65-F5344CB8AC3E}">
        <p14:creationId xmlns:p14="http://schemas.microsoft.com/office/powerpoint/2010/main" val="4180990516"/>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150</a:t>
            </a:fld>
            <a:endParaRPr lang="en-US"/>
          </a:p>
        </p:txBody>
      </p:sp>
    </p:spTree>
    <p:extLst>
      <p:ext uri="{BB962C8B-B14F-4D97-AF65-F5344CB8AC3E}">
        <p14:creationId xmlns:p14="http://schemas.microsoft.com/office/powerpoint/2010/main" val="158240208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amount of paid time off for employees is prorated based on the full time equivalent (FTE) or how much they worked in the year.</a:t>
            </a:r>
          </a:p>
          <a:p>
            <a:endParaRPr lang="en-US" dirty="0"/>
          </a:p>
          <a:p>
            <a:r>
              <a:rPr lang="en-US" dirty="0"/>
              <a:t>For example, a full time employee with 6 years of continuous service is entitled to 19 days of paid vacation. Therefore, an employee with the same continuous service who worked only half time during the year is entitled to 9.5 days. Similarly, a full time employee who was employed for only half the year would also be entitled to 9.5 days of vacation.</a:t>
            </a:r>
          </a:p>
          <a:p>
            <a:endParaRPr lang="en-US" dirty="0"/>
          </a:p>
          <a:p>
            <a:r>
              <a:rPr lang="en-US" dirty="0"/>
              <a:t>We recommend converting days to hours when pro-rating because it is easier to apply to employees who work partial shifts, extended shifts or part time. For example, if the half time employee from the above example works 6 hour shifts at an employer with a 40 hour work week, this employee is not limited to 9.5 days off, they are entitled to 76 hours of vacation. This would be the equivalent of 12.67 shifts off with pay. </a:t>
            </a:r>
          </a:p>
          <a:p>
            <a:endParaRPr lang="en-US" dirty="0"/>
          </a:p>
          <a:p>
            <a:r>
              <a:rPr lang="en-US" dirty="0"/>
              <a:t>New Employees Entitlement – This article also lays out how to calculate what vacation new employees are entitled to. </a:t>
            </a:r>
          </a:p>
          <a:p>
            <a:endParaRPr lang="en-US" dirty="0"/>
          </a:p>
          <a:p>
            <a:r>
              <a:rPr lang="en-US" dirty="0"/>
              <a:t>If an employee takes an unpaid leave of greater than 20 work days, their vacation entitlement is pro-rated down from what their full year’s equivalent would be.</a:t>
            </a:r>
          </a:p>
          <a:p>
            <a:endParaRPr lang="en-US" dirty="0"/>
          </a:p>
          <a:p>
            <a:r>
              <a:rPr lang="en-US" dirty="0"/>
              <a:t>Continuous Service – This is a concept that many employers do not fully grasp. Some believe it is the same as seniority but it is not. Others believe it is your hire date – also not correct. However, it can be a confusing concept and take a long time to explain all of the factors that may impact it. I urge you to log into the CSSEA members section of the website and go to the Interpretation guidelines for article 18. You may be underpaying but more likely overpaying employees for their vacation entitlement.</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152</a:t>
            </a:fld>
            <a:endParaRPr lang="en-US"/>
          </a:p>
        </p:txBody>
      </p:sp>
    </p:spTree>
    <p:extLst>
      <p:ext uri="{BB962C8B-B14F-4D97-AF65-F5344CB8AC3E}">
        <p14:creationId xmlns:p14="http://schemas.microsoft.com/office/powerpoint/2010/main" val="4226410855"/>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employees split their vacation into blocks, they are only entitled to exercise their seniority on their second block after all other employees have exercised seniority over their first blocks.</a:t>
            </a:r>
          </a:p>
          <a:p>
            <a:endParaRPr lang="en-US" dirty="0"/>
          </a:p>
          <a:p>
            <a:r>
              <a:rPr lang="en-US" dirty="0"/>
              <a:t>We say that a block of vacation is uninterrupted by scheduled work shifts. </a:t>
            </a:r>
          </a:p>
          <a:p>
            <a:endParaRPr lang="en-US" dirty="0"/>
          </a:p>
          <a:p>
            <a:r>
              <a:rPr lang="en-US" dirty="0"/>
              <a:t>We recommend that employers implement a very formalized system for employees to submit their vacation requests and for the employer to approve them. This should include deadlines for requesting submissions to exercise seniority, a specific employer form or electronic system that employees must use and a deadline by which the employer will communicate approval or denial of the requests. The process also needs to be well communicated to staff. Failing to do so can result in grievances and staff shortages during peak vacation periods.</a:t>
            </a:r>
          </a:p>
          <a:p>
            <a:endParaRPr lang="en-US" dirty="0"/>
          </a:p>
        </p:txBody>
      </p:sp>
      <p:sp>
        <p:nvSpPr>
          <p:cNvPr id="4" name="Slide Number Placeholder 3"/>
          <p:cNvSpPr>
            <a:spLocks noGrp="1"/>
          </p:cNvSpPr>
          <p:nvPr>
            <p:ph type="sldNum" sz="quarter" idx="5"/>
          </p:nvPr>
        </p:nvSpPr>
        <p:spPr/>
        <p:txBody>
          <a:bodyPr/>
          <a:lstStyle/>
          <a:p>
            <a:fld id="{2654FDBB-9026-8941-99C3-F9FD41F446C4}" type="slidenum">
              <a:rPr lang="en-US" smtClean="0"/>
              <a:t>153</a:t>
            </a:fld>
            <a:endParaRPr lang="en-US"/>
          </a:p>
        </p:txBody>
      </p:sp>
    </p:spTree>
    <p:extLst>
      <p:ext uri="{BB962C8B-B14F-4D97-AF65-F5344CB8AC3E}">
        <p14:creationId xmlns:p14="http://schemas.microsoft.com/office/powerpoint/2010/main" val="2246145603"/>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Employees can carryover up to 10 days of vacation from the current year to the following year but this cannot accumulate from year to year. The most that employees can accumulate at any one time is 10 days.</a:t>
            </a:r>
          </a:p>
          <a:p>
            <a:endParaRPr lang="en-US" dirty="0"/>
          </a:p>
          <a:p>
            <a:r>
              <a:rPr lang="en-US" dirty="0"/>
              <a:t>Vacation pay is not to be paid out except in specific circumstances that are listed in the collective agreement.</a:t>
            </a:r>
          </a:p>
          <a:p>
            <a:endParaRPr lang="en-US" dirty="0"/>
          </a:p>
        </p:txBody>
      </p:sp>
      <p:sp>
        <p:nvSpPr>
          <p:cNvPr id="4" name="Slide Number Placeholder 3"/>
          <p:cNvSpPr>
            <a:spLocks noGrp="1"/>
          </p:cNvSpPr>
          <p:nvPr>
            <p:ph type="sldNum" sz="quarter" idx="5"/>
          </p:nvPr>
        </p:nvSpPr>
        <p:spPr/>
        <p:txBody>
          <a:bodyPr/>
          <a:lstStyle/>
          <a:p>
            <a:fld id="{2654FDBB-9026-8941-99C3-F9FD41F446C4}" type="slidenum">
              <a:rPr lang="en-US" smtClean="0"/>
              <a:t>154</a:t>
            </a:fld>
            <a:endParaRPr lang="en-US"/>
          </a:p>
        </p:txBody>
      </p:sp>
    </p:spTree>
    <p:extLst>
      <p:ext uri="{BB962C8B-B14F-4D97-AF65-F5344CB8AC3E}">
        <p14:creationId xmlns:p14="http://schemas.microsoft.com/office/powerpoint/2010/main" val="4013349979"/>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 lays out the deadlines by which employees must have submitted the requests in order to exercise their seniority. We strongly encourage employers to abide by these deadlines or face the consequence of establishing a new, unintended practice, making it very difficult to manage vacations in the future.</a:t>
            </a:r>
          </a:p>
          <a:p>
            <a:endParaRPr lang="en-US" dirty="0"/>
          </a:p>
          <a:p>
            <a:r>
              <a:rPr lang="en-US" dirty="0"/>
              <a:t>Approvals – Employers will approve or deny vacation requests within 2 weeks of these deadline dates and employees have a further two weeks to raise any concerns about vacation that may not have been scheduled by seniority. We recommend the employer abide by this 2 week deadline to approve because the union takes the position that if staff have not been advised by that time, the vacation is approved.</a:t>
            </a:r>
          </a:p>
          <a:p>
            <a:endParaRPr lang="en-US" dirty="0"/>
          </a:p>
          <a:p>
            <a:r>
              <a:rPr lang="en-US" dirty="0"/>
              <a:t>Similarly, if vacation requests were not submitted by the deadlines, then they are approved on a first come, first served basis. These too must be approved or denied within 2 weeks of the employer receiving the request.</a:t>
            </a:r>
          </a:p>
          <a:p>
            <a:endParaRPr lang="en-US" dirty="0"/>
          </a:p>
          <a:p>
            <a:r>
              <a:rPr lang="en-US" dirty="0"/>
              <a:t>New Language – has been added, codifying the practices of some employers, that on or after Dec. 1 and April 1, respectively, employers may begin offering work to employees to cover approved vacations.  </a:t>
            </a:r>
          </a:p>
          <a:p>
            <a:endParaRPr lang="en-US" dirty="0"/>
          </a:p>
          <a:p>
            <a:r>
              <a:rPr lang="en-US" dirty="0"/>
              <a:t>Please be advised that in order for the employer to deny a vacation request, they must be able to demonstrate that it would unreasonably interfere with the operation of the employer.</a:t>
            </a:r>
          </a:p>
          <a:p>
            <a:endParaRPr lang="en-US" dirty="0"/>
          </a:p>
          <a:p>
            <a:r>
              <a:rPr lang="en-US" dirty="0"/>
              <a:t>This article also allows employers to schedule outstanding vacation not scheduled, paid out or designated for carryover by 5 months prior to the end of the vacation year following consultation with the employee.</a:t>
            </a:r>
          </a:p>
          <a:p>
            <a:endParaRPr lang="en-US" dirty="0"/>
          </a:p>
        </p:txBody>
      </p:sp>
      <p:sp>
        <p:nvSpPr>
          <p:cNvPr id="4" name="Slide Number Placeholder 3"/>
          <p:cNvSpPr>
            <a:spLocks noGrp="1"/>
          </p:cNvSpPr>
          <p:nvPr>
            <p:ph type="sldNum" sz="quarter" idx="5"/>
          </p:nvPr>
        </p:nvSpPr>
        <p:spPr/>
        <p:txBody>
          <a:bodyPr/>
          <a:lstStyle/>
          <a:p>
            <a:fld id="{2654FDBB-9026-8941-99C3-F9FD41F446C4}" type="slidenum">
              <a:rPr lang="en-US" smtClean="0"/>
              <a:t>155</a:t>
            </a:fld>
            <a:endParaRPr lang="en-US"/>
          </a:p>
        </p:txBody>
      </p:sp>
    </p:spTree>
    <p:extLst>
      <p:ext uri="{BB962C8B-B14F-4D97-AF65-F5344CB8AC3E}">
        <p14:creationId xmlns:p14="http://schemas.microsoft.com/office/powerpoint/2010/main" val="3996642922"/>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54FDBB-9026-8941-99C3-F9FD41F446C4}" type="slidenum">
              <a:rPr lang="en-US" smtClean="0"/>
              <a:t>156</a:t>
            </a:fld>
            <a:endParaRPr lang="en-US"/>
          </a:p>
        </p:txBody>
      </p:sp>
    </p:spTree>
    <p:extLst>
      <p:ext uri="{BB962C8B-B14F-4D97-AF65-F5344CB8AC3E}">
        <p14:creationId xmlns:p14="http://schemas.microsoft.com/office/powerpoint/2010/main" val="3566458795"/>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an employee becomes eligible for sick leave, compassionate leave or any other paid leave during a period of their scheduled vacation, those days go back into the employee’s vacation bank and the other paid leave will be taken, instead.</a:t>
            </a:r>
          </a:p>
          <a:p>
            <a:endParaRPr lang="en-US" dirty="0"/>
          </a:p>
          <a:p>
            <a:r>
              <a:rPr lang="en-US" dirty="0"/>
              <a:t>The use of sick leave during vacation is conditional upon the employee being sick for at least 2 days and a note from a medical practitioner may be required. The displaced vacation time will be scheduled at a mutually agreed date later in the year. </a:t>
            </a:r>
          </a:p>
          <a:p>
            <a:endParaRPr lang="en-US" dirty="0"/>
          </a:p>
          <a:p>
            <a:r>
              <a:rPr lang="en-US" dirty="0"/>
              <a:t>An employee intending to claim displaced vacation must advise the employer and provide necessary documentation within 7 days of returning to work. </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157</a:t>
            </a:fld>
            <a:endParaRPr lang="en-US"/>
          </a:p>
        </p:txBody>
      </p:sp>
    </p:spTree>
    <p:extLst>
      <p:ext uri="{BB962C8B-B14F-4D97-AF65-F5344CB8AC3E}">
        <p14:creationId xmlns:p14="http://schemas.microsoft.com/office/powerpoint/2010/main" val="1407942620"/>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article requires employers to only call employees back from vacation in cases of extreme emergency so employers should exhaust all other reasonable options of filling vacancies first.</a:t>
            </a:r>
          </a:p>
          <a:p>
            <a:endParaRPr lang="en-US" dirty="0"/>
          </a:p>
          <a:p>
            <a:r>
              <a:rPr lang="en-US" dirty="0"/>
              <a:t>If an employer determines they must call an employee back from vacation, it must reimburse the employee for all reasonable expenses incurred in proceeding to their place of duty as well as expenses for returning to the place where they were vacationing once their vacation resumes. Receipts are required to be submitted to the employer.</a:t>
            </a:r>
          </a:p>
          <a:p>
            <a:endParaRPr lang="en-US" dirty="0"/>
          </a:p>
          <a:p>
            <a:r>
              <a:rPr lang="en-US" dirty="0"/>
              <a:t>The time necessary to travel to work and back to the place of vacation will not be counted against the employee’s remaining vacation time.</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158</a:t>
            </a:fld>
            <a:endParaRPr lang="en-US"/>
          </a:p>
        </p:txBody>
      </p:sp>
    </p:spTree>
    <p:extLst>
      <p:ext uri="{BB962C8B-B14F-4D97-AF65-F5344CB8AC3E}">
        <p14:creationId xmlns:p14="http://schemas.microsoft.com/office/powerpoint/2010/main" val="2130950981"/>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18.11 – Employees have the right to bank a full year’s worth of vacation that must be taken in the following year. If an employee exercises this right, they must take all of the banked vacation and all of the next year’s vacation in one concurrent block of time off.</a:t>
            </a:r>
          </a:p>
          <a:p>
            <a:endParaRPr lang="en-US" dirty="0"/>
          </a:p>
          <a:p>
            <a:r>
              <a:rPr lang="en-US" dirty="0"/>
              <a:t>18.12 – Prime Time Vacation Period – This article requires the employer to make every effort to allow all employees to take their vacation time during the prime time period of April 15 to October 15 each year. It is also important that the words “every effort” has been arbitrated as a fairly high standard for employers to meet. Employers can rely on operational requirements to defend against a grievance on this article, but that on its own may not be enough to have the grievance dismissed. In a case like this, the Union may argue the employer did not hire enough casuals to backfill all of the vacation requests, so the employer may need to demonstrate they have been recruiting steadily for more casuals, for example.</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159</a:t>
            </a:fld>
            <a:endParaRPr lang="en-US"/>
          </a:p>
        </p:txBody>
      </p:sp>
    </p:spTree>
    <p:extLst>
      <p:ext uri="{BB962C8B-B14F-4D97-AF65-F5344CB8AC3E}">
        <p14:creationId xmlns:p14="http://schemas.microsoft.com/office/powerpoint/2010/main" val="53174283"/>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article allows employees to request to be paid out vacation pay for a specific number of days, subject to the agreement by the employer. Employers should not be arbitrary in the decision to payout or not and should take into account thinks like finances and operational factors.</a:t>
            </a:r>
          </a:p>
          <a:p>
            <a:endParaRPr lang="en-US" dirty="0"/>
          </a:p>
          <a:p>
            <a:r>
              <a:rPr lang="en-US" dirty="0"/>
              <a:t>The request for vacation payout is conditional upon the employee having already taken at least 15 days of vacation in the current year.</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160</a:t>
            </a:fld>
            <a:endParaRPr lang="en-US"/>
          </a:p>
        </p:txBody>
      </p:sp>
    </p:spTree>
    <p:extLst>
      <p:ext uri="{BB962C8B-B14F-4D97-AF65-F5344CB8AC3E}">
        <p14:creationId xmlns:p14="http://schemas.microsoft.com/office/powerpoint/2010/main" val="1819029686"/>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161</a:t>
            </a:fld>
            <a:endParaRPr lang="en-US"/>
          </a:p>
        </p:txBody>
      </p:sp>
    </p:spTree>
    <p:extLst>
      <p:ext uri="{BB962C8B-B14F-4D97-AF65-F5344CB8AC3E}">
        <p14:creationId xmlns:p14="http://schemas.microsoft.com/office/powerpoint/2010/main" val="502135840"/>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162</a:t>
            </a:fld>
            <a:endParaRPr lang="en-US"/>
          </a:p>
        </p:txBody>
      </p:sp>
    </p:spTree>
    <p:extLst>
      <p:ext uri="{BB962C8B-B14F-4D97-AF65-F5344CB8AC3E}">
        <p14:creationId xmlns:p14="http://schemas.microsoft.com/office/powerpoint/2010/main" val="2975635381"/>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Article 29.</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164</a:t>
            </a:fld>
            <a:endParaRPr lang="en-US"/>
          </a:p>
        </p:txBody>
      </p:sp>
    </p:spTree>
    <p:extLst>
      <p:ext uri="{BB962C8B-B14F-4D97-AF65-F5344CB8AC3E}">
        <p14:creationId xmlns:p14="http://schemas.microsoft.com/office/powerpoint/2010/main" val="1279941022"/>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Article 3.6(e) and 3.10(b)(1)</a:t>
            </a:r>
          </a:p>
          <a:p>
            <a:endParaRPr lang="en-US" dirty="0"/>
          </a:p>
          <a:p>
            <a:r>
              <a:rPr lang="en-US" dirty="0"/>
              <a:t>Article 16 does not apply.</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165</a:t>
            </a:fld>
            <a:endParaRPr lang="en-US"/>
          </a:p>
        </p:txBody>
      </p:sp>
    </p:spTree>
    <p:extLst>
      <p:ext uri="{BB962C8B-B14F-4D97-AF65-F5344CB8AC3E}">
        <p14:creationId xmlns:p14="http://schemas.microsoft.com/office/powerpoint/2010/main" val="361943612"/>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11.2(a)</a:t>
            </a:r>
          </a:p>
          <a:p>
            <a:endParaRPr lang="en-US" dirty="0"/>
          </a:p>
          <a:p>
            <a:r>
              <a:rPr lang="en-US" dirty="0"/>
              <a:t>11.5(a)</a:t>
            </a:r>
          </a:p>
          <a:p>
            <a:endParaRPr lang="en-US" dirty="0"/>
          </a:p>
          <a:p>
            <a:r>
              <a:rPr lang="en-US" dirty="0"/>
              <a:t>11.9(a) and 24.4(b)</a:t>
            </a:r>
          </a:p>
          <a:p>
            <a:endParaRPr lang="en-US" dirty="0"/>
          </a:p>
          <a:p>
            <a:endParaRPr lang="en-US" dirty="0"/>
          </a:p>
          <a:p>
            <a:endParaRPr lang="en-US" dirty="0"/>
          </a:p>
          <a:p>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166</a:t>
            </a:fld>
            <a:endParaRPr lang="en-US"/>
          </a:p>
        </p:txBody>
      </p:sp>
    </p:spTree>
    <p:extLst>
      <p:ext uri="{BB962C8B-B14F-4D97-AF65-F5344CB8AC3E}">
        <p14:creationId xmlns:p14="http://schemas.microsoft.com/office/powerpoint/2010/main" val="3474330977"/>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14.2(a) and 16.8(b)</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167</a:t>
            </a:fld>
            <a:endParaRPr lang="en-US"/>
          </a:p>
        </p:txBody>
      </p:sp>
    </p:spTree>
    <p:extLst>
      <p:ext uri="{BB962C8B-B14F-4D97-AF65-F5344CB8AC3E}">
        <p14:creationId xmlns:p14="http://schemas.microsoft.com/office/powerpoint/2010/main" val="1537784283"/>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Article 18</a:t>
            </a:r>
            <a:endParaRPr lang="en-CA" dirty="0"/>
          </a:p>
        </p:txBody>
      </p:sp>
      <p:sp>
        <p:nvSpPr>
          <p:cNvPr id="4" name="Slide Number Placeholder 3"/>
          <p:cNvSpPr>
            <a:spLocks noGrp="1"/>
          </p:cNvSpPr>
          <p:nvPr>
            <p:ph type="sldNum" sz="quarter" idx="5"/>
          </p:nvPr>
        </p:nvSpPr>
        <p:spPr/>
        <p:txBody>
          <a:bodyPr/>
          <a:lstStyle/>
          <a:p>
            <a:fld id="{2654FDBB-9026-8941-99C3-F9FD41F446C4}" type="slidenum">
              <a:rPr lang="en-US" smtClean="0"/>
              <a:t>168</a:t>
            </a:fld>
            <a:endParaRPr lang="en-US"/>
          </a:p>
        </p:txBody>
      </p:sp>
    </p:spTree>
    <p:extLst>
      <p:ext uri="{BB962C8B-B14F-4D97-AF65-F5344CB8AC3E}">
        <p14:creationId xmlns:p14="http://schemas.microsoft.com/office/powerpoint/2010/main" val="183558881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54FDBB-9026-8941-99C3-F9FD41F446C4}" type="slidenum">
              <a:rPr lang="en-US" smtClean="0"/>
              <a:t>170</a:t>
            </a:fld>
            <a:endParaRPr lang="en-US"/>
          </a:p>
        </p:txBody>
      </p:sp>
    </p:spTree>
    <p:extLst>
      <p:ext uri="{BB962C8B-B14F-4D97-AF65-F5344CB8AC3E}">
        <p14:creationId xmlns:p14="http://schemas.microsoft.com/office/powerpoint/2010/main" val="14016559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Bright White">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83B05308-E336-FD19-EC4D-484BE6745D5F}"/>
              </a:ext>
            </a:extLst>
          </p:cNvPr>
          <p:cNvSpPr/>
          <p:nvPr userDrawn="1"/>
        </p:nvSpPr>
        <p:spPr>
          <a:xfrm>
            <a:off x="0" y="4682067"/>
            <a:ext cx="8416031" cy="6445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p:cNvSpPr>
            <a:spLocks noGrp="1"/>
          </p:cNvSpPr>
          <p:nvPr>
            <p:ph type="ctrTitle" hasCustomPrompt="1"/>
          </p:nvPr>
        </p:nvSpPr>
        <p:spPr>
          <a:xfrm>
            <a:off x="1069847" y="1298448"/>
            <a:ext cx="7786285" cy="3255264"/>
          </a:xfrm>
          <a:solidFill>
            <a:schemeClr val="bg1">
              <a:alpha val="0"/>
            </a:schemeClr>
          </a:solidFill>
        </p:spPr>
        <p:txBody>
          <a:bodyPr anchor="b">
            <a:normAutofit/>
          </a:bodyPr>
          <a:lstStyle>
            <a:lvl1pPr algn="l">
              <a:defRPr sz="6000" spc="-100" baseline="0">
                <a:solidFill>
                  <a:schemeClr val="accent3"/>
                </a:solidFill>
                <a:latin typeface="Arial" panose="020B0604020202020204" pitchFamily="34" charset="0"/>
              </a:defRPr>
            </a:lvl1pPr>
          </a:lstStyle>
          <a:p>
            <a:r>
              <a:rPr lang="en-US" dirty="0"/>
              <a:t>Is the orange type legible enough to use as a title page header?</a:t>
            </a:r>
          </a:p>
        </p:txBody>
      </p:sp>
      <p:sp>
        <p:nvSpPr>
          <p:cNvPr id="3" name="Subtitle 2"/>
          <p:cNvSpPr>
            <a:spLocks noGrp="1"/>
          </p:cNvSpPr>
          <p:nvPr>
            <p:ph type="subTitle" idx="1" hasCustomPrompt="1"/>
          </p:nvPr>
        </p:nvSpPr>
        <p:spPr>
          <a:xfrm>
            <a:off x="1100015" y="4822647"/>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I would say, “Yes, it is!”</a:t>
            </a:r>
          </a:p>
        </p:txBody>
      </p:sp>
      <p:pic>
        <p:nvPicPr>
          <p:cNvPr id="15" name="Picture 14" descr="A close-up of a blue and white background&#10;&#10;Description automatically generated">
            <a:extLst>
              <a:ext uri="{FF2B5EF4-FFF2-40B4-BE49-F238E27FC236}">
                <a16:creationId xmlns:a16="http://schemas.microsoft.com/office/drawing/2014/main" id="{2F6DD7E5-F15F-905F-7C4E-743CD327CDEB}"/>
              </a:ext>
            </a:extLst>
          </p:cNvPr>
          <p:cNvPicPr>
            <a:picLocks noChangeAspect="1"/>
          </p:cNvPicPr>
          <p:nvPr userDrawn="1"/>
        </p:nvPicPr>
        <p:blipFill rotWithShape="1">
          <a:blip r:embed="rId2"/>
          <a:srcRect t="-10250" b="10250"/>
          <a:stretch/>
        </p:blipFill>
        <p:spPr>
          <a:xfrm>
            <a:off x="9270263" y="324000"/>
            <a:ext cx="2918760" cy="4246488"/>
          </a:xfrm>
          <a:prstGeom prst="rect">
            <a:avLst/>
          </a:prstGeom>
        </p:spPr>
      </p:pic>
      <p:sp>
        <p:nvSpPr>
          <p:cNvPr id="16" name="Date Placeholder 15">
            <a:extLst>
              <a:ext uri="{FF2B5EF4-FFF2-40B4-BE49-F238E27FC236}">
                <a16:creationId xmlns:a16="http://schemas.microsoft.com/office/drawing/2014/main" id="{DF7E6FEB-8966-9E28-727D-FE4EF73EB632}"/>
              </a:ext>
            </a:extLst>
          </p:cNvPr>
          <p:cNvSpPr>
            <a:spLocks noGrp="1"/>
          </p:cNvSpPr>
          <p:nvPr>
            <p:ph type="dt" sz="half" idx="10"/>
          </p:nvPr>
        </p:nvSpPr>
        <p:spPr/>
        <p:txBody>
          <a:bodyPr/>
          <a:lstStyle/>
          <a:p>
            <a:fld id="{5586B75A-687E-405C-8A0B-8D00578BA2C3}" type="datetimeFigureOut">
              <a:rPr lang="en-US" smtClean="0"/>
              <a:pPr/>
              <a:t>10/21/2026</a:t>
            </a:fld>
            <a:endParaRPr lang="en-US" dirty="0"/>
          </a:p>
        </p:txBody>
      </p:sp>
      <p:sp>
        <p:nvSpPr>
          <p:cNvPr id="17" name="Footer Placeholder 16">
            <a:extLst>
              <a:ext uri="{FF2B5EF4-FFF2-40B4-BE49-F238E27FC236}">
                <a16:creationId xmlns:a16="http://schemas.microsoft.com/office/drawing/2014/main" id="{119B1486-C683-46EF-F9A2-6EDC377698AF}"/>
              </a:ext>
            </a:extLst>
          </p:cNvPr>
          <p:cNvSpPr>
            <a:spLocks noGrp="1"/>
          </p:cNvSpPr>
          <p:nvPr>
            <p:ph type="ftr" sz="quarter" idx="11"/>
          </p:nvPr>
        </p:nvSpPr>
        <p:spPr/>
        <p:txBody>
          <a:bodyPr/>
          <a:lstStyle/>
          <a:p>
            <a:endParaRPr lang="en-US" dirty="0"/>
          </a:p>
        </p:txBody>
      </p:sp>
      <p:sp>
        <p:nvSpPr>
          <p:cNvPr id="18" name="Slide Number Placeholder 17">
            <a:extLst>
              <a:ext uri="{FF2B5EF4-FFF2-40B4-BE49-F238E27FC236}">
                <a16:creationId xmlns:a16="http://schemas.microsoft.com/office/drawing/2014/main" id="{E86858A7-A76C-73CC-1AC6-D6DE87114005}"/>
              </a:ext>
            </a:extLst>
          </p:cNvPr>
          <p:cNvSpPr>
            <a:spLocks noGrp="1"/>
          </p:cNvSpPr>
          <p:nvPr>
            <p:ph type="sldNum" sz="quarter" idx="12"/>
          </p:nvPr>
        </p:nvSpPr>
        <p:spPr>
          <a:xfrm>
            <a:off x="400520" y="5929129"/>
            <a:ext cx="783773" cy="365125"/>
          </a:xfrm>
        </p:spPr>
        <p:txBody>
          <a:bodyPr/>
          <a:lstStyle>
            <a:lvl1pPr algn="l">
              <a:defRPr baseline="0">
                <a:solidFill>
                  <a:schemeClr val="bg1"/>
                </a:solidFill>
              </a:defRPr>
            </a:lvl1pPr>
          </a:lstStyle>
          <a:p>
            <a:fld id="{4FAB73BC-B049-4115-A692-8D63A059BFB8}" type="slidenum">
              <a:rPr lang="en-US" smtClean="0"/>
              <a:pPr/>
              <a:t>‹#›</a:t>
            </a:fld>
            <a:endParaRPr lang="en-US" dirty="0"/>
          </a:p>
        </p:txBody>
      </p:sp>
      <p:pic>
        <p:nvPicPr>
          <p:cNvPr id="28" name="Picture 27" descr="A blue and white sign with white text&#10;&#10;Description automatically generated">
            <a:extLst>
              <a:ext uri="{FF2B5EF4-FFF2-40B4-BE49-F238E27FC236}">
                <a16:creationId xmlns:a16="http://schemas.microsoft.com/office/drawing/2014/main" id="{4A501913-F986-D9A9-8A1E-79E66A212DD8}"/>
              </a:ext>
            </a:extLst>
          </p:cNvPr>
          <p:cNvPicPr>
            <a:picLocks noChangeAspect="1"/>
          </p:cNvPicPr>
          <p:nvPr userDrawn="1"/>
        </p:nvPicPr>
        <p:blipFill>
          <a:blip r:embed="rId3"/>
          <a:stretch>
            <a:fillRect/>
          </a:stretch>
        </p:blipFill>
        <p:spPr>
          <a:xfrm>
            <a:off x="9003428" y="5584968"/>
            <a:ext cx="2843230" cy="1053303"/>
          </a:xfrm>
          <a:prstGeom prst="rect">
            <a:avLst/>
          </a:prstGeom>
        </p:spPr>
      </p:pic>
      <p:cxnSp>
        <p:nvCxnSpPr>
          <p:cNvPr id="29" name="Straight Connector 28">
            <a:extLst>
              <a:ext uri="{FF2B5EF4-FFF2-40B4-BE49-F238E27FC236}">
                <a16:creationId xmlns:a16="http://schemas.microsoft.com/office/drawing/2014/main" id="{4F95703B-CA04-0BA1-6B57-FDAC931B2CB7}"/>
              </a:ext>
            </a:extLst>
          </p:cNvPr>
          <p:cNvCxnSpPr>
            <a:cxnSpLocks/>
          </p:cNvCxnSpPr>
          <p:nvPr userDrawn="1"/>
        </p:nvCxnSpPr>
        <p:spPr>
          <a:xfrm>
            <a:off x="412230" y="5325289"/>
            <a:ext cx="11355049" cy="0"/>
          </a:xfrm>
          <a:prstGeom prst="line">
            <a:avLst/>
          </a:prstGeom>
          <a:ln w="38100" cap="rnd">
            <a:solidFill>
              <a:schemeClr val="accent3"/>
            </a:solidFill>
          </a:ln>
        </p:spPr>
        <p:style>
          <a:lnRef idx="3">
            <a:schemeClr val="accent6"/>
          </a:lnRef>
          <a:fillRef idx="0">
            <a:schemeClr val="accent6"/>
          </a:fillRef>
          <a:effectRef idx="2">
            <a:schemeClr val="accent6"/>
          </a:effectRef>
          <a:fontRef idx="minor">
            <a:schemeClr val="tx1"/>
          </a:fontRef>
        </p:style>
      </p:cxn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Dark">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9" name="Rectangle 8">
            <a:extLst>
              <a:ext uri="{FF2B5EF4-FFF2-40B4-BE49-F238E27FC236}">
                <a16:creationId xmlns:a16="http://schemas.microsoft.com/office/drawing/2014/main" id="{3C1FF2EB-40FC-6A89-0AD9-F6863A1B94FC}"/>
              </a:ext>
            </a:extLst>
          </p:cNvPr>
          <p:cNvSpPr/>
          <p:nvPr userDrawn="1"/>
        </p:nvSpPr>
        <p:spPr>
          <a:xfrm>
            <a:off x="0" y="4567687"/>
            <a:ext cx="12192000" cy="1606870"/>
          </a:xfrm>
          <a:prstGeom prst="rect">
            <a:avLst/>
          </a:prstGeom>
          <a:gradFill>
            <a:gsLst>
              <a:gs pos="100000">
                <a:schemeClr val="accent1">
                  <a:lumMod val="0"/>
                  <a:lumOff val="100000"/>
                </a:schemeClr>
              </a:gs>
              <a:gs pos="100000">
                <a:schemeClr val="accent1">
                  <a:lumMod val="30000"/>
                  <a:lumOff val="70000"/>
                </a:schemeClr>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270263" y="761999"/>
            <a:ext cx="2925318" cy="3791713"/>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hasCustomPrompt="1"/>
          </p:nvPr>
        </p:nvSpPr>
        <p:spPr>
          <a:xfrm>
            <a:off x="1069848" y="1298447"/>
            <a:ext cx="7315200" cy="3266057"/>
          </a:xfrm>
        </p:spPr>
        <p:txBody>
          <a:bodyPr anchor="b">
            <a:normAutofit/>
          </a:bodyPr>
          <a:lstStyle>
            <a:lvl1pPr algn="l">
              <a:defRPr sz="6000" spc="-100" baseline="0">
                <a:solidFill>
                  <a:schemeClr val="accent2">
                    <a:lumMod val="40000"/>
                    <a:lumOff val="60000"/>
                  </a:schemeClr>
                </a:solidFill>
                <a:latin typeface="Arial" panose="020B0604020202020204" pitchFamily="34" charset="0"/>
              </a:defRPr>
            </a:lvl1pPr>
          </a:lstStyle>
          <a:p>
            <a:r>
              <a:rPr lang="en-US" dirty="0"/>
              <a:t>Master title style — Click to edit </a:t>
            </a:r>
          </a:p>
        </p:txBody>
      </p:sp>
      <p:sp>
        <p:nvSpPr>
          <p:cNvPr id="3" name="Subtitle 2"/>
          <p:cNvSpPr>
            <a:spLocks noGrp="1"/>
          </p:cNvSpPr>
          <p:nvPr>
            <p:ph type="subTitle" idx="1"/>
          </p:nvPr>
        </p:nvSpPr>
        <p:spPr>
          <a:xfrm>
            <a:off x="1100015" y="5417717"/>
            <a:ext cx="7315200" cy="914400"/>
          </a:xfrm>
        </p:spPr>
        <p:txBody>
          <a:bodyPr anchor="t">
            <a:normAutofit/>
          </a:bodyPr>
          <a:lstStyle>
            <a:lvl1pPr marL="0" indent="0" algn="l">
              <a:buNone/>
              <a:defRPr sz="2200" cap="none" spc="0" baseline="0">
                <a:solidFill>
                  <a:schemeClr val="accent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10/21/2026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pic>
        <p:nvPicPr>
          <p:cNvPr id="12" name="Picture 11" descr="A close-up of a blue and white background&#10;&#10;Description automatically generated">
            <a:extLst>
              <a:ext uri="{FF2B5EF4-FFF2-40B4-BE49-F238E27FC236}">
                <a16:creationId xmlns:a16="http://schemas.microsoft.com/office/drawing/2014/main" id="{7967DCAA-B6B4-8336-26D3-EDDB747CFB1A}"/>
              </a:ext>
            </a:extLst>
          </p:cNvPr>
          <p:cNvPicPr>
            <a:picLocks noChangeAspect="1"/>
          </p:cNvPicPr>
          <p:nvPr userDrawn="1"/>
        </p:nvPicPr>
        <p:blipFill rotWithShape="1">
          <a:blip r:embed="rId3"/>
          <a:srcRect t="-10250" b="10250"/>
          <a:stretch/>
        </p:blipFill>
        <p:spPr>
          <a:xfrm>
            <a:off x="9270263" y="324000"/>
            <a:ext cx="2918760" cy="4246488"/>
          </a:xfrm>
          <a:prstGeom prst="rect">
            <a:avLst/>
          </a:prstGeom>
        </p:spPr>
      </p:pic>
      <p:pic>
        <p:nvPicPr>
          <p:cNvPr id="16" name="Picture 15" descr="A blue and white sign with white text&#10;&#10;Description automatically generated">
            <a:extLst>
              <a:ext uri="{FF2B5EF4-FFF2-40B4-BE49-F238E27FC236}">
                <a16:creationId xmlns:a16="http://schemas.microsoft.com/office/drawing/2014/main" id="{ADFEE976-5516-F0F6-2CC4-D5DF6BAE9911}"/>
              </a:ext>
            </a:extLst>
          </p:cNvPr>
          <p:cNvPicPr>
            <a:picLocks noChangeAspect="1"/>
          </p:cNvPicPr>
          <p:nvPr userDrawn="1"/>
        </p:nvPicPr>
        <p:blipFill>
          <a:blip r:embed="rId4"/>
          <a:stretch>
            <a:fillRect/>
          </a:stretch>
        </p:blipFill>
        <p:spPr>
          <a:xfrm>
            <a:off x="9003428" y="5584968"/>
            <a:ext cx="2843230" cy="1053303"/>
          </a:xfrm>
          <a:prstGeom prst="rect">
            <a:avLst/>
          </a:prstGeom>
        </p:spPr>
      </p:pic>
      <p:cxnSp>
        <p:nvCxnSpPr>
          <p:cNvPr id="17" name="Straight Connector 16">
            <a:extLst>
              <a:ext uri="{FF2B5EF4-FFF2-40B4-BE49-F238E27FC236}">
                <a16:creationId xmlns:a16="http://schemas.microsoft.com/office/drawing/2014/main" id="{55F7ED92-EB94-C26B-153D-8B090B601187}"/>
              </a:ext>
            </a:extLst>
          </p:cNvPr>
          <p:cNvCxnSpPr>
            <a:cxnSpLocks/>
          </p:cNvCxnSpPr>
          <p:nvPr userDrawn="1"/>
        </p:nvCxnSpPr>
        <p:spPr>
          <a:xfrm>
            <a:off x="412230" y="5325289"/>
            <a:ext cx="11355049" cy="0"/>
          </a:xfrm>
          <a:prstGeom prst="line">
            <a:avLst/>
          </a:prstGeom>
          <a:ln w="38100" cap="rnd">
            <a:solidFill>
              <a:schemeClr val="accent3"/>
            </a:solidFill>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205284055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pic>
        <p:nvPicPr>
          <p:cNvPr id="10" name="Picture 9" descr="A close-up of a blue and white background&#10;&#10;Description automatically generated">
            <a:extLst>
              <a:ext uri="{FF2B5EF4-FFF2-40B4-BE49-F238E27FC236}">
                <a16:creationId xmlns:a16="http://schemas.microsoft.com/office/drawing/2014/main" id="{5C3CC13E-A107-D3F5-8523-C1C4BE12768A}"/>
              </a:ext>
            </a:extLst>
          </p:cNvPr>
          <p:cNvPicPr>
            <a:picLocks noChangeAspect="1"/>
          </p:cNvPicPr>
          <p:nvPr userDrawn="1"/>
        </p:nvPicPr>
        <p:blipFill rotWithShape="1">
          <a:blip r:embed="rId2"/>
          <a:srcRect t="158" r="6716" b="367"/>
          <a:stretch/>
        </p:blipFill>
        <p:spPr>
          <a:xfrm>
            <a:off x="0" y="745068"/>
            <a:ext cx="3443549" cy="5342466"/>
          </a:xfrm>
          <a:prstGeom prst="rect">
            <a:avLst/>
          </a:prstGeom>
        </p:spPr>
      </p:pic>
      <p:sp>
        <p:nvSpPr>
          <p:cNvPr id="2" name="Title 1"/>
          <p:cNvSpPr>
            <a:spLocks noGrp="1"/>
          </p:cNvSpPr>
          <p:nvPr>
            <p:ph type="title" hasCustomPrompt="1"/>
          </p:nvPr>
        </p:nvSpPr>
        <p:spPr>
          <a:xfrm>
            <a:off x="3867912" y="0"/>
            <a:ext cx="7315200" cy="3255264"/>
          </a:xfrm>
        </p:spPr>
        <p:txBody>
          <a:bodyPr anchor="b">
            <a:normAutofit/>
          </a:bodyPr>
          <a:lstStyle>
            <a:lvl1pPr>
              <a:defRPr sz="6000" b="1" i="0" spc="-100" baseline="0">
                <a:solidFill>
                  <a:srgbClr val="50678A"/>
                </a:solidFill>
                <a:latin typeface="Arial" panose="020B0604020202020204" pitchFamily="34" charset="0"/>
              </a:defRPr>
            </a:lvl1pPr>
          </a:lstStyle>
          <a:p>
            <a:r>
              <a:rPr lang="en-US" dirty="0"/>
              <a:t>Alternate section heading style</a:t>
            </a:r>
          </a:p>
        </p:txBody>
      </p:sp>
      <p:sp>
        <p:nvSpPr>
          <p:cNvPr id="3" name="Text Placeholder 2"/>
          <p:cNvSpPr>
            <a:spLocks noGrp="1"/>
          </p:cNvSpPr>
          <p:nvPr>
            <p:ph type="body" idx="1"/>
          </p:nvPr>
        </p:nvSpPr>
        <p:spPr>
          <a:xfrm>
            <a:off x="3886200" y="3374136"/>
            <a:ext cx="7315200" cy="914400"/>
          </a:xfrm>
        </p:spPr>
        <p:txBody>
          <a:bodyPr anchor="t">
            <a:normAutofit/>
          </a:bodyPr>
          <a:lstStyle>
            <a:lvl1pPr marL="0" indent="0">
              <a:buNone/>
              <a:defRPr sz="2200" cap="none" spc="0" baseline="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F607FFD4-DC3F-57D4-3476-519AA73ACA0B}"/>
              </a:ext>
            </a:extLst>
          </p:cNvPr>
          <p:cNvSpPr>
            <a:spLocks noGrp="1"/>
          </p:cNvSpPr>
          <p:nvPr>
            <p:ph type="dt" sz="half" idx="10"/>
          </p:nvPr>
        </p:nvSpPr>
        <p:spPr/>
        <p:txBody>
          <a:bodyPr/>
          <a:lstStyle/>
          <a:p>
            <a:fld id="{5586B75A-687E-405C-8A0B-8D00578BA2C3}" type="datetimeFigureOut">
              <a:rPr lang="en-US" smtClean="0"/>
              <a:pPr/>
              <a:t>10/21/2026</a:t>
            </a:fld>
            <a:endParaRPr lang="en-US" dirty="0"/>
          </a:p>
        </p:txBody>
      </p:sp>
      <p:sp>
        <p:nvSpPr>
          <p:cNvPr id="8" name="Footer Placeholder 7">
            <a:extLst>
              <a:ext uri="{FF2B5EF4-FFF2-40B4-BE49-F238E27FC236}">
                <a16:creationId xmlns:a16="http://schemas.microsoft.com/office/drawing/2014/main" id="{070DE4EC-DADA-D07C-E277-E9C50CD8D94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84FC5FE-A521-E3DC-D3E3-CF5529063A83}"/>
              </a:ext>
            </a:extLst>
          </p:cNvPr>
          <p:cNvSpPr>
            <a:spLocks noGrp="1"/>
          </p:cNvSpPr>
          <p:nvPr>
            <p:ph type="sldNum" sz="quarter" idx="12"/>
          </p:nvPr>
        </p:nvSpPr>
        <p:spPr/>
        <p:txBody>
          <a:bodyPr/>
          <a:lstStyle/>
          <a:p>
            <a:fld id="{4FAB73BC-B049-4115-A692-8D63A059BFB8}" type="slidenum">
              <a:rPr lang="en-US" smtClean="0"/>
              <a:pPr/>
              <a:t>‹#›</a:t>
            </a:fld>
            <a:endParaRPr lang="en-US" dirty="0"/>
          </a:p>
        </p:txBody>
      </p:sp>
      <p:pic>
        <p:nvPicPr>
          <p:cNvPr id="11" name="Picture 10" descr="A blue and white sign with white text&#10;&#10;Description automatically generated">
            <a:extLst>
              <a:ext uri="{FF2B5EF4-FFF2-40B4-BE49-F238E27FC236}">
                <a16:creationId xmlns:a16="http://schemas.microsoft.com/office/drawing/2014/main" id="{2406CEB8-8C04-A2F0-92E5-CF841BBA2B61}"/>
              </a:ext>
            </a:extLst>
          </p:cNvPr>
          <p:cNvPicPr>
            <a:picLocks noChangeAspect="1"/>
          </p:cNvPicPr>
          <p:nvPr userDrawn="1"/>
        </p:nvPicPr>
        <p:blipFill>
          <a:blip r:embed="rId3"/>
          <a:stretch>
            <a:fillRect/>
          </a:stretch>
        </p:blipFill>
        <p:spPr>
          <a:xfrm>
            <a:off x="9003428" y="5584968"/>
            <a:ext cx="2843230" cy="1053303"/>
          </a:xfrm>
          <a:prstGeom prst="rect">
            <a:avLst/>
          </a:prstGeom>
        </p:spPr>
      </p:pic>
      <p:cxnSp>
        <p:nvCxnSpPr>
          <p:cNvPr id="15" name="Straight Connector 14">
            <a:extLst>
              <a:ext uri="{FF2B5EF4-FFF2-40B4-BE49-F238E27FC236}">
                <a16:creationId xmlns:a16="http://schemas.microsoft.com/office/drawing/2014/main" id="{8BF319BE-3401-9B9C-5B18-1C3C148DBB24}"/>
              </a:ext>
            </a:extLst>
          </p:cNvPr>
          <p:cNvCxnSpPr>
            <a:cxnSpLocks/>
          </p:cNvCxnSpPr>
          <p:nvPr userDrawn="1"/>
        </p:nvCxnSpPr>
        <p:spPr>
          <a:xfrm>
            <a:off x="412230" y="5325289"/>
            <a:ext cx="11355049" cy="0"/>
          </a:xfrm>
          <a:prstGeom prst="line">
            <a:avLst/>
          </a:prstGeom>
          <a:ln w="38100" cap="rnd">
            <a:solidFill>
              <a:schemeClr val="accent3"/>
            </a:solidFill>
          </a:ln>
        </p:spPr>
        <p:style>
          <a:lnRef idx="3">
            <a:schemeClr val="accent6"/>
          </a:lnRef>
          <a:fillRef idx="0">
            <a:schemeClr val="accent6"/>
          </a:fillRef>
          <a:effectRef idx="2">
            <a:schemeClr val="accent6"/>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pic>
        <p:nvPicPr>
          <p:cNvPr id="8" name="Picture 7" descr="A close-up of a blue and white background&#10;&#10;Description automatically generated">
            <a:extLst>
              <a:ext uri="{FF2B5EF4-FFF2-40B4-BE49-F238E27FC236}">
                <a16:creationId xmlns:a16="http://schemas.microsoft.com/office/drawing/2014/main" id="{715B6340-D6E1-C667-2861-6448CD9FD3BD}"/>
              </a:ext>
            </a:extLst>
          </p:cNvPr>
          <p:cNvPicPr>
            <a:picLocks noChangeAspect="1"/>
          </p:cNvPicPr>
          <p:nvPr userDrawn="1"/>
        </p:nvPicPr>
        <p:blipFill rotWithShape="1">
          <a:blip r:embed="rId2"/>
          <a:srcRect t="158" r="6716" b="367"/>
          <a:stretch/>
        </p:blipFill>
        <p:spPr>
          <a:xfrm>
            <a:off x="0" y="745068"/>
            <a:ext cx="3443549" cy="5342466"/>
          </a:xfrm>
          <a:prstGeom prst="rect">
            <a:avLst/>
          </a:prstGeom>
        </p:spPr>
      </p:pic>
      <p:sp>
        <p:nvSpPr>
          <p:cNvPr id="2" name="Title 1"/>
          <p:cNvSpPr>
            <a:spLocks noGrp="1"/>
          </p:cNvSpPr>
          <p:nvPr>
            <p:ph type="title"/>
          </p:nvPr>
        </p:nvSpPr>
        <p:spPr/>
        <p:txBody>
          <a:bodyPr/>
          <a:lstStyle>
            <a:lvl1pPr>
              <a:defRPr baseline="0">
                <a:latin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869268" y="742014"/>
            <a:ext cx="7315200" cy="40848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10/21/2026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cxnSp>
        <p:nvCxnSpPr>
          <p:cNvPr id="12" name="Straight Connector 11">
            <a:extLst>
              <a:ext uri="{FF2B5EF4-FFF2-40B4-BE49-F238E27FC236}">
                <a16:creationId xmlns:a16="http://schemas.microsoft.com/office/drawing/2014/main" id="{0727F710-B069-8BD9-EB30-0AB70B655C1F}"/>
              </a:ext>
            </a:extLst>
          </p:cNvPr>
          <p:cNvCxnSpPr>
            <a:cxnSpLocks/>
          </p:cNvCxnSpPr>
          <p:nvPr userDrawn="1"/>
        </p:nvCxnSpPr>
        <p:spPr>
          <a:xfrm>
            <a:off x="412230" y="5325289"/>
            <a:ext cx="11355049" cy="0"/>
          </a:xfrm>
          <a:prstGeom prst="line">
            <a:avLst/>
          </a:prstGeom>
          <a:ln w="38100" cap="rnd">
            <a:solidFill>
              <a:schemeClr val="accent3"/>
            </a:solidFill>
          </a:ln>
        </p:spPr>
        <p:style>
          <a:lnRef idx="3">
            <a:schemeClr val="accent6"/>
          </a:lnRef>
          <a:fillRef idx="0">
            <a:schemeClr val="accent6"/>
          </a:fillRef>
          <a:effectRef idx="2">
            <a:schemeClr val="accent6"/>
          </a:effectRef>
          <a:fontRef idx="minor">
            <a:schemeClr val="tx1"/>
          </a:fontRef>
        </p:style>
      </p:cxnSp>
      <p:pic>
        <p:nvPicPr>
          <p:cNvPr id="15" name="Picture 14" descr="A blue and white sign with white text&#10;&#10;Description automatically generated">
            <a:extLst>
              <a:ext uri="{FF2B5EF4-FFF2-40B4-BE49-F238E27FC236}">
                <a16:creationId xmlns:a16="http://schemas.microsoft.com/office/drawing/2014/main" id="{0501C318-9798-E91B-6505-8CBE5EB59CC7}"/>
              </a:ext>
            </a:extLst>
          </p:cNvPr>
          <p:cNvPicPr>
            <a:picLocks noChangeAspect="1"/>
          </p:cNvPicPr>
          <p:nvPr userDrawn="1"/>
        </p:nvPicPr>
        <p:blipFill>
          <a:blip r:embed="rId3"/>
          <a:stretch>
            <a:fillRect/>
          </a:stretch>
        </p:blipFill>
        <p:spPr>
          <a:xfrm>
            <a:off x="9003428" y="5584968"/>
            <a:ext cx="2843230" cy="1053303"/>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Title and Content No Logo">
    <p:spTree>
      <p:nvGrpSpPr>
        <p:cNvPr id="1" name=""/>
        <p:cNvGrpSpPr/>
        <p:nvPr/>
      </p:nvGrpSpPr>
      <p:grpSpPr>
        <a:xfrm>
          <a:off x="0" y="0"/>
          <a:ext cx="0" cy="0"/>
          <a:chOff x="0" y="0"/>
          <a:chExt cx="0" cy="0"/>
        </a:xfrm>
      </p:grpSpPr>
      <p:pic>
        <p:nvPicPr>
          <p:cNvPr id="17" name="Picture 16" descr="A close-up of a blue and white background&#10;&#10;Description automatically generated">
            <a:extLst>
              <a:ext uri="{FF2B5EF4-FFF2-40B4-BE49-F238E27FC236}">
                <a16:creationId xmlns:a16="http://schemas.microsoft.com/office/drawing/2014/main" id="{BD937C3E-E491-438A-56F9-6CF964D09C5F}"/>
              </a:ext>
            </a:extLst>
          </p:cNvPr>
          <p:cNvPicPr>
            <a:picLocks noChangeAspect="1"/>
          </p:cNvPicPr>
          <p:nvPr userDrawn="1"/>
        </p:nvPicPr>
        <p:blipFill rotWithShape="1">
          <a:blip r:embed="rId2"/>
          <a:srcRect t="158" r="6716" b="367"/>
          <a:stretch/>
        </p:blipFill>
        <p:spPr>
          <a:xfrm>
            <a:off x="0" y="745068"/>
            <a:ext cx="3443549" cy="5342466"/>
          </a:xfrm>
          <a:prstGeom prst="rect">
            <a:avLst/>
          </a:prstGeom>
        </p:spPr>
      </p:pic>
      <p:sp>
        <p:nvSpPr>
          <p:cNvPr id="2" name="Title 1"/>
          <p:cNvSpPr>
            <a:spLocks noGrp="1"/>
          </p:cNvSpPr>
          <p:nvPr>
            <p:ph type="title"/>
          </p:nvPr>
        </p:nvSpPr>
        <p:spPr/>
        <p:txBody>
          <a:bodyPr/>
          <a:lstStyle>
            <a:lvl1pPr>
              <a:defRPr baseline="0">
                <a:latin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869268" y="749508"/>
            <a:ext cx="7315200" cy="3800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sz="1000" baseline="0">
                <a:solidFill>
                  <a:schemeClr val="tx1">
                    <a:lumMod val="95000"/>
                    <a:lumOff val="5000"/>
                  </a:schemeClr>
                </a:solidFill>
                <a:latin typeface="+mj-lt"/>
              </a:defRPr>
            </a:lvl1pPr>
          </a:lstStyle>
          <a:p>
            <a:fld id="{5586B75A-687E-405C-8A0B-8D00578BA2C3}" type="datetimeFigureOut">
              <a:rPr lang="en-US" smtClean="0"/>
              <a:pPr/>
              <a:t>10/21/2026</a:t>
            </a:fld>
            <a:endParaRPr lang="en-US" dirty="0"/>
          </a:p>
        </p:txBody>
      </p:sp>
      <p:sp>
        <p:nvSpPr>
          <p:cNvPr id="5" name="Footer Placeholder 4"/>
          <p:cNvSpPr>
            <a:spLocks noGrp="1"/>
          </p:cNvSpPr>
          <p:nvPr>
            <p:ph type="ftr" sz="quarter" idx="11"/>
          </p:nvPr>
        </p:nvSpPr>
        <p:spPr/>
        <p:txBody>
          <a:bodyPr/>
          <a:lstStyle>
            <a:lvl1pPr>
              <a:defRPr sz="1000" baseline="0">
                <a:solidFill>
                  <a:schemeClr val="tx1">
                    <a:lumMod val="95000"/>
                    <a:lumOff val="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baseline="0">
                <a:solidFill>
                  <a:schemeClr val="bg1"/>
                </a:solidFill>
              </a:defRPr>
            </a:lvl1pPr>
          </a:lstStyle>
          <a:p>
            <a:fld id="{0AD6DDAA-3BB5-8442-B412-016C4CA62FC2}" type="slidenum">
              <a:rPr lang="en-US" smtClean="0"/>
              <a:pPr/>
              <a:t>‹#›</a:t>
            </a:fld>
            <a:endParaRPr lang="en-US" dirty="0"/>
          </a:p>
        </p:txBody>
      </p:sp>
    </p:spTree>
    <p:extLst>
      <p:ext uri="{BB962C8B-B14F-4D97-AF65-F5344CB8AC3E}">
        <p14:creationId xmlns:p14="http://schemas.microsoft.com/office/powerpoint/2010/main" val="3312763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wo Column Content">
    <p:spTree>
      <p:nvGrpSpPr>
        <p:cNvPr id="1" name=""/>
        <p:cNvGrpSpPr/>
        <p:nvPr/>
      </p:nvGrpSpPr>
      <p:grpSpPr>
        <a:xfrm>
          <a:off x="0" y="0"/>
          <a:ext cx="0" cy="0"/>
          <a:chOff x="0" y="0"/>
          <a:chExt cx="0" cy="0"/>
        </a:xfrm>
      </p:grpSpPr>
      <p:pic>
        <p:nvPicPr>
          <p:cNvPr id="6" name="Picture 5" descr="A close-up of a blue and white background&#10;&#10;Description automatically generated">
            <a:extLst>
              <a:ext uri="{FF2B5EF4-FFF2-40B4-BE49-F238E27FC236}">
                <a16:creationId xmlns:a16="http://schemas.microsoft.com/office/drawing/2014/main" id="{B313F0DB-CEC5-745B-E348-7D1C900B15CB}"/>
              </a:ext>
            </a:extLst>
          </p:cNvPr>
          <p:cNvPicPr>
            <a:picLocks noChangeAspect="1"/>
          </p:cNvPicPr>
          <p:nvPr userDrawn="1"/>
        </p:nvPicPr>
        <p:blipFill rotWithShape="1">
          <a:blip r:embed="rId2"/>
          <a:srcRect t="158" r="6716" b="367"/>
          <a:stretch/>
        </p:blipFill>
        <p:spPr>
          <a:xfrm>
            <a:off x="0" y="745068"/>
            <a:ext cx="3443549" cy="5342466"/>
          </a:xfrm>
          <a:prstGeom prst="rect">
            <a:avLst/>
          </a:prstGeom>
        </p:spPr>
      </p:pic>
      <p:sp>
        <p:nvSpPr>
          <p:cNvPr id="3" name="Content Placeholder 2"/>
          <p:cNvSpPr>
            <a:spLocks noGrp="1"/>
          </p:cNvSpPr>
          <p:nvPr>
            <p:ph sz="half" idx="1"/>
          </p:nvPr>
        </p:nvSpPr>
        <p:spPr>
          <a:xfrm>
            <a:off x="3867912" y="868680"/>
            <a:ext cx="3474720" cy="4457922"/>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4457922"/>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10/21/2026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
        <p:nvSpPr>
          <p:cNvPr id="7" name="Title 6">
            <a:extLst>
              <a:ext uri="{FF2B5EF4-FFF2-40B4-BE49-F238E27FC236}">
                <a16:creationId xmlns:a16="http://schemas.microsoft.com/office/drawing/2014/main" id="{9735FAD4-0344-F8A8-8FBF-B33086B5BD42}"/>
              </a:ext>
            </a:extLst>
          </p:cNvPr>
          <p:cNvSpPr>
            <a:spLocks noGrp="1"/>
          </p:cNvSpPr>
          <p:nvPr>
            <p:ph type="title"/>
          </p:nvPr>
        </p:nvSpPr>
        <p:spPr/>
        <p:txBody>
          <a:bodyPr/>
          <a:lstStyle/>
          <a:p>
            <a:r>
              <a:rPr lang="en-US"/>
              <a:t>Click to edit Master title style</a:t>
            </a:r>
          </a:p>
        </p:txBody>
      </p:sp>
      <p:cxnSp>
        <p:nvCxnSpPr>
          <p:cNvPr id="11" name="Straight Connector 10">
            <a:extLst>
              <a:ext uri="{FF2B5EF4-FFF2-40B4-BE49-F238E27FC236}">
                <a16:creationId xmlns:a16="http://schemas.microsoft.com/office/drawing/2014/main" id="{8DB1A024-6979-AF3B-830C-DA2D42DBF5C0}"/>
              </a:ext>
            </a:extLst>
          </p:cNvPr>
          <p:cNvCxnSpPr>
            <a:cxnSpLocks/>
          </p:cNvCxnSpPr>
          <p:nvPr userDrawn="1"/>
        </p:nvCxnSpPr>
        <p:spPr>
          <a:xfrm>
            <a:off x="412230" y="5325289"/>
            <a:ext cx="11355049" cy="0"/>
          </a:xfrm>
          <a:prstGeom prst="line">
            <a:avLst/>
          </a:prstGeom>
          <a:ln w="38100" cap="rnd">
            <a:solidFill>
              <a:schemeClr val="accent3"/>
            </a:solidFill>
          </a:ln>
        </p:spPr>
        <p:style>
          <a:lnRef idx="3">
            <a:schemeClr val="accent6"/>
          </a:lnRef>
          <a:fillRef idx="0">
            <a:schemeClr val="accent6"/>
          </a:fillRef>
          <a:effectRef idx="2">
            <a:schemeClr val="accent6"/>
          </a:effectRef>
          <a:fontRef idx="minor">
            <a:schemeClr val="tx1"/>
          </a:fontRef>
        </p:style>
      </p:cxnSp>
      <p:pic>
        <p:nvPicPr>
          <p:cNvPr id="13" name="Picture 12" descr="A blue and white sign with white text&#10;&#10;Description automatically generated">
            <a:extLst>
              <a:ext uri="{FF2B5EF4-FFF2-40B4-BE49-F238E27FC236}">
                <a16:creationId xmlns:a16="http://schemas.microsoft.com/office/drawing/2014/main" id="{648AC771-8FE1-53F5-7F16-D5CB5AE3E08F}"/>
              </a:ext>
            </a:extLst>
          </p:cNvPr>
          <p:cNvPicPr>
            <a:picLocks noChangeAspect="1"/>
          </p:cNvPicPr>
          <p:nvPr userDrawn="1"/>
        </p:nvPicPr>
        <p:blipFill>
          <a:blip r:embed="rId3"/>
          <a:stretch>
            <a:fillRect/>
          </a:stretch>
        </p:blipFill>
        <p:spPr>
          <a:xfrm>
            <a:off x="9003428" y="5584968"/>
            <a:ext cx="2843230" cy="1053303"/>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pic>
        <p:nvPicPr>
          <p:cNvPr id="14" name="Picture 13" descr="A close-up of a blue and white background&#10;&#10;Description automatically generated">
            <a:extLst>
              <a:ext uri="{FF2B5EF4-FFF2-40B4-BE49-F238E27FC236}">
                <a16:creationId xmlns:a16="http://schemas.microsoft.com/office/drawing/2014/main" id="{325BBAF0-E150-F1DD-4E59-121AD5AFE66E}"/>
              </a:ext>
            </a:extLst>
          </p:cNvPr>
          <p:cNvPicPr>
            <a:picLocks noChangeAspect="1"/>
          </p:cNvPicPr>
          <p:nvPr userDrawn="1"/>
        </p:nvPicPr>
        <p:blipFill rotWithShape="1">
          <a:blip r:embed="rId2"/>
          <a:srcRect t="158" r="6716" b="367"/>
          <a:stretch/>
        </p:blipFill>
        <p:spPr>
          <a:xfrm>
            <a:off x="0" y="745068"/>
            <a:ext cx="3443549" cy="5342466"/>
          </a:xfrm>
          <a:prstGeom prst="rect">
            <a:avLst/>
          </a:prstGeom>
        </p:spPr>
      </p:pic>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a:p>
            <a:pPr lvl="1"/>
            <a:r>
              <a:rPr lang="en-US"/>
              <a:t>Second level</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10/21/2026</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
        <p:nvSpPr>
          <p:cNvPr id="13" name="Title 12">
            <a:extLst>
              <a:ext uri="{FF2B5EF4-FFF2-40B4-BE49-F238E27FC236}">
                <a16:creationId xmlns:a16="http://schemas.microsoft.com/office/drawing/2014/main" id="{CA393B8E-06DA-BA08-E9B2-B960E49EB525}"/>
              </a:ext>
            </a:extLst>
          </p:cNvPr>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plus Photo">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4EA8BE4-8021-8D42-AF35-F800B3EB6071}"/>
              </a:ext>
            </a:extLst>
          </p:cNvPr>
          <p:cNvSpPr/>
          <p:nvPr userDrawn="1"/>
        </p:nvSpPr>
        <p:spPr>
          <a:xfrm>
            <a:off x="3542191" y="761999"/>
            <a:ext cx="8649810" cy="4555725"/>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6" name="Rectangle 5">
            <a:extLst>
              <a:ext uri="{FF2B5EF4-FFF2-40B4-BE49-F238E27FC236}">
                <a16:creationId xmlns:a16="http://schemas.microsoft.com/office/drawing/2014/main" id="{0158F4D0-6F0F-FC7C-C8CF-08B4469F8CEC}"/>
              </a:ext>
            </a:extLst>
          </p:cNvPr>
          <p:cNvSpPr/>
          <p:nvPr userDrawn="1"/>
        </p:nvSpPr>
        <p:spPr>
          <a:xfrm>
            <a:off x="1" y="761999"/>
            <a:ext cx="3445200"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608C83F3-2F48-3805-1508-971865711439}"/>
              </a:ext>
            </a:extLst>
          </p:cNvPr>
          <p:cNvSpPr>
            <a:spLocks noGrp="1"/>
          </p:cNvSpPr>
          <p:nvPr>
            <p:ph type="title"/>
          </p:nvPr>
        </p:nvSpPr>
        <p:spPr/>
        <p:txBody>
          <a:bodyPr/>
          <a:lstStyle>
            <a:lvl1pPr>
              <a:defRPr baseline="0">
                <a:solidFill>
                  <a:schemeClr val="accent2">
                    <a:lumMod val="60000"/>
                    <a:lumOff val="40000"/>
                  </a:schemeClr>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18A40B90-D6FD-1D1C-7432-A019A638AFB9}"/>
              </a:ext>
            </a:extLst>
          </p:cNvPr>
          <p:cNvSpPr>
            <a:spLocks noGrp="1"/>
          </p:cNvSpPr>
          <p:nvPr>
            <p:ph type="dt" sz="half" idx="10"/>
          </p:nvPr>
        </p:nvSpPr>
        <p:spPr/>
        <p:txBody>
          <a:bodyPr/>
          <a:lstStyle/>
          <a:p>
            <a:fld id="{5586B75A-687E-405C-8A0B-8D00578BA2C3}" type="datetimeFigureOut">
              <a:rPr lang="en-US" smtClean="0"/>
              <a:pPr/>
              <a:t>10/21/2026</a:t>
            </a:fld>
            <a:endParaRPr lang="en-US" dirty="0"/>
          </a:p>
        </p:txBody>
      </p:sp>
      <p:sp>
        <p:nvSpPr>
          <p:cNvPr id="4" name="Footer Placeholder 3">
            <a:extLst>
              <a:ext uri="{FF2B5EF4-FFF2-40B4-BE49-F238E27FC236}">
                <a16:creationId xmlns:a16="http://schemas.microsoft.com/office/drawing/2014/main" id="{0D7079E2-2E72-9B07-91A7-CD5008F3D18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1D16407-CE13-A12F-9C1D-8DA956214253}"/>
              </a:ext>
            </a:extLst>
          </p:cNvPr>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7" name="Straight Connector 6">
            <a:extLst>
              <a:ext uri="{FF2B5EF4-FFF2-40B4-BE49-F238E27FC236}">
                <a16:creationId xmlns:a16="http://schemas.microsoft.com/office/drawing/2014/main" id="{CE6DFE38-4F89-21D6-E4B9-2ED0A0211E78}"/>
              </a:ext>
            </a:extLst>
          </p:cNvPr>
          <p:cNvCxnSpPr>
            <a:cxnSpLocks/>
          </p:cNvCxnSpPr>
          <p:nvPr userDrawn="1"/>
        </p:nvCxnSpPr>
        <p:spPr>
          <a:xfrm>
            <a:off x="412230" y="5325289"/>
            <a:ext cx="11355049" cy="0"/>
          </a:xfrm>
          <a:prstGeom prst="line">
            <a:avLst/>
          </a:prstGeom>
          <a:ln w="38100" cap="rnd">
            <a:solidFill>
              <a:schemeClr val="accent3"/>
            </a:solidFill>
          </a:ln>
        </p:spPr>
        <p:style>
          <a:lnRef idx="3">
            <a:schemeClr val="accent6"/>
          </a:lnRef>
          <a:fillRef idx="0">
            <a:schemeClr val="accent6"/>
          </a:fillRef>
          <a:effectRef idx="2">
            <a:schemeClr val="accent6"/>
          </a:effectRef>
          <a:fontRef idx="minor">
            <a:schemeClr val="tx1"/>
          </a:fontRef>
        </p:style>
      </p:cxnSp>
      <p:pic>
        <p:nvPicPr>
          <p:cNvPr id="8" name="Picture 7" descr="A blue and white sign with white text&#10;&#10;Description automatically generated">
            <a:extLst>
              <a:ext uri="{FF2B5EF4-FFF2-40B4-BE49-F238E27FC236}">
                <a16:creationId xmlns:a16="http://schemas.microsoft.com/office/drawing/2014/main" id="{1B04B2DE-89E7-405C-CD27-750FC6CE7027}"/>
              </a:ext>
            </a:extLst>
          </p:cNvPr>
          <p:cNvPicPr>
            <a:picLocks noChangeAspect="1"/>
          </p:cNvPicPr>
          <p:nvPr userDrawn="1"/>
        </p:nvPicPr>
        <p:blipFill>
          <a:blip r:embed="rId3"/>
          <a:stretch>
            <a:fillRect/>
          </a:stretch>
        </p:blipFill>
        <p:spPr>
          <a:xfrm>
            <a:off x="9003428" y="5584968"/>
            <a:ext cx="2843230" cy="1053303"/>
          </a:xfrm>
          <a:prstGeom prst="rect">
            <a:avLst/>
          </a:prstGeom>
        </p:spPr>
      </p:pic>
    </p:spTree>
    <p:extLst>
      <p:ext uri="{BB962C8B-B14F-4D97-AF65-F5344CB8AC3E}">
        <p14:creationId xmlns:p14="http://schemas.microsoft.com/office/powerpoint/2010/main" val="2521762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9" name="Picture 8" descr="A close-up of a blue and white background&#10;&#10;Description automatically generated">
            <a:extLst>
              <a:ext uri="{FF2B5EF4-FFF2-40B4-BE49-F238E27FC236}">
                <a16:creationId xmlns:a16="http://schemas.microsoft.com/office/drawing/2014/main" id="{4BB0464C-0763-3D30-F8E2-95A8AA8235D5}"/>
              </a:ext>
            </a:extLst>
          </p:cNvPr>
          <p:cNvPicPr>
            <a:picLocks noChangeAspect="1"/>
          </p:cNvPicPr>
          <p:nvPr userDrawn="1"/>
        </p:nvPicPr>
        <p:blipFill rotWithShape="1">
          <a:blip r:embed="rId2"/>
          <a:srcRect t="158" r="6716" b="29059"/>
          <a:stretch/>
        </p:blipFill>
        <p:spPr>
          <a:xfrm>
            <a:off x="0" y="745068"/>
            <a:ext cx="3443549" cy="3801532"/>
          </a:xfrm>
          <a:prstGeom prst="rect">
            <a:avLst/>
          </a:prstGeom>
        </p:spPr>
      </p:pic>
      <p:sp>
        <p:nvSpPr>
          <p:cNvPr id="6" name="Title 5"/>
          <p:cNvSpPr>
            <a:spLocks noGrp="1"/>
          </p:cNvSpPr>
          <p:nvPr>
            <p:ph type="title"/>
          </p:nvPr>
        </p:nvSpPr>
        <p:spPr>
          <a:xfrm>
            <a:off x="417007" y="1123838"/>
            <a:ext cx="2783394" cy="3412652"/>
          </a:xfrm>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10/21/2026</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cxnSp>
        <p:nvCxnSpPr>
          <p:cNvPr id="12" name="Straight Connector 11">
            <a:extLst>
              <a:ext uri="{FF2B5EF4-FFF2-40B4-BE49-F238E27FC236}">
                <a16:creationId xmlns:a16="http://schemas.microsoft.com/office/drawing/2014/main" id="{151DFF88-99E3-9FEB-A986-4D99E16A44CF}"/>
              </a:ext>
            </a:extLst>
          </p:cNvPr>
          <p:cNvCxnSpPr>
            <a:cxnSpLocks/>
          </p:cNvCxnSpPr>
          <p:nvPr userDrawn="1"/>
        </p:nvCxnSpPr>
        <p:spPr>
          <a:xfrm>
            <a:off x="412230" y="5325289"/>
            <a:ext cx="11355049" cy="0"/>
          </a:xfrm>
          <a:prstGeom prst="line">
            <a:avLst/>
          </a:prstGeom>
          <a:ln w="38100" cap="rnd">
            <a:solidFill>
              <a:schemeClr val="accent3"/>
            </a:solidFill>
          </a:ln>
        </p:spPr>
        <p:style>
          <a:lnRef idx="3">
            <a:schemeClr val="accent6"/>
          </a:lnRef>
          <a:fillRef idx="0">
            <a:schemeClr val="accent6"/>
          </a:fillRef>
          <a:effectRef idx="2">
            <a:schemeClr val="accent6"/>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10/21/2026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1982" y="1143000"/>
            <a:ext cx="267869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1" y="868680"/>
            <a:ext cx="7788469"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22030" y="3494176"/>
            <a:ext cx="2668641" cy="2321990"/>
          </a:xfrm>
        </p:spPr>
        <p:txBody>
          <a:bodyPr anchor="t">
            <a:normAutofit/>
          </a:bodyPr>
          <a:lstStyle>
            <a:lvl1pPr marL="0" indent="0">
              <a:lnSpc>
                <a:spcPct val="100000"/>
              </a:lnSpc>
              <a:buNone/>
              <a:defRPr sz="1400" baseline="0">
                <a:solidFill>
                  <a:schemeClr val="accent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10/21/2026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570A534-81C2-6B10-4870-0C9DB1656A49}"/>
              </a:ext>
            </a:extLst>
          </p:cNvPr>
          <p:cNvSpPr/>
          <p:nvPr userDrawn="1"/>
        </p:nvSpPr>
        <p:spPr>
          <a:xfrm>
            <a:off x="1" y="761999"/>
            <a:ext cx="3445200"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417006" y="1143000"/>
            <a:ext cx="2673665" cy="2377440"/>
          </a:xfrm>
        </p:spPr>
        <p:txBody>
          <a:bodyPr anchor="b">
            <a:normAutofit/>
          </a:bodyPr>
          <a:lstStyle>
            <a:lvl1pPr>
              <a:defRPr sz="3200" b="0"/>
            </a:lvl1pPr>
          </a:lstStyle>
          <a:p>
            <a:r>
              <a:rPr lang="en-US"/>
              <a:t>Click to edit Master title style</a:t>
            </a:r>
            <a:endParaRPr lang="en-US" dirty="0"/>
          </a:p>
        </p:txBody>
      </p:sp>
      <p:sp>
        <p:nvSpPr>
          <p:cNvPr id="4" name="Text Placeholder 3"/>
          <p:cNvSpPr>
            <a:spLocks noGrp="1"/>
          </p:cNvSpPr>
          <p:nvPr>
            <p:ph type="body" sz="half" idx="2"/>
          </p:nvPr>
        </p:nvSpPr>
        <p:spPr>
          <a:xfrm>
            <a:off x="417006" y="3493008"/>
            <a:ext cx="2673665"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10/21/2026</a:t>
            </a:fld>
            <a:endParaRPr lang="en-US" dirty="0"/>
          </a:p>
        </p:txBody>
      </p:sp>
      <p:sp>
        <p:nvSpPr>
          <p:cNvPr id="9" name="Footer Placeholder 8"/>
          <p:cNvSpPr>
            <a:spLocks noGrp="1"/>
          </p:cNvSpPr>
          <p:nvPr>
            <p:ph type="ftr" sz="quarter" idx="11"/>
          </p:nvPr>
        </p:nvSpPr>
        <p:spPr>
          <a:xfrm>
            <a:off x="3570644" y="6356350"/>
            <a:ext cx="5839974"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cxnSp>
        <p:nvCxnSpPr>
          <p:cNvPr id="7" name="Straight Connector 6">
            <a:extLst>
              <a:ext uri="{FF2B5EF4-FFF2-40B4-BE49-F238E27FC236}">
                <a16:creationId xmlns:a16="http://schemas.microsoft.com/office/drawing/2014/main" id="{695AE7FC-D017-1828-9702-A3933F50F738}"/>
              </a:ext>
            </a:extLst>
          </p:cNvPr>
          <p:cNvCxnSpPr>
            <a:cxnSpLocks/>
          </p:cNvCxnSpPr>
          <p:nvPr userDrawn="1"/>
        </p:nvCxnSpPr>
        <p:spPr>
          <a:xfrm>
            <a:off x="412230" y="5325289"/>
            <a:ext cx="11355049" cy="0"/>
          </a:xfrm>
          <a:prstGeom prst="line">
            <a:avLst/>
          </a:prstGeom>
          <a:ln w="38100" cap="rnd">
            <a:solidFill>
              <a:schemeClr val="accent3"/>
            </a:solidFill>
          </a:ln>
        </p:spPr>
        <p:style>
          <a:lnRef idx="3">
            <a:schemeClr val="accent6"/>
          </a:lnRef>
          <a:fillRef idx="0">
            <a:schemeClr val="accent6"/>
          </a:fillRef>
          <a:effectRef idx="2">
            <a:schemeClr val="accent6"/>
          </a:effectRef>
          <a:fontRef idx="minor">
            <a:schemeClr val="tx1"/>
          </a:fontRef>
        </p:style>
      </p:cxnSp>
      <p:pic>
        <p:nvPicPr>
          <p:cNvPr id="11" name="Picture 10" descr="A blue and white sign with white text&#10;&#10;Description automatically generated">
            <a:extLst>
              <a:ext uri="{FF2B5EF4-FFF2-40B4-BE49-F238E27FC236}">
                <a16:creationId xmlns:a16="http://schemas.microsoft.com/office/drawing/2014/main" id="{D21513C2-A339-CBD3-4723-D02A5AF914E9}"/>
              </a:ext>
            </a:extLst>
          </p:cNvPr>
          <p:cNvPicPr>
            <a:picLocks noChangeAspect="1"/>
          </p:cNvPicPr>
          <p:nvPr userDrawn="1"/>
        </p:nvPicPr>
        <p:blipFill>
          <a:blip r:embed="rId2"/>
          <a:stretch>
            <a:fillRect/>
          </a:stretch>
        </p:blipFill>
        <p:spPr>
          <a:xfrm>
            <a:off x="9003428" y="5584968"/>
            <a:ext cx="2843230" cy="1053303"/>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10/21/2026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
        <p:nvSpPr>
          <p:cNvPr id="4" name="Title 3">
            <a:extLst>
              <a:ext uri="{FF2B5EF4-FFF2-40B4-BE49-F238E27FC236}">
                <a16:creationId xmlns:a16="http://schemas.microsoft.com/office/drawing/2014/main" id="{D8A8EB1A-4E8B-DA2F-70B3-807DBC815CA5}"/>
              </a:ext>
            </a:extLst>
          </p:cNvPr>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10518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10/21/2026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763524"/>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Placeholder 1"/>
          <p:cNvSpPr>
            <a:spLocks noGrp="1"/>
          </p:cNvSpPr>
          <p:nvPr>
            <p:ph type="title"/>
          </p:nvPr>
        </p:nvSpPr>
        <p:spPr>
          <a:xfrm>
            <a:off x="417007" y="1123837"/>
            <a:ext cx="2783394" cy="34481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869268" y="763480"/>
            <a:ext cx="7315200" cy="4563122"/>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12229" y="6356350"/>
            <a:ext cx="2593435"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10/21/2026</a:t>
            </a:fld>
            <a:endParaRPr lang="en-US" dirty="0"/>
          </a:p>
        </p:txBody>
      </p:sp>
      <p:sp>
        <p:nvSpPr>
          <p:cNvPr id="5" name="Footer Placeholder 4"/>
          <p:cNvSpPr>
            <a:spLocks noGrp="1"/>
          </p:cNvSpPr>
          <p:nvPr>
            <p:ph type="ftr" sz="quarter" idx="3"/>
          </p:nvPr>
        </p:nvSpPr>
        <p:spPr>
          <a:xfrm>
            <a:off x="3869268" y="6356350"/>
            <a:ext cx="5185955" cy="365125"/>
          </a:xfrm>
          <a:prstGeom prst="rect">
            <a:avLst/>
          </a:prstGeom>
        </p:spPr>
        <p:txBody>
          <a:bodyPr vert="horz" lIns="91440" tIns="45720" rIns="91440" bIns="45720" rtlCol="0" anchor="ctr"/>
          <a:lstStyle>
            <a:lvl1pPr algn="l">
              <a:defRPr sz="1000" baseline="0">
                <a:solidFill>
                  <a:schemeClr val="tx1">
                    <a:lumMod val="95000"/>
                    <a:lumOff val="5000"/>
                  </a:schemeClr>
                </a:solidFill>
              </a:defRPr>
            </a:lvl1pPr>
          </a:lstStyle>
          <a:p>
            <a:endParaRPr lang="en-US" dirty="0"/>
          </a:p>
        </p:txBody>
      </p:sp>
      <p:sp>
        <p:nvSpPr>
          <p:cNvPr id="6" name="Slide Number Placeholder 5"/>
          <p:cNvSpPr>
            <a:spLocks noGrp="1"/>
          </p:cNvSpPr>
          <p:nvPr>
            <p:ph type="sldNum" sz="quarter" idx="4"/>
          </p:nvPr>
        </p:nvSpPr>
        <p:spPr>
          <a:xfrm>
            <a:off x="413010" y="5721340"/>
            <a:ext cx="783773" cy="365125"/>
          </a:xfrm>
          <a:prstGeom prst="rect">
            <a:avLst/>
          </a:prstGeom>
        </p:spPr>
        <p:txBody>
          <a:bodyPr vert="horz" lIns="91440" tIns="45720" rIns="91440" bIns="45720" rtlCol="0" anchor="ctr"/>
          <a:lstStyle>
            <a:lvl1pPr algn="l">
              <a:defRPr sz="1400" b="1" spc="0" baseline="0">
                <a:solidFill>
                  <a:schemeClr val="bg1"/>
                </a:solidFill>
                <a:latin typeface="Arial" panose="020B0604020202020204" pitchFamily="34" charset="0"/>
              </a:defRPr>
            </a:lvl1pPr>
          </a:lstStyle>
          <a:p>
            <a:fld id="{4FAB73BC-B049-4115-A692-8D63A059BFB8}" type="slidenum">
              <a:rPr lang="en-US" smtClean="0"/>
              <a:pPr/>
              <a:t>‹#›</a:t>
            </a:fld>
            <a:endParaRPr lang="en-US" dirty="0"/>
          </a:p>
        </p:txBody>
      </p:sp>
      <p:pic>
        <p:nvPicPr>
          <p:cNvPr id="14" name="Picture 13" descr="A blue and white sign with white text&#10;&#10;Description automatically generated">
            <a:extLst>
              <a:ext uri="{FF2B5EF4-FFF2-40B4-BE49-F238E27FC236}">
                <a16:creationId xmlns:a16="http://schemas.microsoft.com/office/drawing/2014/main" id="{451B6058-6410-5514-B3C9-0F2BE9462914}"/>
              </a:ext>
            </a:extLst>
          </p:cNvPr>
          <p:cNvPicPr>
            <a:picLocks noChangeAspect="1"/>
          </p:cNvPicPr>
          <p:nvPr userDrawn="1"/>
        </p:nvPicPr>
        <p:blipFill>
          <a:blip r:embed="rId16"/>
          <a:stretch>
            <a:fillRect/>
          </a:stretch>
        </p:blipFill>
        <p:spPr>
          <a:xfrm>
            <a:off x="9003428" y="5584968"/>
            <a:ext cx="2843230" cy="1053303"/>
          </a:xfrm>
          <a:prstGeom prst="rect">
            <a:avLst/>
          </a:prstGeom>
        </p:spPr>
      </p:pic>
      <p:cxnSp>
        <p:nvCxnSpPr>
          <p:cNvPr id="15" name="Straight Connector 14">
            <a:extLst>
              <a:ext uri="{FF2B5EF4-FFF2-40B4-BE49-F238E27FC236}">
                <a16:creationId xmlns:a16="http://schemas.microsoft.com/office/drawing/2014/main" id="{71CD9C10-C8C1-FC20-3518-5B91F13126AA}"/>
              </a:ext>
            </a:extLst>
          </p:cNvPr>
          <p:cNvCxnSpPr>
            <a:cxnSpLocks/>
          </p:cNvCxnSpPr>
          <p:nvPr userDrawn="1"/>
        </p:nvCxnSpPr>
        <p:spPr>
          <a:xfrm>
            <a:off x="412230" y="5325289"/>
            <a:ext cx="11355049" cy="0"/>
          </a:xfrm>
          <a:prstGeom prst="line">
            <a:avLst/>
          </a:prstGeom>
          <a:ln w="38100" cap="rnd">
            <a:solidFill>
              <a:schemeClr val="accent3"/>
            </a:solidFill>
          </a:ln>
        </p:spPr>
        <p:style>
          <a:lnRef idx="3">
            <a:schemeClr val="accent6"/>
          </a:lnRef>
          <a:fillRef idx="0">
            <a:schemeClr val="accent6"/>
          </a:fillRef>
          <a:effectRef idx="2">
            <a:schemeClr val="accent6"/>
          </a:effectRef>
          <a:fontRef idx="minor">
            <a:schemeClr val="tx1"/>
          </a:fontRef>
        </p:style>
      </p:cxnSp>
    </p:spTree>
  </p:cSld>
  <p:clrMap bg1="lt1" tx1="dk1" bg2="lt2" tx2="dk2" accent1="accent1" accent2="accent2" accent3="accent3" accent4="accent4" accent5="accent5" accent6="accent6" hlink="hlink" folHlink="folHlink"/>
  <p:sldLayoutIdLst>
    <p:sldLayoutId id="2147483841" r:id="rId1"/>
    <p:sldLayoutId id="2147483852" r:id="rId2"/>
    <p:sldLayoutId id="2147483843" r:id="rId3"/>
    <p:sldLayoutId id="2147483842" r:id="rId4"/>
    <p:sldLayoutId id="2147483853" r:id="rId5"/>
    <p:sldLayoutId id="2147483844" r:id="rId6"/>
    <p:sldLayoutId id="2147483845" r:id="rId7"/>
    <p:sldLayoutId id="2147483854" r:id="rId8"/>
    <p:sldLayoutId id="2147483846" r:id="rId9"/>
    <p:sldLayoutId id="2147483847" r:id="rId10"/>
    <p:sldLayoutId id="2147483848" r:id="rId11"/>
    <p:sldLayoutId id="2147483849" r:id="rId12"/>
    <p:sldLayoutId id="2147483850" r:id="rId13"/>
    <p:sldLayoutId id="2147483851" r:id="rId14"/>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Arial" panose="020B0604020202020204" pitchFamily="34" charset="0"/>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baseline="0">
          <a:solidFill>
            <a:schemeClr val="tx1">
              <a:lumMod val="65000"/>
              <a:lumOff val="35000"/>
            </a:schemeClr>
          </a:solidFill>
          <a:latin typeface="Calibri" panose="020F0502020204030204" pitchFamily="34" charset="0"/>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baseline="0">
          <a:solidFill>
            <a:schemeClr val="tx1">
              <a:lumMod val="65000"/>
              <a:lumOff val="35000"/>
            </a:schemeClr>
          </a:solidFill>
          <a:latin typeface="Calibri" panose="020F0502020204030204" pitchFamily="34" charset="0"/>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baseline="0">
          <a:solidFill>
            <a:schemeClr val="tx1">
              <a:lumMod val="65000"/>
              <a:lumOff val="35000"/>
            </a:schemeClr>
          </a:solidFill>
          <a:latin typeface="Calibri" panose="020F0502020204030204" pitchFamily="34" charset="0"/>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baseline="0">
          <a:solidFill>
            <a:schemeClr val="tx1">
              <a:lumMod val="65000"/>
              <a:lumOff val="35000"/>
            </a:schemeClr>
          </a:solidFill>
          <a:latin typeface="Calibri" panose="020F0502020204030204" pitchFamily="34" charset="0"/>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baseline="0">
          <a:solidFill>
            <a:schemeClr val="tx1">
              <a:lumMod val="65000"/>
              <a:lumOff val="35000"/>
            </a:schemeClr>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7.jpg"/><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2.png"/><Relationship Id="rId3" Type="http://schemas.openxmlformats.org/officeDocument/2006/relationships/tags" Target="../tags/tag4.xml"/><Relationship Id="rId7" Type="http://schemas.openxmlformats.org/officeDocument/2006/relationships/image" Target="../media/image8.png"/><Relationship Id="rId12" Type="http://schemas.openxmlformats.org/officeDocument/2006/relationships/hyperlink" Target="https://www.slido.com/support/ppi/how-to-change-the-design" TargetMode="Externa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10.xml"/><Relationship Id="rId11" Type="http://schemas.openxmlformats.org/officeDocument/2006/relationships/image" Target="../media/image11.svg"/><Relationship Id="rId5" Type="http://schemas.openxmlformats.org/officeDocument/2006/relationships/tags" Target="../tags/tag6.xml"/><Relationship Id="rId10" Type="http://schemas.openxmlformats.org/officeDocument/2006/relationships/image" Target="../media/image10.png"/><Relationship Id="rId4" Type="http://schemas.openxmlformats.org/officeDocument/2006/relationships/tags" Target="../tags/tag5.xml"/><Relationship Id="rId9" Type="http://schemas.openxmlformats.org/officeDocument/2006/relationships/hyperlink" Target="https://www.slido.com/powerpoint-polling?utm_source=powerpoint&amp;utm_medium=placeholder-slide" TargetMode="External"/><Relationship Id="rId14" Type="http://schemas.openxmlformats.org/officeDocument/2006/relationships/image" Target="../media/image13.svg"/></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6.xml"/><Relationship Id="rId1" Type="http://schemas.openxmlformats.org/officeDocument/2006/relationships/slideLayout" Target="../slideLayouts/slideLayout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7.xml"/><Relationship Id="rId1" Type="http://schemas.openxmlformats.org/officeDocument/2006/relationships/slideLayout" Target="../slideLayouts/slideLayout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8.xml"/><Relationship Id="rId1" Type="http://schemas.openxmlformats.org/officeDocument/2006/relationships/slideLayout" Target="../slideLayouts/slideLayout9.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2.png"/><Relationship Id="rId3" Type="http://schemas.openxmlformats.org/officeDocument/2006/relationships/tags" Target="../tags/tag9.xml"/><Relationship Id="rId7" Type="http://schemas.openxmlformats.org/officeDocument/2006/relationships/image" Target="../media/image8.png"/><Relationship Id="rId12" Type="http://schemas.openxmlformats.org/officeDocument/2006/relationships/hyperlink" Target="https://www.slido.com/support/ppi/how-to-change-the-design" TargetMode="Externa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Layout" Target="../slideLayouts/slideLayout10.xml"/><Relationship Id="rId11" Type="http://schemas.openxmlformats.org/officeDocument/2006/relationships/image" Target="../media/image11.svg"/><Relationship Id="rId5" Type="http://schemas.openxmlformats.org/officeDocument/2006/relationships/tags" Target="../tags/tag11.xml"/><Relationship Id="rId10" Type="http://schemas.openxmlformats.org/officeDocument/2006/relationships/image" Target="../media/image10.png"/><Relationship Id="rId4" Type="http://schemas.openxmlformats.org/officeDocument/2006/relationships/tags" Target="../tags/tag10.xml"/><Relationship Id="rId9" Type="http://schemas.openxmlformats.org/officeDocument/2006/relationships/hyperlink" Target="https://www.slido.com/powerpoint-polling?utm_source=powerpoint&amp;utm_medium=placeholder-slide" TargetMode="External"/><Relationship Id="rId14" Type="http://schemas.openxmlformats.org/officeDocument/2006/relationships/image" Target="../media/image13.svg"/></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0.xml"/><Relationship Id="rId1" Type="http://schemas.openxmlformats.org/officeDocument/2006/relationships/slideLayout" Target="../slideLayouts/slideLayout9.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1.xml"/><Relationship Id="rId1" Type="http://schemas.openxmlformats.org/officeDocument/2006/relationships/slideLayout" Target="../slideLayouts/slideLayout9.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51.xml"/><Relationship Id="rId1" Type="http://schemas.openxmlformats.org/officeDocument/2006/relationships/slideLayout" Target="../slideLayouts/slideLayout9.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52.xml"/><Relationship Id="rId1" Type="http://schemas.openxmlformats.org/officeDocument/2006/relationships/slideLayout" Target="../slideLayouts/slideLayout9.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2.png"/><Relationship Id="rId3" Type="http://schemas.openxmlformats.org/officeDocument/2006/relationships/tags" Target="../tags/tag14.xml"/><Relationship Id="rId7" Type="http://schemas.openxmlformats.org/officeDocument/2006/relationships/image" Target="../media/image8.png"/><Relationship Id="rId12" Type="http://schemas.openxmlformats.org/officeDocument/2006/relationships/hyperlink" Target="https://www.slido.com/support/ppi/how-to-change-the-design" TargetMode="Externa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Layout" Target="../slideLayouts/slideLayout10.xml"/><Relationship Id="rId11" Type="http://schemas.openxmlformats.org/officeDocument/2006/relationships/image" Target="../media/image11.svg"/><Relationship Id="rId5" Type="http://schemas.openxmlformats.org/officeDocument/2006/relationships/tags" Target="../tags/tag16.xml"/><Relationship Id="rId10" Type="http://schemas.openxmlformats.org/officeDocument/2006/relationships/image" Target="../media/image10.png"/><Relationship Id="rId4" Type="http://schemas.openxmlformats.org/officeDocument/2006/relationships/tags" Target="../tags/tag15.xml"/><Relationship Id="rId9" Type="http://schemas.openxmlformats.org/officeDocument/2006/relationships/hyperlink" Target="https://www.slido.com/powerpoint-polling?utm_source=powerpoint&amp;utm_medium=placeholder-slide" TargetMode="External"/><Relationship Id="rId14" Type="http://schemas.openxmlformats.org/officeDocument/2006/relationships/image" Target="../media/image13.svg"/></Relationships>
</file>

<file path=ppt/slides/_rels/slide57.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54.xml"/><Relationship Id="rId1" Type="http://schemas.openxmlformats.org/officeDocument/2006/relationships/slideLayout" Target="../slideLayouts/slideLayout9.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58.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55.xml"/><Relationship Id="rId1" Type="http://schemas.openxmlformats.org/officeDocument/2006/relationships/slideLayout" Target="../slideLayouts/slideLayout9.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hyperlink" Target="http://www.worksafebc.com/en/health-safety/hazards-exposures/bullying-harassment" TargetMode="External"/><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81.xml"/><Relationship Id="rId1" Type="http://schemas.openxmlformats.org/officeDocument/2006/relationships/slideLayout" Target="../slideLayouts/slideLayout9.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85.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82.xml"/><Relationship Id="rId1" Type="http://schemas.openxmlformats.org/officeDocument/2006/relationships/slideLayout" Target="../slideLayouts/slideLayout9.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86.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83.xml"/><Relationship Id="rId1" Type="http://schemas.openxmlformats.org/officeDocument/2006/relationships/slideLayout" Target="../slideLayouts/slideLayout9.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2.png"/><Relationship Id="rId3" Type="http://schemas.openxmlformats.org/officeDocument/2006/relationships/tags" Target="../tags/tag19.xml"/><Relationship Id="rId7" Type="http://schemas.openxmlformats.org/officeDocument/2006/relationships/image" Target="../media/image8.png"/><Relationship Id="rId12" Type="http://schemas.openxmlformats.org/officeDocument/2006/relationships/hyperlink" Target="https://www.slido.com/support/ppi/how-to-change-the-design" TargetMode="Externa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slideLayout" Target="../slideLayouts/slideLayout10.xml"/><Relationship Id="rId11" Type="http://schemas.openxmlformats.org/officeDocument/2006/relationships/image" Target="../media/image11.svg"/><Relationship Id="rId5" Type="http://schemas.openxmlformats.org/officeDocument/2006/relationships/tags" Target="../tags/tag21.xml"/><Relationship Id="rId10" Type="http://schemas.openxmlformats.org/officeDocument/2006/relationships/image" Target="../media/image10.png"/><Relationship Id="rId4" Type="http://schemas.openxmlformats.org/officeDocument/2006/relationships/tags" Target="../tags/tag20.xml"/><Relationship Id="rId9" Type="http://schemas.openxmlformats.org/officeDocument/2006/relationships/hyperlink" Target="https://www.slido.com/powerpoint-polling?utm_source=powerpoint&amp;utm_medium=placeholder-slide" TargetMode="External"/><Relationship Id="rId14" Type="http://schemas.openxmlformats.org/officeDocument/2006/relationships/image" Target="../media/image13.sv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2.png"/><Relationship Id="rId3" Type="http://schemas.openxmlformats.org/officeDocument/2006/relationships/tags" Target="../tags/tag24.xml"/><Relationship Id="rId7" Type="http://schemas.openxmlformats.org/officeDocument/2006/relationships/image" Target="../media/image8.png"/><Relationship Id="rId12" Type="http://schemas.openxmlformats.org/officeDocument/2006/relationships/hyperlink" Target="https://www.slido.com/support/ppi/how-to-change-the-design" TargetMode="Externa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slideLayout" Target="../slideLayouts/slideLayout10.xml"/><Relationship Id="rId11" Type="http://schemas.openxmlformats.org/officeDocument/2006/relationships/image" Target="../media/image11.svg"/><Relationship Id="rId5" Type="http://schemas.openxmlformats.org/officeDocument/2006/relationships/tags" Target="../tags/tag26.xml"/><Relationship Id="rId10" Type="http://schemas.openxmlformats.org/officeDocument/2006/relationships/image" Target="../media/image10.png"/><Relationship Id="rId4" Type="http://schemas.openxmlformats.org/officeDocument/2006/relationships/tags" Target="../tags/tag25.xml"/><Relationship Id="rId9" Type="http://schemas.openxmlformats.org/officeDocument/2006/relationships/hyperlink" Target="https://www.slido.com/powerpoint-polling?utm_source=powerpoint&amp;utm_medium=placeholder-slide" TargetMode="External"/><Relationship Id="rId14" Type="http://schemas.openxmlformats.org/officeDocument/2006/relationships/image" Target="../media/image13.svg"/></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2.png"/><Relationship Id="rId3" Type="http://schemas.openxmlformats.org/officeDocument/2006/relationships/tags" Target="../tags/tag29.xml"/><Relationship Id="rId7" Type="http://schemas.openxmlformats.org/officeDocument/2006/relationships/image" Target="../media/image8.png"/><Relationship Id="rId12" Type="http://schemas.openxmlformats.org/officeDocument/2006/relationships/hyperlink" Target="https://www.slido.com/support/ppi/how-to-change-the-design" TargetMode="Externa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slideLayout" Target="../slideLayouts/slideLayout10.xml"/><Relationship Id="rId11" Type="http://schemas.openxmlformats.org/officeDocument/2006/relationships/image" Target="../media/image11.svg"/><Relationship Id="rId5" Type="http://schemas.openxmlformats.org/officeDocument/2006/relationships/tags" Target="../tags/tag31.xml"/><Relationship Id="rId10" Type="http://schemas.openxmlformats.org/officeDocument/2006/relationships/image" Target="../media/image10.png"/><Relationship Id="rId4" Type="http://schemas.openxmlformats.org/officeDocument/2006/relationships/tags" Target="../tags/tag30.xml"/><Relationship Id="rId9" Type="http://schemas.openxmlformats.org/officeDocument/2006/relationships/hyperlink" Target="https://www.slido.com/powerpoint-polling?utm_source=powerpoint&amp;utm_medium=placeholder-slide" TargetMode="External"/><Relationship Id="rId14" Type="http://schemas.openxmlformats.org/officeDocument/2006/relationships/image" Target="../media/image13.svg"/></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2.png"/><Relationship Id="rId3" Type="http://schemas.openxmlformats.org/officeDocument/2006/relationships/tags" Target="../tags/tag34.xml"/><Relationship Id="rId7" Type="http://schemas.openxmlformats.org/officeDocument/2006/relationships/image" Target="../media/image8.png"/><Relationship Id="rId12" Type="http://schemas.openxmlformats.org/officeDocument/2006/relationships/hyperlink" Target="https://www.slido.com/support/ppi/how-to-change-the-design" TargetMode="Externa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slideLayout" Target="../slideLayouts/slideLayout10.xml"/><Relationship Id="rId11" Type="http://schemas.openxmlformats.org/officeDocument/2006/relationships/image" Target="../media/image11.svg"/><Relationship Id="rId5" Type="http://schemas.openxmlformats.org/officeDocument/2006/relationships/tags" Target="../tags/tag36.xml"/><Relationship Id="rId10" Type="http://schemas.openxmlformats.org/officeDocument/2006/relationships/image" Target="../media/image10.png"/><Relationship Id="rId4" Type="http://schemas.openxmlformats.org/officeDocument/2006/relationships/tags" Target="../tags/tag35.xml"/><Relationship Id="rId9" Type="http://schemas.openxmlformats.org/officeDocument/2006/relationships/hyperlink" Target="https://www.slido.com/powerpoint-polling?utm_source=powerpoint&amp;utm_medium=placeholder-slide" TargetMode="External"/><Relationship Id="rId14" Type="http://schemas.openxmlformats.org/officeDocument/2006/relationships/image" Target="../media/image13.svg"/></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4.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4.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4.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4.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4.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4.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4.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2.png"/><Relationship Id="rId3" Type="http://schemas.openxmlformats.org/officeDocument/2006/relationships/tags" Target="../tags/tag39.xml"/><Relationship Id="rId7" Type="http://schemas.openxmlformats.org/officeDocument/2006/relationships/image" Target="../media/image8.png"/><Relationship Id="rId12" Type="http://schemas.openxmlformats.org/officeDocument/2006/relationships/hyperlink" Target="https://www.slido.com/support/ppi/how-to-change-the-design" TargetMode="Externa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slideLayout" Target="../slideLayouts/slideLayout10.xml"/><Relationship Id="rId11" Type="http://schemas.openxmlformats.org/officeDocument/2006/relationships/image" Target="../media/image11.svg"/><Relationship Id="rId5" Type="http://schemas.openxmlformats.org/officeDocument/2006/relationships/tags" Target="../tags/tag41.xml"/><Relationship Id="rId10" Type="http://schemas.openxmlformats.org/officeDocument/2006/relationships/image" Target="../media/image10.png"/><Relationship Id="rId4" Type="http://schemas.openxmlformats.org/officeDocument/2006/relationships/tags" Target="../tags/tag40.xml"/><Relationship Id="rId9" Type="http://schemas.openxmlformats.org/officeDocument/2006/relationships/hyperlink" Target="https://www.slido.com/powerpoint-polling?utm_source=powerpoint&amp;utm_medium=placeholder-slide" TargetMode="External"/><Relationship Id="rId14" Type="http://schemas.openxmlformats.org/officeDocument/2006/relationships/image" Target="../media/image13.svg"/></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4.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4.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4.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4.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4.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4.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3.xml"/></Relationships>
</file>

<file path=ppt/slides/_rels/slide151.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2.png"/><Relationship Id="rId3" Type="http://schemas.openxmlformats.org/officeDocument/2006/relationships/tags" Target="../tags/tag44.xml"/><Relationship Id="rId7" Type="http://schemas.openxmlformats.org/officeDocument/2006/relationships/image" Target="../media/image8.png"/><Relationship Id="rId12" Type="http://schemas.openxmlformats.org/officeDocument/2006/relationships/hyperlink" Target="https://www.slido.com/support/ppi/how-to-change-the-design" TargetMode="External"/><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slideLayout" Target="../slideLayouts/slideLayout10.xml"/><Relationship Id="rId11" Type="http://schemas.openxmlformats.org/officeDocument/2006/relationships/image" Target="../media/image11.svg"/><Relationship Id="rId5" Type="http://schemas.openxmlformats.org/officeDocument/2006/relationships/tags" Target="../tags/tag46.xml"/><Relationship Id="rId10" Type="http://schemas.openxmlformats.org/officeDocument/2006/relationships/image" Target="../media/image10.png"/><Relationship Id="rId4" Type="http://schemas.openxmlformats.org/officeDocument/2006/relationships/tags" Target="../tags/tag45.xml"/><Relationship Id="rId9" Type="http://schemas.openxmlformats.org/officeDocument/2006/relationships/hyperlink" Target="https://www.slido.com/powerpoint-polling?utm_source=powerpoint&amp;utm_medium=placeholder-slide" TargetMode="External"/><Relationship Id="rId14" Type="http://schemas.openxmlformats.org/officeDocument/2006/relationships/image" Target="../media/image13.svg"/></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4.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4.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4.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4.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4.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4.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4.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4.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4.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11.xml"/></Relationships>
</file>

<file path=ppt/slides/_rels/slide163.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12.png"/><Relationship Id="rId3" Type="http://schemas.openxmlformats.org/officeDocument/2006/relationships/tags" Target="../tags/tag49.xml"/><Relationship Id="rId7" Type="http://schemas.openxmlformats.org/officeDocument/2006/relationships/image" Target="../media/image14.png"/><Relationship Id="rId12" Type="http://schemas.openxmlformats.org/officeDocument/2006/relationships/hyperlink" Target="https://www.slido.com/support/ppi/how-to-change-the-design" TargetMode="Externa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slideLayout" Target="../slideLayouts/slideLayout10.xml"/><Relationship Id="rId11" Type="http://schemas.openxmlformats.org/officeDocument/2006/relationships/image" Target="../media/image11.svg"/><Relationship Id="rId5" Type="http://schemas.openxmlformats.org/officeDocument/2006/relationships/tags" Target="../tags/tag51.xml"/><Relationship Id="rId10" Type="http://schemas.openxmlformats.org/officeDocument/2006/relationships/image" Target="../media/image10.png"/><Relationship Id="rId4" Type="http://schemas.openxmlformats.org/officeDocument/2006/relationships/tags" Target="../tags/tag50.xml"/><Relationship Id="rId9" Type="http://schemas.openxmlformats.org/officeDocument/2006/relationships/hyperlink" Target="https://www.slido.com/powerpoint-polling?utm_source=powerpoint&amp;utm_medium=placeholder-slide" TargetMode="External"/><Relationship Id="rId14" Type="http://schemas.openxmlformats.org/officeDocument/2006/relationships/image" Target="../media/image13.svg"/></Relationships>
</file>

<file path=ppt/slides/_rels/slide164.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hyperlink" Target="https://www.slido.com/support/ppi/how-to-change-the-design" TargetMode="External"/><Relationship Id="rId3" Type="http://schemas.openxmlformats.org/officeDocument/2006/relationships/tags" Target="../tags/tag54.xml"/><Relationship Id="rId7" Type="http://schemas.openxmlformats.org/officeDocument/2006/relationships/notesSlide" Target="../notesSlides/notesSlide154.xml"/><Relationship Id="rId12" Type="http://schemas.openxmlformats.org/officeDocument/2006/relationships/image" Target="../media/image11.svg"/><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slideLayout" Target="../slideLayouts/slideLayout10.xml"/><Relationship Id="rId11" Type="http://schemas.openxmlformats.org/officeDocument/2006/relationships/image" Target="../media/image10.png"/><Relationship Id="rId5" Type="http://schemas.openxmlformats.org/officeDocument/2006/relationships/tags" Target="../tags/tag56.xml"/><Relationship Id="rId15" Type="http://schemas.openxmlformats.org/officeDocument/2006/relationships/image" Target="../media/image13.svg"/><Relationship Id="rId10" Type="http://schemas.openxmlformats.org/officeDocument/2006/relationships/hyperlink" Target="https://www.slido.com/powerpoint-polling?utm_source=powerpoint&amp;utm_medium=placeholder-slide" TargetMode="External"/><Relationship Id="rId4" Type="http://schemas.openxmlformats.org/officeDocument/2006/relationships/tags" Target="../tags/tag55.xml"/><Relationship Id="rId9" Type="http://schemas.openxmlformats.org/officeDocument/2006/relationships/image" Target="../media/image17.svg"/><Relationship Id="rId14" Type="http://schemas.openxmlformats.org/officeDocument/2006/relationships/image" Target="../media/image12.png"/></Relationships>
</file>

<file path=ppt/slides/_rels/slide165.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hyperlink" Target="https://www.slido.com/support/ppi/how-to-change-the-design" TargetMode="External"/><Relationship Id="rId3" Type="http://schemas.openxmlformats.org/officeDocument/2006/relationships/tags" Target="../tags/tag59.xml"/><Relationship Id="rId7" Type="http://schemas.openxmlformats.org/officeDocument/2006/relationships/notesSlide" Target="../notesSlides/notesSlide155.xml"/><Relationship Id="rId12" Type="http://schemas.openxmlformats.org/officeDocument/2006/relationships/image" Target="../media/image11.svg"/><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slideLayout" Target="../slideLayouts/slideLayout10.xml"/><Relationship Id="rId11" Type="http://schemas.openxmlformats.org/officeDocument/2006/relationships/image" Target="../media/image10.png"/><Relationship Id="rId5" Type="http://schemas.openxmlformats.org/officeDocument/2006/relationships/tags" Target="../tags/tag61.xml"/><Relationship Id="rId15" Type="http://schemas.openxmlformats.org/officeDocument/2006/relationships/image" Target="../media/image13.svg"/><Relationship Id="rId10" Type="http://schemas.openxmlformats.org/officeDocument/2006/relationships/hyperlink" Target="https://www.slido.com/powerpoint-polling?utm_source=powerpoint&amp;utm_medium=placeholder-slide" TargetMode="External"/><Relationship Id="rId4" Type="http://schemas.openxmlformats.org/officeDocument/2006/relationships/tags" Target="../tags/tag60.xml"/><Relationship Id="rId9" Type="http://schemas.openxmlformats.org/officeDocument/2006/relationships/image" Target="../media/image17.svg"/><Relationship Id="rId14" Type="http://schemas.openxmlformats.org/officeDocument/2006/relationships/image" Target="../media/image12.png"/></Relationships>
</file>

<file path=ppt/slides/_rels/slide166.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hyperlink" Target="https://www.slido.com/support/ppi/how-to-change-the-design" TargetMode="External"/><Relationship Id="rId3" Type="http://schemas.openxmlformats.org/officeDocument/2006/relationships/tags" Target="../tags/tag64.xml"/><Relationship Id="rId7" Type="http://schemas.openxmlformats.org/officeDocument/2006/relationships/notesSlide" Target="../notesSlides/notesSlide156.xml"/><Relationship Id="rId12" Type="http://schemas.openxmlformats.org/officeDocument/2006/relationships/image" Target="../media/image11.svg"/><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slideLayout" Target="../slideLayouts/slideLayout10.xml"/><Relationship Id="rId11" Type="http://schemas.openxmlformats.org/officeDocument/2006/relationships/image" Target="../media/image10.png"/><Relationship Id="rId5" Type="http://schemas.openxmlformats.org/officeDocument/2006/relationships/tags" Target="../tags/tag66.xml"/><Relationship Id="rId15" Type="http://schemas.openxmlformats.org/officeDocument/2006/relationships/image" Target="../media/image13.svg"/><Relationship Id="rId10" Type="http://schemas.openxmlformats.org/officeDocument/2006/relationships/hyperlink" Target="https://www.slido.com/powerpoint-polling?utm_source=powerpoint&amp;utm_medium=placeholder-slide" TargetMode="External"/><Relationship Id="rId4" Type="http://schemas.openxmlformats.org/officeDocument/2006/relationships/tags" Target="../tags/tag65.xml"/><Relationship Id="rId9" Type="http://schemas.openxmlformats.org/officeDocument/2006/relationships/image" Target="../media/image17.svg"/><Relationship Id="rId14" Type="http://schemas.openxmlformats.org/officeDocument/2006/relationships/image" Target="../media/image12.png"/></Relationships>
</file>

<file path=ppt/slides/_rels/slide167.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hyperlink" Target="https://www.slido.com/support/ppi/how-to-change-the-design" TargetMode="External"/><Relationship Id="rId3" Type="http://schemas.openxmlformats.org/officeDocument/2006/relationships/tags" Target="../tags/tag69.xml"/><Relationship Id="rId7" Type="http://schemas.openxmlformats.org/officeDocument/2006/relationships/notesSlide" Target="../notesSlides/notesSlide157.xml"/><Relationship Id="rId12" Type="http://schemas.openxmlformats.org/officeDocument/2006/relationships/image" Target="../media/image11.svg"/><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slideLayout" Target="../slideLayouts/slideLayout10.xml"/><Relationship Id="rId11" Type="http://schemas.openxmlformats.org/officeDocument/2006/relationships/image" Target="../media/image10.png"/><Relationship Id="rId5" Type="http://schemas.openxmlformats.org/officeDocument/2006/relationships/tags" Target="../tags/tag71.xml"/><Relationship Id="rId15" Type="http://schemas.openxmlformats.org/officeDocument/2006/relationships/image" Target="../media/image13.svg"/><Relationship Id="rId10" Type="http://schemas.openxmlformats.org/officeDocument/2006/relationships/hyperlink" Target="https://www.slido.com/powerpoint-polling?utm_source=powerpoint&amp;utm_medium=placeholder-slide" TargetMode="External"/><Relationship Id="rId4" Type="http://schemas.openxmlformats.org/officeDocument/2006/relationships/tags" Target="../tags/tag70.xml"/><Relationship Id="rId9" Type="http://schemas.openxmlformats.org/officeDocument/2006/relationships/image" Target="../media/image17.svg"/><Relationship Id="rId14" Type="http://schemas.openxmlformats.org/officeDocument/2006/relationships/image" Target="../media/image12.png"/></Relationships>
</file>

<file path=ppt/slides/_rels/slide168.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hyperlink" Target="https://www.slido.com/support/ppi/how-to-change-the-design" TargetMode="External"/><Relationship Id="rId3" Type="http://schemas.openxmlformats.org/officeDocument/2006/relationships/tags" Target="../tags/tag74.xml"/><Relationship Id="rId7" Type="http://schemas.openxmlformats.org/officeDocument/2006/relationships/notesSlide" Target="../notesSlides/notesSlide158.xml"/><Relationship Id="rId12" Type="http://schemas.openxmlformats.org/officeDocument/2006/relationships/image" Target="../media/image11.svg"/><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slideLayout" Target="../slideLayouts/slideLayout10.xml"/><Relationship Id="rId11" Type="http://schemas.openxmlformats.org/officeDocument/2006/relationships/image" Target="../media/image10.png"/><Relationship Id="rId5" Type="http://schemas.openxmlformats.org/officeDocument/2006/relationships/tags" Target="../tags/tag76.xml"/><Relationship Id="rId15" Type="http://schemas.openxmlformats.org/officeDocument/2006/relationships/image" Target="../media/image13.svg"/><Relationship Id="rId10" Type="http://schemas.openxmlformats.org/officeDocument/2006/relationships/hyperlink" Target="https://www.slido.com/powerpoint-polling?utm_source=powerpoint&amp;utm_medium=placeholder-slide" TargetMode="External"/><Relationship Id="rId4" Type="http://schemas.openxmlformats.org/officeDocument/2006/relationships/tags" Target="../tags/tag75.xml"/><Relationship Id="rId9" Type="http://schemas.openxmlformats.org/officeDocument/2006/relationships/image" Target="../media/image17.svg"/><Relationship Id="rId14" Type="http://schemas.openxmlformats.org/officeDocument/2006/relationships/image" Target="../media/image12.png"/></Relationships>
</file>

<file path=ppt/slides/_rels/slide169.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12.png"/><Relationship Id="rId3" Type="http://schemas.openxmlformats.org/officeDocument/2006/relationships/tags" Target="../tags/tag79.xml"/><Relationship Id="rId7" Type="http://schemas.openxmlformats.org/officeDocument/2006/relationships/image" Target="../media/image18.png"/><Relationship Id="rId12" Type="http://schemas.openxmlformats.org/officeDocument/2006/relationships/hyperlink" Target="https://www.slido.com/support/ppi/how-to-change-the-design" TargetMode="Externa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slideLayout" Target="../slideLayouts/slideLayout10.xml"/><Relationship Id="rId11" Type="http://schemas.openxmlformats.org/officeDocument/2006/relationships/image" Target="../media/image11.svg"/><Relationship Id="rId5" Type="http://schemas.openxmlformats.org/officeDocument/2006/relationships/tags" Target="../tags/tag81.xml"/><Relationship Id="rId10" Type="http://schemas.openxmlformats.org/officeDocument/2006/relationships/image" Target="../media/image10.png"/><Relationship Id="rId4" Type="http://schemas.openxmlformats.org/officeDocument/2006/relationships/tags" Target="../tags/tag80.xml"/><Relationship Id="rId9" Type="http://schemas.openxmlformats.org/officeDocument/2006/relationships/hyperlink" Target="https://www.slido.com/powerpoint-polling?utm_source=powerpoint&amp;utm_medium=placeholder-slide" TargetMode="External"/><Relationship Id="rId14" Type="http://schemas.openxmlformats.org/officeDocument/2006/relationships/image" Target="../media/image13.svg"/></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2286C-87E4-BA09-A152-5F72E4821C68}"/>
              </a:ext>
            </a:extLst>
          </p:cNvPr>
          <p:cNvSpPr>
            <a:spLocks noGrp="1"/>
          </p:cNvSpPr>
          <p:nvPr>
            <p:ph type="ctrTitle"/>
          </p:nvPr>
        </p:nvSpPr>
        <p:spPr>
          <a:xfrm>
            <a:off x="1069847" y="1298448"/>
            <a:ext cx="8091908" cy="3255264"/>
          </a:xfrm>
        </p:spPr>
        <p:txBody>
          <a:bodyPr/>
          <a:lstStyle/>
          <a:p>
            <a:r>
              <a:rPr lang="en-US" dirty="0">
                <a:solidFill>
                  <a:schemeClr val="tx1"/>
                </a:solidFill>
                <a:latin typeface="Calibri" panose="020F0502020204030204" pitchFamily="34" charset="0"/>
                <a:cs typeface="Calibri" panose="020F0502020204030204" pitchFamily="34" charset="0"/>
              </a:rPr>
              <a:t>Taking A Deep Dive</a:t>
            </a:r>
            <a:endParaRPr lang="en-CA" dirty="0">
              <a:solidFill>
                <a:schemeClr val="tx1"/>
              </a:solidFill>
              <a:latin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1B05D547-A26E-65B0-7017-A38ECF16D17E}"/>
              </a:ext>
            </a:extLst>
          </p:cNvPr>
          <p:cNvSpPr>
            <a:spLocks noGrp="1"/>
          </p:cNvSpPr>
          <p:nvPr>
            <p:ph type="subTitle" idx="1"/>
          </p:nvPr>
        </p:nvSpPr>
        <p:spPr>
          <a:xfrm>
            <a:off x="1100015" y="4822647"/>
            <a:ext cx="7582346" cy="914400"/>
          </a:xfrm>
        </p:spPr>
        <p:txBody>
          <a:bodyPr/>
          <a:lstStyle/>
          <a:p>
            <a:r>
              <a:rPr lang="en-US" i="1" dirty="0"/>
              <a:t>Into CSSEA’s newly ratified Collective Agreement</a:t>
            </a:r>
          </a:p>
        </p:txBody>
      </p:sp>
    </p:spTree>
    <p:extLst>
      <p:ext uri="{BB962C8B-B14F-4D97-AF65-F5344CB8AC3E}">
        <p14:creationId xmlns:p14="http://schemas.microsoft.com/office/powerpoint/2010/main" val="724107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D661A-120E-4E90-86EC-23C0795C10B1}"/>
              </a:ext>
            </a:extLst>
          </p:cNvPr>
          <p:cNvSpPr>
            <a:spLocks noGrp="1"/>
          </p:cNvSpPr>
          <p:nvPr>
            <p:ph type="ctrTitle"/>
          </p:nvPr>
        </p:nvSpPr>
        <p:spPr>
          <a:xfrm>
            <a:off x="1100015" y="1589660"/>
            <a:ext cx="7315200" cy="2364229"/>
          </a:xfrm>
        </p:spPr>
        <p:txBody>
          <a:bodyPr>
            <a:noAutofit/>
          </a:bodyPr>
          <a:lstStyle/>
          <a:p>
            <a:r>
              <a:rPr lang="en-US" sz="3200" i="1" dirty="0">
                <a:latin typeface="Calibri" panose="020F0502020204030204" pitchFamily="34" charset="0"/>
                <a:cs typeface="Calibri" panose="020F0502020204030204" pitchFamily="34" charset="0"/>
              </a:rPr>
              <a:t>This presentation is general legal information and not advice for specific situations. </a:t>
            </a:r>
            <a:br>
              <a:rPr lang="en-US" sz="3200" i="1" dirty="0">
                <a:latin typeface="Calibri" panose="020F0502020204030204" pitchFamily="34" charset="0"/>
                <a:cs typeface="Calibri" panose="020F0502020204030204" pitchFamily="34" charset="0"/>
              </a:rPr>
            </a:br>
            <a:br>
              <a:rPr lang="en-US" sz="3200" i="1" dirty="0">
                <a:latin typeface="Calibri" panose="020F0502020204030204" pitchFamily="34" charset="0"/>
                <a:cs typeface="Calibri" panose="020F0502020204030204" pitchFamily="34" charset="0"/>
              </a:rPr>
            </a:br>
            <a:r>
              <a:rPr lang="en-US" sz="3200" i="1" dirty="0">
                <a:latin typeface="Calibri" panose="020F0502020204030204" pitchFamily="34" charset="0"/>
                <a:cs typeface="Calibri" panose="020F0502020204030204" pitchFamily="34" charset="0"/>
              </a:rPr>
              <a:t>Please consult your CSSEA representative for specific advice, and if you do not have a CSSEA representative please seek legal guidance. </a:t>
            </a:r>
            <a:endParaRPr lang="en-CA" sz="3200" i="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68663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EB65765C-7DF5-4EAC-BABC-938DF3B7D431}"/>
              </a:ext>
            </a:extLst>
          </p:cNvPr>
          <p:cNvPicPr>
            <a:picLocks noGrp="1" noChangeAspect="1"/>
          </p:cNvPicPr>
          <p:nvPr>
            <p:ph sz="half" idx="1"/>
          </p:nvPr>
        </p:nvPicPr>
        <p:blipFill>
          <a:blip r:embed="rId3"/>
          <a:stretch>
            <a:fillRect/>
          </a:stretch>
        </p:blipFill>
        <p:spPr>
          <a:xfrm>
            <a:off x="3860948" y="1777998"/>
            <a:ext cx="2365550" cy="3548063"/>
          </a:xfrm>
        </p:spPr>
      </p:pic>
      <p:pic>
        <p:nvPicPr>
          <p:cNvPr id="6" name="Content Placeholder 5">
            <a:extLst>
              <a:ext uri="{FF2B5EF4-FFF2-40B4-BE49-F238E27FC236}">
                <a16:creationId xmlns:a16="http://schemas.microsoft.com/office/drawing/2014/main" id="{069B3D12-A2FB-4381-BE6F-5558A23234C9}"/>
              </a:ext>
            </a:extLst>
          </p:cNvPr>
          <p:cNvPicPr>
            <a:picLocks noGrp="1" noChangeAspect="1"/>
          </p:cNvPicPr>
          <p:nvPr>
            <p:ph sz="half" idx="2"/>
          </p:nvPr>
        </p:nvPicPr>
        <p:blipFill>
          <a:blip r:embed="rId4"/>
          <a:stretch>
            <a:fillRect/>
          </a:stretch>
        </p:blipFill>
        <p:spPr>
          <a:xfrm>
            <a:off x="6658446" y="1777997"/>
            <a:ext cx="2366531" cy="3548064"/>
          </a:xfrm>
        </p:spPr>
      </p:pic>
      <p:sp>
        <p:nvSpPr>
          <p:cNvPr id="2" name="Title 1">
            <a:extLst>
              <a:ext uri="{FF2B5EF4-FFF2-40B4-BE49-F238E27FC236}">
                <a16:creationId xmlns:a16="http://schemas.microsoft.com/office/drawing/2014/main" id="{CDD438F4-383F-4232-BDF3-F24254F3DE1E}"/>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Introductions</a:t>
            </a:r>
            <a:endParaRPr lang="en-CA" dirty="0">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BD83BB3C-6CDC-4366-9CDA-66358B490126}"/>
              </a:ext>
            </a:extLst>
          </p:cNvPr>
          <p:cNvPicPr>
            <a:picLocks noChangeAspect="1"/>
          </p:cNvPicPr>
          <p:nvPr/>
        </p:nvPicPr>
        <p:blipFill>
          <a:blip r:embed="rId5"/>
          <a:stretch>
            <a:fillRect/>
          </a:stretch>
        </p:blipFill>
        <p:spPr>
          <a:xfrm>
            <a:off x="9214330" y="1777996"/>
            <a:ext cx="2560663" cy="3548065"/>
          </a:xfrm>
          <a:prstGeom prst="rect">
            <a:avLst/>
          </a:prstGeom>
        </p:spPr>
      </p:pic>
    </p:spTree>
    <p:extLst>
      <p:ext uri="{BB962C8B-B14F-4D97-AF65-F5344CB8AC3E}">
        <p14:creationId xmlns:p14="http://schemas.microsoft.com/office/powerpoint/2010/main" val="355285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97DBEA6-712E-5524-428A-44D9DEDA053E}"/>
              </a:ext>
            </a:extLst>
          </p:cNvPr>
          <p:cNvSpPr>
            <a:spLocks noGrp="1"/>
          </p:cNvSpPr>
          <p:nvPr>
            <p:ph sz="half" idx="1"/>
          </p:nvPr>
        </p:nvSpPr>
        <p:spPr>
          <a:xfrm>
            <a:off x="3867912" y="868680"/>
            <a:ext cx="2316988" cy="4457922"/>
          </a:xfrm>
        </p:spPr>
        <p:txBody>
          <a:bodyPr>
            <a:normAutofit/>
          </a:bodyPr>
          <a:lstStyle/>
          <a:p>
            <a:pPr marL="0" indent="0">
              <a:buNone/>
            </a:pPr>
            <a:r>
              <a:rPr lang="en-US" sz="2400" b="1" dirty="0">
                <a:solidFill>
                  <a:schemeClr val="accent1">
                    <a:lumMod val="75000"/>
                  </a:schemeClr>
                </a:solidFill>
                <a:cs typeface="Calibri" panose="020F0502020204030204" pitchFamily="34" charset="0"/>
              </a:rPr>
              <a:t>Part 1</a:t>
            </a:r>
          </a:p>
          <a:p>
            <a:r>
              <a:rPr lang="en-US" sz="2400" dirty="0">
                <a:solidFill>
                  <a:schemeClr val="accent1">
                    <a:lumMod val="75000"/>
                  </a:schemeClr>
                </a:solidFill>
                <a:cs typeface="Calibri" panose="020F0502020204030204" pitchFamily="34" charset="0"/>
              </a:rPr>
              <a:t>Article 13 – Layoff and Recall </a:t>
            </a:r>
            <a:endParaRPr lang="en-CA" sz="2400" dirty="0">
              <a:solidFill>
                <a:schemeClr val="accent1">
                  <a:lumMod val="75000"/>
                </a:schemeClr>
              </a:solidFill>
              <a:effectLst/>
              <a:cs typeface="Calibri" panose="020F0502020204030204" pitchFamily="34" charset="0"/>
            </a:endParaRPr>
          </a:p>
          <a:p>
            <a:r>
              <a:rPr lang="en-US" sz="2400" dirty="0">
                <a:solidFill>
                  <a:schemeClr val="accent1">
                    <a:lumMod val="75000"/>
                  </a:schemeClr>
                </a:solidFill>
                <a:cs typeface="Calibri" panose="020F0502020204030204" pitchFamily="34" charset="0"/>
              </a:rPr>
              <a:t>Article 24 – Appointment </a:t>
            </a:r>
          </a:p>
          <a:p>
            <a:r>
              <a:rPr lang="en-US" sz="2400" dirty="0">
                <a:solidFill>
                  <a:schemeClr val="accent1">
                    <a:lumMod val="75000"/>
                  </a:schemeClr>
                </a:solidFill>
                <a:cs typeface="Calibri" panose="020F0502020204030204" pitchFamily="34" charset="0"/>
              </a:rPr>
              <a:t>Article 29 – Harassment </a:t>
            </a:r>
            <a:endParaRPr lang="en-CA" dirty="0">
              <a:solidFill>
                <a:srgbClr val="000000"/>
              </a:solidFill>
              <a:effectLst/>
              <a:cs typeface="Calibri" panose="020F0502020204030204" pitchFamily="34" charset="0"/>
            </a:endParaRPr>
          </a:p>
          <a:p>
            <a:endParaRPr lang="en-US" dirty="0"/>
          </a:p>
        </p:txBody>
      </p:sp>
      <p:sp>
        <p:nvSpPr>
          <p:cNvPr id="4" name="Title 3">
            <a:extLst>
              <a:ext uri="{FF2B5EF4-FFF2-40B4-BE49-F238E27FC236}">
                <a16:creationId xmlns:a16="http://schemas.microsoft.com/office/drawing/2014/main" id="{8E6E17A8-49F7-A18D-9258-4BF9DC3ACB23}"/>
              </a:ext>
            </a:extLst>
          </p:cNvPr>
          <p:cNvSpPr>
            <a:spLocks noGrp="1"/>
          </p:cNvSpPr>
          <p:nvPr>
            <p:ph type="title"/>
          </p:nvPr>
        </p:nvSpPr>
        <p:spPr/>
        <p:txBody>
          <a:bodyPr>
            <a:normAutofit/>
          </a:bodyPr>
          <a:lstStyle/>
          <a:p>
            <a:r>
              <a:rPr lang="en-US" sz="2800" dirty="0"/>
              <a:t>Today’s Presentation </a:t>
            </a:r>
            <a:br>
              <a:rPr lang="en-US" sz="2800" dirty="0"/>
            </a:br>
            <a:br>
              <a:rPr lang="en-US" sz="2800" dirty="0"/>
            </a:br>
            <a:endParaRPr lang="en-US" sz="2800" dirty="0"/>
          </a:p>
        </p:txBody>
      </p:sp>
      <p:sp>
        <p:nvSpPr>
          <p:cNvPr id="6" name="Content Placeholder 4">
            <a:extLst>
              <a:ext uri="{FF2B5EF4-FFF2-40B4-BE49-F238E27FC236}">
                <a16:creationId xmlns:a16="http://schemas.microsoft.com/office/drawing/2014/main" id="{5A894053-2F3A-4ADF-BDB0-DC0A2C9FEF13}"/>
              </a:ext>
            </a:extLst>
          </p:cNvPr>
          <p:cNvSpPr txBox="1">
            <a:spLocks/>
          </p:cNvSpPr>
          <p:nvPr/>
        </p:nvSpPr>
        <p:spPr>
          <a:xfrm>
            <a:off x="6340856" y="779780"/>
            <a:ext cx="2316988" cy="4457922"/>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baseline="0">
                <a:solidFill>
                  <a:schemeClr val="tx1">
                    <a:lumMod val="65000"/>
                    <a:lumOff val="35000"/>
                  </a:schemeClr>
                </a:solidFill>
                <a:latin typeface="Calibri" panose="020F0502020204030204" pitchFamily="34" charset="0"/>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baseline="0">
                <a:solidFill>
                  <a:schemeClr val="tx1">
                    <a:lumMod val="65000"/>
                    <a:lumOff val="35000"/>
                  </a:schemeClr>
                </a:solidFill>
                <a:latin typeface="Calibri" panose="020F0502020204030204" pitchFamily="34" charset="0"/>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baseline="0">
                <a:solidFill>
                  <a:schemeClr val="tx1">
                    <a:lumMod val="65000"/>
                    <a:lumOff val="35000"/>
                  </a:schemeClr>
                </a:solidFill>
                <a:latin typeface="Calibri" panose="020F0502020204030204" pitchFamily="34" charset="0"/>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baseline="0">
                <a:solidFill>
                  <a:schemeClr val="tx1">
                    <a:lumMod val="65000"/>
                    <a:lumOff val="35000"/>
                  </a:schemeClr>
                </a:solidFill>
                <a:latin typeface="Calibri" panose="020F0502020204030204" pitchFamily="34" charset="0"/>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baseline="0">
                <a:solidFill>
                  <a:schemeClr val="tx1">
                    <a:lumMod val="65000"/>
                    <a:lumOff val="35000"/>
                  </a:schemeClr>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Font typeface="Wingdings 2" pitchFamily="18" charset="2"/>
              <a:buNone/>
            </a:pPr>
            <a:r>
              <a:rPr lang="en-US" sz="2400" b="1" dirty="0">
                <a:solidFill>
                  <a:schemeClr val="accent1">
                    <a:lumMod val="75000"/>
                  </a:schemeClr>
                </a:solidFill>
                <a:cs typeface="Calibri" panose="020F0502020204030204" pitchFamily="34" charset="0"/>
              </a:rPr>
              <a:t>Part 2</a:t>
            </a:r>
          </a:p>
          <a:p>
            <a:r>
              <a:rPr lang="en-US" sz="2400" dirty="0">
                <a:solidFill>
                  <a:srgbClr val="2E3B5D"/>
                </a:solidFill>
              </a:rPr>
              <a:t>Article 9 – Grievances </a:t>
            </a:r>
          </a:p>
          <a:p>
            <a:r>
              <a:rPr lang="en-US" sz="2400" dirty="0">
                <a:solidFill>
                  <a:srgbClr val="2E3B5D"/>
                </a:solidFill>
              </a:rPr>
              <a:t>Article 11 – Dismissal, Suspension and Discipline</a:t>
            </a:r>
          </a:p>
          <a:p>
            <a:r>
              <a:rPr lang="en-US" sz="2400" dirty="0">
                <a:solidFill>
                  <a:srgbClr val="2E3B5D"/>
                </a:solidFill>
              </a:rPr>
              <a:t>Article 16 - Overtime</a:t>
            </a:r>
          </a:p>
        </p:txBody>
      </p:sp>
      <p:sp>
        <p:nvSpPr>
          <p:cNvPr id="9" name="Content Placeholder 4">
            <a:extLst>
              <a:ext uri="{FF2B5EF4-FFF2-40B4-BE49-F238E27FC236}">
                <a16:creationId xmlns:a16="http://schemas.microsoft.com/office/drawing/2014/main" id="{54EC80CA-80C4-42AF-9D27-36EFD471DAA6}"/>
              </a:ext>
            </a:extLst>
          </p:cNvPr>
          <p:cNvSpPr txBox="1">
            <a:spLocks/>
          </p:cNvSpPr>
          <p:nvPr/>
        </p:nvSpPr>
        <p:spPr>
          <a:xfrm>
            <a:off x="8813800" y="868680"/>
            <a:ext cx="2316988" cy="4457922"/>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baseline="0">
                <a:solidFill>
                  <a:schemeClr val="tx1">
                    <a:lumMod val="65000"/>
                    <a:lumOff val="35000"/>
                  </a:schemeClr>
                </a:solidFill>
                <a:latin typeface="Calibri" panose="020F0502020204030204" pitchFamily="34" charset="0"/>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baseline="0">
                <a:solidFill>
                  <a:schemeClr val="tx1">
                    <a:lumMod val="65000"/>
                    <a:lumOff val="35000"/>
                  </a:schemeClr>
                </a:solidFill>
                <a:latin typeface="Calibri" panose="020F0502020204030204" pitchFamily="34" charset="0"/>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baseline="0">
                <a:solidFill>
                  <a:schemeClr val="tx1">
                    <a:lumMod val="65000"/>
                    <a:lumOff val="35000"/>
                  </a:schemeClr>
                </a:solidFill>
                <a:latin typeface="Calibri" panose="020F0502020204030204" pitchFamily="34" charset="0"/>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baseline="0">
                <a:solidFill>
                  <a:schemeClr val="tx1">
                    <a:lumMod val="65000"/>
                    <a:lumOff val="35000"/>
                  </a:schemeClr>
                </a:solidFill>
                <a:latin typeface="Calibri" panose="020F0502020204030204" pitchFamily="34" charset="0"/>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baseline="0">
                <a:solidFill>
                  <a:schemeClr val="tx1">
                    <a:lumMod val="65000"/>
                    <a:lumOff val="35000"/>
                  </a:schemeClr>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Font typeface="Wingdings 2" pitchFamily="18" charset="2"/>
              <a:buNone/>
            </a:pPr>
            <a:r>
              <a:rPr lang="en-US" sz="2400" b="1" dirty="0">
                <a:solidFill>
                  <a:schemeClr val="accent1">
                    <a:lumMod val="75000"/>
                  </a:schemeClr>
                </a:solidFill>
                <a:cs typeface="Calibri" panose="020F0502020204030204" pitchFamily="34" charset="0"/>
              </a:rPr>
              <a:t>Part 3</a:t>
            </a:r>
          </a:p>
          <a:p>
            <a:r>
              <a:rPr lang="en-US" sz="2400" dirty="0">
                <a:solidFill>
                  <a:schemeClr val="accent1">
                    <a:lumMod val="75000"/>
                  </a:schemeClr>
                </a:solidFill>
                <a:cs typeface="Calibri" panose="020F0502020204030204" pitchFamily="34" charset="0"/>
              </a:rPr>
              <a:t>Article 3 – Union Rights and recognition </a:t>
            </a:r>
          </a:p>
          <a:p>
            <a:r>
              <a:rPr lang="en-US" sz="2400" dirty="0">
                <a:solidFill>
                  <a:schemeClr val="accent1">
                    <a:lumMod val="75000"/>
                  </a:schemeClr>
                </a:solidFill>
                <a:cs typeface="Calibri" panose="020F0502020204030204" pitchFamily="34" charset="0"/>
              </a:rPr>
              <a:t>Article 14 – Hours of Work</a:t>
            </a:r>
          </a:p>
          <a:p>
            <a:r>
              <a:rPr lang="en-US" sz="2400" dirty="0">
                <a:solidFill>
                  <a:schemeClr val="accent1">
                    <a:lumMod val="75000"/>
                  </a:schemeClr>
                </a:solidFill>
                <a:cs typeface="Calibri" panose="020F0502020204030204" pitchFamily="34" charset="0"/>
              </a:rPr>
              <a:t>Article 18 – Vacation</a:t>
            </a:r>
          </a:p>
          <a:p>
            <a:pPr marL="0" indent="0">
              <a:buNone/>
            </a:pPr>
            <a:endParaRPr lang="en-US" dirty="0"/>
          </a:p>
        </p:txBody>
      </p:sp>
    </p:spTree>
    <p:extLst>
      <p:ext uri="{BB962C8B-B14F-4D97-AF65-F5344CB8AC3E}">
        <p14:creationId xmlns:p14="http://schemas.microsoft.com/office/powerpoint/2010/main" val="329339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616946-9305-4D5C-BD17-9B3E8B625EF9}"/>
              </a:ext>
            </a:extLst>
          </p:cNvPr>
          <p:cNvSpPr>
            <a:spLocks noGrp="1"/>
          </p:cNvSpPr>
          <p:nvPr>
            <p:ph type="title"/>
          </p:nvPr>
        </p:nvSpPr>
        <p:spPr>
          <a:xfrm>
            <a:off x="3760336" y="1801368"/>
            <a:ext cx="7315200" cy="3255264"/>
          </a:xfrm>
        </p:spPr>
        <p:txBody>
          <a:bodyPr>
            <a:normAutofit/>
          </a:bodyPr>
          <a:lstStyle/>
          <a:p>
            <a:r>
              <a:rPr lang="en-US" sz="4800" dirty="0">
                <a:latin typeface="Calibri" panose="020F0502020204030204" pitchFamily="34" charset="0"/>
                <a:cs typeface="Calibri" panose="020F0502020204030204" pitchFamily="34" charset="0"/>
              </a:rPr>
              <a:t>Article 13 </a:t>
            </a:r>
            <a:br>
              <a:rPr lang="en-US" sz="4800" dirty="0">
                <a:latin typeface="Calibri" panose="020F0502020204030204" pitchFamily="34" charset="0"/>
                <a:cs typeface="Calibri" panose="020F0502020204030204" pitchFamily="34" charset="0"/>
              </a:rPr>
            </a:br>
            <a:r>
              <a:rPr lang="en-US" sz="4800" dirty="0">
                <a:latin typeface="Calibri" panose="020F0502020204030204" pitchFamily="34" charset="0"/>
                <a:cs typeface="Calibri" panose="020F0502020204030204" pitchFamily="34" charset="0"/>
              </a:rPr>
              <a:t>Layoff and Recall </a:t>
            </a:r>
            <a:endParaRPr lang="en-CA" sz="4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214179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rgbClr val="1A1A1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3A8032-5838-4BD8-B560-EFCCF66F20F9}"/>
              </a:ext>
              <a:ext uri="{C183D7F6-B498-43B3-948B-1728B52AA6E4}">
                <adec:decorative xmlns:adec="http://schemas.microsoft.com/office/drawing/2017/decorative" val="1"/>
              </a:ext>
            </a:extLst>
          </p:cNvPr>
          <p:cNvSpPr/>
          <p:nvPr>
            <p:custDataLst>
              <p:tags r:id="rId2"/>
            </p:custDataLst>
          </p:nvPr>
        </p:nvSpPr>
        <p:spPr>
          <a:xfrm>
            <a:off x="444693" y="1742703"/>
            <a:ext cx="2371696" cy="2371696"/>
          </a:xfrm>
          <a:prstGeom prst="rect">
            <a:avLst/>
          </a:prstGeom>
          <a:blipFill>
            <a:blip r:embed="rId7">
              <a:extLst>
                <a:ext uri="{96DAC541-7B7A-43D3-8B79-37D633B846F1}">
                  <asvg:svgBlip xmlns:asvg="http://schemas.microsoft.com/office/drawing/2016/SVG/main" r:embed="rId8"/>
                </a:ext>
              </a:extLst>
            </a:blip>
            <a:stretch>
              <a:fillRect/>
            </a:stretch>
          </a:blip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Rectangle 2" descr="What is your familiarity with this specific article?">
            <a:extLst>
              <a:ext uri="{FF2B5EF4-FFF2-40B4-BE49-F238E27FC236}">
                <a16:creationId xmlns:a16="http://schemas.microsoft.com/office/drawing/2014/main" id="{8869C24A-77EC-4131-A76E-F8981484CA3B}"/>
              </a:ext>
            </a:extLst>
          </p:cNvPr>
          <p:cNvSpPr/>
          <p:nvPr>
            <p:custDataLst>
              <p:tags r:id="rId3"/>
            </p:custDataLst>
          </p:nvPr>
        </p:nvSpPr>
        <p:spPr>
          <a:xfrm>
            <a:off x="3112851" y="1000897"/>
            <a:ext cx="8486226" cy="3855308"/>
          </a:xfrm>
          <a:prstGeom prst="rect">
            <a:avLst/>
          </a:prstGeom>
          <a:noFill/>
          <a:ln w="10795"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a:solidFill>
                  <a:srgbClr val="FFFFFF"/>
                </a:solidFill>
              </a:rPr>
              <a:t>What is your familiarity with this specific article?</a:t>
            </a:r>
            <a:endParaRPr lang="en-CA" sz="4000" b="1">
              <a:solidFill>
                <a:srgbClr val="FFFFFF"/>
              </a:solidFill>
            </a:endParaRPr>
          </a:p>
        </p:txBody>
      </p:sp>
      <p:sp>
        <p:nvSpPr>
          <p:cNvPr id="4" name="Rectangle 3" descr="The Slido app must be installed on every computer you’re presenting from">
            <a:extLst>
              <a:ext uri="{FF2B5EF4-FFF2-40B4-BE49-F238E27FC236}">
                <a16:creationId xmlns:a16="http://schemas.microsoft.com/office/drawing/2014/main" id="{5A3B557B-5D62-4B95-A0DF-440ECBD04A70}"/>
              </a:ext>
            </a:extLst>
          </p:cNvPr>
          <p:cNvSpPr/>
          <p:nvPr>
            <p:custDataLst>
              <p:tags r:id="rId4"/>
            </p:custDataLst>
          </p:nvPr>
        </p:nvSpPr>
        <p:spPr>
          <a:xfrm>
            <a:off x="0" y="5820032"/>
            <a:ext cx="12192001" cy="1037968"/>
          </a:xfrm>
          <a:prstGeom prst="rect">
            <a:avLst/>
          </a:prstGeom>
          <a:solidFill>
            <a:srgbClr val="198038"/>
          </a:solid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85000" lnSpcReduction="10000"/>
          </a:bodyPr>
          <a:lstStyle/>
          <a:p>
            <a:r>
              <a:rPr lang="en-US" sz="2600">
                <a:solidFill>
                  <a:srgbClr val="FFFFFF"/>
                </a:solidFill>
              </a:rPr>
              <a:t>The </a:t>
            </a:r>
            <a:r>
              <a:rPr lang="en-US" sz="2600">
                <a:solidFill>
                  <a:srgbClr val="FFFFFF"/>
                </a:solidFill>
                <a:hlinkClick r:id="rId9">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endParaRPr lang="en-CA" sz="2600">
              <a:solidFill>
                <a:srgbClr val="FFFFFF"/>
              </a:solidFill>
            </a:endParaRPr>
          </a:p>
        </p:txBody>
      </p:sp>
      <p:pic>
        <p:nvPicPr>
          <p:cNvPr id="6" name="Graphic 5">
            <a:extLst>
              <a:ext uri="{FF2B5EF4-FFF2-40B4-BE49-F238E27FC236}">
                <a16:creationId xmlns:a16="http://schemas.microsoft.com/office/drawing/2014/main" id="{3B0E789B-7420-4722-86EA-8A8F37D859B1}"/>
              </a:ext>
              <a:ext uri="{C183D7F6-B498-43B3-948B-1728B52AA6E4}">
                <adec:decorative xmlns:adec="http://schemas.microsoft.com/office/drawing/2017/decorative" val="1"/>
              </a:ext>
            </a:extLst>
          </p:cNvPr>
          <p:cNvPicPr>
            <a:picLocks/>
          </p:cNvPicPr>
          <p:nvPr/>
        </p:nvPicPr>
        <p:blipFill>
          <a:blip r:embed="rId10">
            <a:extLst>
              <a:ext uri="{96DAC541-7B7A-43D3-8B79-37D633B846F1}">
                <asvg:svgBlip xmlns:asvg="http://schemas.microsoft.com/office/drawing/2016/SVG/main" r:embed="rId11"/>
              </a:ext>
            </a:extLst>
          </a:blip>
          <a:stretch>
            <a:fillRect/>
          </a:stretch>
        </p:blipFill>
        <p:spPr>
          <a:xfrm>
            <a:off x="296462" y="6190785"/>
            <a:ext cx="296462" cy="296462"/>
          </a:xfrm>
          <a:prstGeom prst="rect">
            <a:avLst/>
          </a:prstGeom>
        </p:spPr>
      </p:pic>
      <p:sp>
        <p:nvSpPr>
          <p:cNvPr id="7" name="Trapezoid 6" descr="Do not edit&#10;How to change the design">
            <a:extLst>
              <a:ext uri="{FF2B5EF4-FFF2-40B4-BE49-F238E27FC236}">
                <a16:creationId xmlns:a16="http://schemas.microsoft.com/office/drawing/2014/main" id="{BEFC464C-BAA1-4C3C-893D-EF06D02A180C}"/>
              </a:ext>
            </a:extLst>
          </p:cNvPr>
          <p:cNvSpPr/>
          <p:nvPr>
            <p:custDataLst>
              <p:tags r:id="rId5"/>
            </p:custDataLst>
          </p:nvPr>
        </p:nvSpPr>
        <p:spPr>
          <a:xfrm rot="2700000">
            <a:off x="9620371" y="514924"/>
            <a:ext cx="3335198" cy="778213"/>
          </a:xfrm>
          <a:prstGeom prst="trapezoid">
            <a:avLst>
              <a:gd name="adj" fmla="val 100000"/>
            </a:avLst>
          </a:prstGeom>
          <a:solidFill>
            <a:srgbClr val="0A3316"/>
          </a:solid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42A65F"/>
                </a:solidFill>
              </a:rPr>
              <a:t>Do not edit
</a:t>
            </a:r>
            <a:r>
              <a:rPr lang="en-US" sz="2200">
                <a:solidFill>
                  <a:srgbClr val="42A65F"/>
                </a:solidFill>
                <a:hlinkClick r:id="rId12">
                  <a:extLst>
                    <a:ext uri="{A12FA001-AC4F-418D-AE19-62706E023703}">
                      <ahyp:hlinkClr xmlns:ahyp="http://schemas.microsoft.com/office/drawing/2018/hyperlinkcolor" val="tx"/>
                    </a:ext>
                  </a:extLst>
                </a:hlinkClick>
              </a:rPr>
              <a:t>How to change the design</a:t>
            </a:r>
            <a:endParaRPr lang="en-CA" sz="2200">
              <a:solidFill>
                <a:srgbClr val="42A65F"/>
              </a:solidFill>
            </a:endParaRPr>
          </a:p>
        </p:txBody>
      </p:sp>
      <p:pic>
        <p:nvPicPr>
          <p:cNvPr id="9" name="Graphic 8">
            <a:extLst>
              <a:ext uri="{FF2B5EF4-FFF2-40B4-BE49-F238E27FC236}">
                <a16:creationId xmlns:a16="http://schemas.microsoft.com/office/drawing/2014/main" id="{5C6A82A6-023B-4E9E-9EC5-BA67961DA3F9}"/>
              </a:ext>
              <a:ext uri="{C183D7F6-B498-43B3-948B-1728B52AA6E4}">
                <adec:decorative xmlns:adec="http://schemas.microsoft.com/office/drawing/2017/decorative" val="1"/>
              </a:ext>
            </a:extLst>
          </p:cNvPr>
          <p:cNvPicPr>
            <a:picLocks/>
          </p:cNvPicPr>
          <p:nvPr/>
        </p:nvPicPr>
        <p:blipFill>
          <a:blip r:embed="rId13">
            <a:extLst>
              <a:ext uri="{96DAC541-7B7A-43D3-8B79-37D633B846F1}">
                <asvg:svgBlip xmlns:asvg="http://schemas.microsoft.com/office/drawing/2016/SVG/main" r:embed="rId14"/>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3378453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46F13D6-99A8-479A-A1F3-7EF87E2F335C}"/>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Application Priorities</a:t>
            </a:r>
            <a:endParaRPr lang="en-CA" dirty="0">
              <a:latin typeface="Calibri" panose="020F0502020204030204" pitchFamily="34" charset="0"/>
              <a:cs typeface="Calibri" panose="020F0502020204030204" pitchFamily="34" charset="0"/>
            </a:endParaRPr>
          </a:p>
        </p:txBody>
      </p:sp>
      <p:graphicFrame>
        <p:nvGraphicFramePr>
          <p:cNvPr id="7" name="Diagram 6">
            <a:extLst>
              <a:ext uri="{FF2B5EF4-FFF2-40B4-BE49-F238E27FC236}">
                <a16:creationId xmlns:a16="http://schemas.microsoft.com/office/drawing/2014/main" id="{9020D55D-860C-4CC9-9791-B1E25467CA73}"/>
              </a:ext>
            </a:extLst>
          </p:cNvPr>
          <p:cNvGraphicFramePr/>
          <p:nvPr>
            <p:extLst>
              <p:ext uri="{D42A27DB-BD31-4B8C-83A1-F6EECF244321}">
                <p14:modId xmlns:p14="http://schemas.microsoft.com/office/powerpoint/2010/main" val="959438804"/>
              </p:ext>
            </p:extLst>
          </p:nvPr>
        </p:nvGraphicFramePr>
        <p:xfrm>
          <a:off x="3396343" y="370114"/>
          <a:ext cx="7859486" cy="56471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92103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78037-B530-4EA3-9DC9-78367F110A52}"/>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 Deliverables</a:t>
            </a:r>
            <a:endParaRPr lang="en-CA" dirty="0">
              <a:latin typeface="Calibri" panose="020F0502020204030204" pitchFamily="34" charset="0"/>
              <a:cs typeface="Calibri" panose="020F0502020204030204" pitchFamily="34" charset="0"/>
            </a:endParaRPr>
          </a:p>
        </p:txBody>
      </p:sp>
      <p:graphicFrame>
        <p:nvGraphicFramePr>
          <p:cNvPr id="3" name="Diagram 2">
            <a:extLst>
              <a:ext uri="{FF2B5EF4-FFF2-40B4-BE49-F238E27FC236}">
                <a16:creationId xmlns:a16="http://schemas.microsoft.com/office/drawing/2014/main" id="{EE77D5CA-E703-4F64-B7D0-B8FC3A26B54A}"/>
              </a:ext>
            </a:extLst>
          </p:cNvPr>
          <p:cNvGraphicFramePr/>
          <p:nvPr>
            <p:extLst>
              <p:ext uri="{D42A27DB-BD31-4B8C-83A1-F6EECF244321}">
                <p14:modId xmlns:p14="http://schemas.microsoft.com/office/powerpoint/2010/main" val="2992093649"/>
              </p:ext>
            </p:extLst>
          </p:nvPr>
        </p:nvGraphicFramePr>
        <p:xfrm>
          <a:off x="3646993"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772888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250803-5D2E-4FBD-9CE8-69D9E6BA0FF9}"/>
              </a:ext>
            </a:extLst>
          </p:cNvPr>
          <p:cNvSpPr/>
          <p:nvPr/>
        </p:nvSpPr>
        <p:spPr>
          <a:xfrm>
            <a:off x="260350" y="312340"/>
            <a:ext cx="11671300" cy="523220"/>
          </a:xfrm>
          <a:prstGeom prst="rect">
            <a:avLst/>
          </a:prstGeom>
        </p:spPr>
        <p:txBody>
          <a:bodyPr wrap="square">
            <a:spAutoFit/>
          </a:bodyPr>
          <a:lstStyle/>
          <a:p>
            <a:r>
              <a:rPr lang="en-US" sz="2800" b="1" dirty="0">
                <a:latin typeface="Calibri" panose="020F0502020204030204" pitchFamily="34" charset="0"/>
                <a:cs typeface="Calibri" panose="020F0502020204030204" pitchFamily="34" charset="0"/>
              </a:rPr>
              <a:t>13.1 Definition of a Layoff </a:t>
            </a:r>
          </a:p>
        </p:txBody>
      </p:sp>
      <p:sp>
        <p:nvSpPr>
          <p:cNvPr id="3" name="Rectangle 2">
            <a:extLst>
              <a:ext uri="{FF2B5EF4-FFF2-40B4-BE49-F238E27FC236}">
                <a16:creationId xmlns:a16="http://schemas.microsoft.com/office/drawing/2014/main" id="{DEB5CDE3-A721-49E1-9295-AA4FF86DE600}"/>
              </a:ext>
            </a:extLst>
          </p:cNvPr>
          <p:cNvSpPr/>
          <p:nvPr/>
        </p:nvSpPr>
        <p:spPr>
          <a:xfrm>
            <a:off x="590550" y="1238251"/>
            <a:ext cx="10687050" cy="3416320"/>
          </a:xfrm>
          <a:prstGeom prst="rect">
            <a:avLst/>
          </a:prstGeom>
        </p:spPr>
        <p:txBody>
          <a:bodyPr wrap="square">
            <a:spAutoFit/>
          </a:bodyPr>
          <a:lstStyle/>
          <a:p>
            <a:r>
              <a:rPr lang="en-US" sz="2400" dirty="0">
                <a:solidFill>
                  <a:srgbClr val="000000"/>
                </a:solidFill>
                <a:latin typeface="Calibri" panose="020F0502020204030204" pitchFamily="34" charset="0"/>
                <a:cs typeface="Calibri" panose="020F0502020204030204" pitchFamily="34" charset="0"/>
              </a:rPr>
              <a:t>A Layoff is:</a:t>
            </a:r>
          </a:p>
          <a:p>
            <a:endParaRPr lang="en-US" sz="2400" dirty="0">
              <a:solidFill>
                <a:srgbClr val="000000"/>
              </a:solidFill>
              <a:latin typeface="Calibri" panose="020F0502020204030204" pitchFamily="34" charset="0"/>
              <a:cs typeface="Calibri" panose="020F0502020204030204" pitchFamily="34" charset="0"/>
            </a:endParaRPr>
          </a:p>
          <a:p>
            <a:r>
              <a:rPr lang="en-US" sz="2400" dirty="0">
                <a:solidFill>
                  <a:srgbClr val="000000"/>
                </a:solidFill>
                <a:latin typeface="Calibri" panose="020F0502020204030204" pitchFamily="34" charset="0"/>
                <a:cs typeface="Calibri" panose="020F0502020204030204" pitchFamily="34" charset="0"/>
              </a:rPr>
              <a:t>(a) a cessation of employment or elimination of a job resulting from a 	reduction of the amount of work required to be done by the Employer, or 	reorganization, or a program termination, or closure or other material 	change in organization; or</a:t>
            </a:r>
          </a:p>
          <a:p>
            <a:endParaRPr lang="en-US" sz="2400" dirty="0">
              <a:solidFill>
                <a:srgbClr val="000000"/>
              </a:solidFill>
              <a:latin typeface="Calibri" panose="020F0502020204030204" pitchFamily="34" charset="0"/>
              <a:cs typeface="Calibri" panose="020F0502020204030204" pitchFamily="34" charset="0"/>
            </a:endParaRPr>
          </a:p>
          <a:p>
            <a:r>
              <a:rPr lang="en-US" sz="2400" dirty="0">
                <a:solidFill>
                  <a:srgbClr val="000000"/>
                </a:solidFill>
                <a:latin typeface="Calibri" panose="020F0502020204030204" pitchFamily="34" charset="0"/>
                <a:cs typeface="Calibri" panose="020F0502020204030204" pitchFamily="34" charset="0"/>
              </a:rPr>
              <a:t>(b)	a reduction in hours of work greater than four hours per week from the 	employees' posted position, or that results in the elimination of health and 	welfare benefits, or that results in a change in the employees' status.</a:t>
            </a:r>
            <a:endParaRPr lang="en-CA"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47886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250803-5D2E-4FBD-9CE8-69D9E6BA0FF9}"/>
              </a:ext>
            </a:extLst>
          </p:cNvPr>
          <p:cNvSpPr/>
          <p:nvPr/>
        </p:nvSpPr>
        <p:spPr>
          <a:xfrm>
            <a:off x="260350" y="312340"/>
            <a:ext cx="11671300" cy="523220"/>
          </a:xfrm>
          <a:prstGeom prst="rect">
            <a:avLst/>
          </a:prstGeom>
        </p:spPr>
        <p:txBody>
          <a:bodyPr wrap="square">
            <a:spAutoFit/>
          </a:bodyPr>
          <a:lstStyle/>
          <a:p>
            <a:r>
              <a:rPr lang="en-US" sz="2800" b="1" dirty="0">
                <a:latin typeface="Calibri" panose="020F0502020204030204" pitchFamily="34" charset="0"/>
                <a:cs typeface="Calibri" panose="020F0502020204030204" pitchFamily="34" charset="0"/>
              </a:rPr>
              <a:t>13.2 Pre-Layoff Discussions and Canvass </a:t>
            </a:r>
          </a:p>
        </p:txBody>
      </p:sp>
      <p:sp>
        <p:nvSpPr>
          <p:cNvPr id="4" name="Rectangle 3">
            <a:extLst>
              <a:ext uri="{FF2B5EF4-FFF2-40B4-BE49-F238E27FC236}">
                <a16:creationId xmlns:a16="http://schemas.microsoft.com/office/drawing/2014/main" id="{49E0BFE2-AB04-4349-A5AE-83A30627FA05}"/>
              </a:ext>
            </a:extLst>
          </p:cNvPr>
          <p:cNvSpPr/>
          <p:nvPr/>
        </p:nvSpPr>
        <p:spPr>
          <a:xfrm>
            <a:off x="399116" y="1182928"/>
            <a:ext cx="11393768" cy="4893647"/>
          </a:xfrm>
          <a:prstGeom prst="rect">
            <a:avLst/>
          </a:prstGeom>
        </p:spPr>
        <p:txBody>
          <a:bodyPr wrap="square">
            <a:spAutoFit/>
          </a:bodyPr>
          <a:lstStyle/>
          <a:p>
            <a:pPr marL="457200" indent="-457200">
              <a:buFont typeface="+mj-lt"/>
              <a:buAutoNum type="alphaLcParenR"/>
            </a:pPr>
            <a:r>
              <a:rPr lang="en-US" sz="2400" dirty="0">
                <a:solidFill>
                  <a:srgbClr val="000000"/>
                </a:solidFill>
                <a:latin typeface="Calibri" panose="020F0502020204030204" pitchFamily="34" charset="0"/>
                <a:cs typeface="Calibri" panose="020F0502020204030204" pitchFamily="34" charset="0"/>
              </a:rPr>
              <a:t>Before a layoff occurs, the Employer may consult with the Union to discuss lessening disruption to clients and staff, as well as whether a pre-layoff canvass of employees is necessary or advisable or may be waived.</a:t>
            </a:r>
          </a:p>
          <a:p>
            <a:pPr marL="342900" indent="-342900">
              <a:buAutoNum type="alphaLcParenBoth"/>
            </a:pPr>
            <a:endParaRPr lang="en-US" sz="2400" dirty="0">
              <a:solidFill>
                <a:srgbClr val="000000"/>
              </a:solidFill>
              <a:latin typeface="Calibri" panose="020F0502020204030204" pitchFamily="34" charset="0"/>
              <a:cs typeface="Calibri" panose="020F0502020204030204" pitchFamily="34" charset="0"/>
            </a:endParaRPr>
          </a:p>
          <a:p>
            <a:pPr lvl="1"/>
            <a:r>
              <a:rPr lang="en-US" sz="2400" dirty="0">
                <a:solidFill>
                  <a:srgbClr val="000000"/>
                </a:solidFill>
                <a:latin typeface="Calibri" panose="020F0502020204030204" pitchFamily="34" charset="0"/>
                <a:cs typeface="Calibri" panose="020F0502020204030204" pitchFamily="34" charset="0"/>
              </a:rPr>
              <a:t>If the pre-layoff canvass is not waived, then prior to the layoff of regular employees under Clause 13.3 (Layoff), the Employer will canvass employees in order to invite responses on one or more of the following options:</a:t>
            </a:r>
          </a:p>
          <a:p>
            <a:pPr lvl="1"/>
            <a:endParaRPr lang="en-US" sz="2400" dirty="0">
              <a:solidFill>
                <a:srgbClr val="000000"/>
              </a:solidFill>
              <a:latin typeface="Calibri" panose="020F0502020204030204" pitchFamily="34" charset="0"/>
              <a:cs typeface="Calibri" panose="020F0502020204030204" pitchFamily="34" charset="0"/>
            </a:endParaRPr>
          </a:p>
          <a:p>
            <a:pPr marL="1257300" lvl="2" indent="-342900">
              <a:buAutoNum type="arabicParenBoth"/>
            </a:pPr>
            <a:r>
              <a:rPr lang="en-US" sz="2400" dirty="0">
                <a:solidFill>
                  <a:srgbClr val="000000"/>
                </a:solidFill>
                <a:latin typeface="Calibri" panose="020F0502020204030204" pitchFamily="34" charset="0"/>
                <a:cs typeface="Calibri" panose="020F0502020204030204" pitchFamily="34" charset="0"/>
              </a:rPr>
              <a:t>placement on the casual call-in and recall lists with no loss of seniority; or</a:t>
            </a:r>
          </a:p>
          <a:p>
            <a:pPr marL="1257300" lvl="2" indent="-342900">
              <a:buAutoNum type="arabicParenBoth"/>
            </a:pPr>
            <a:r>
              <a:rPr lang="en-US" sz="2400" dirty="0">
                <a:solidFill>
                  <a:srgbClr val="000000"/>
                </a:solidFill>
                <a:latin typeface="Calibri" panose="020F0502020204030204" pitchFamily="34" charset="0"/>
                <a:cs typeface="Calibri" panose="020F0502020204030204" pitchFamily="34" charset="0"/>
              </a:rPr>
              <a:t>early retirement; or</a:t>
            </a:r>
          </a:p>
          <a:p>
            <a:pPr lvl="2"/>
            <a:r>
              <a:rPr lang="en-US" sz="2400" dirty="0">
                <a:solidFill>
                  <a:srgbClr val="000000"/>
                </a:solidFill>
                <a:latin typeface="Calibri" panose="020F0502020204030204" pitchFamily="34" charset="0"/>
                <a:cs typeface="Calibri" panose="020F0502020204030204" pitchFamily="34" charset="0"/>
              </a:rPr>
              <a:t>(3) other voluntary options, as agreed to by the Union and the Employer.</a:t>
            </a:r>
          </a:p>
          <a:p>
            <a:pPr lvl="1"/>
            <a:endParaRPr lang="en-US" sz="2400" dirty="0">
              <a:solidFill>
                <a:srgbClr val="000000"/>
              </a:solidFill>
              <a:latin typeface="Calibri" panose="020F0502020204030204" pitchFamily="34" charset="0"/>
              <a:cs typeface="Calibri" panose="020F0502020204030204" pitchFamily="34" charset="0"/>
            </a:endParaRPr>
          </a:p>
          <a:p>
            <a:endParaRPr lang="en-US" sz="2400"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22994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250803-5D2E-4FBD-9CE8-69D9E6BA0FF9}"/>
              </a:ext>
            </a:extLst>
          </p:cNvPr>
          <p:cNvSpPr/>
          <p:nvPr/>
        </p:nvSpPr>
        <p:spPr>
          <a:xfrm>
            <a:off x="260350" y="312340"/>
            <a:ext cx="11671300" cy="523220"/>
          </a:xfrm>
          <a:prstGeom prst="rect">
            <a:avLst/>
          </a:prstGeom>
        </p:spPr>
        <p:txBody>
          <a:bodyPr wrap="square">
            <a:spAutoFit/>
          </a:bodyPr>
          <a:lstStyle/>
          <a:p>
            <a:r>
              <a:rPr lang="en-US" sz="2800" b="1" dirty="0">
                <a:latin typeface="Calibri" panose="020F0502020204030204" pitchFamily="34" charset="0"/>
                <a:cs typeface="Calibri" panose="020F0502020204030204" pitchFamily="34" charset="0"/>
              </a:rPr>
              <a:t>13.2 Pre-Layoff Discussions and Canvass </a:t>
            </a:r>
          </a:p>
        </p:txBody>
      </p:sp>
      <p:sp>
        <p:nvSpPr>
          <p:cNvPr id="4" name="Rectangle 3">
            <a:extLst>
              <a:ext uri="{FF2B5EF4-FFF2-40B4-BE49-F238E27FC236}">
                <a16:creationId xmlns:a16="http://schemas.microsoft.com/office/drawing/2014/main" id="{49E0BFE2-AB04-4349-A5AE-83A30627FA05}"/>
              </a:ext>
            </a:extLst>
          </p:cNvPr>
          <p:cNvSpPr/>
          <p:nvPr/>
        </p:nvSpPr>
        <p:spPr>
          <a:xfrm>
            <a:off x="399116" y="1114664"/>
            <a:ext cx="11393768" cy="4893647"/>
          </a:xfrm>
          <a:prstGeom prst="rect">
            <a:avLst/>
          </a:prstGeom>
        </p:spPr>
        <p:txBody>
          <a:bodyPr wrap="square">
            <a:spAutoFit/>
          </a:bodyPr>
          <a:lstStyle/>
          <a:p>
            <a:pPr marL="457200" indent="-457200">
              <a:buFont typeface="+mj-lt"/>
              <a:buAutoNum type="alphaLcParenR" startAt="2"/>
            </a:pPr>
            <a:r>
              <a:rPr lang="en-US" sz="2400" dirty="0">
                <a:solidFill>
                  <a:srgbClr val="000000"/>
                </a:solidFill>
                <a:latin typeface="Calibri" panose="020F0502020204030204" pitchFamily="34" charset="0"/>
                <a:cs typeface="Calibri" panose="020F0502020204030204" pitchFamily="34" charset="0"/>
              </a:rPr>
              <a:t>The Employer will copy the Union on the pre-layoff canvass to enhance awareness and support in relation to pending layoffs.</a:t>
            </a:r>
          </a:p>
          <a:p>
            <a:pPr marL="457200" indent="-457200">
              <a:buFont typeface="+mj-lt"/>
              <a:buAutoNum type="alphaLcParenR" startAt="2"/>
            </a:pPr>
            <a:endParaRPr lang="en-US" sz="2400" dirty="0">
              <a:solidFill>
                <a:srgbClr val="000000"/>
              </a:solidFill>
              <a:latin typeface="Calibri" panose="020F0502020204030204" pitchFamily="34" charset="0"/>
              <a:cs typeface="Calibri" panose="020F0502020204030204" pitchFamily="34" charset="0"/>
            </a:endParaRPr>
          </a:p>
          <a:p>
            <a:pPr marL="457200" indent="-457200">
              <a:buFont typeface="+mj-lt"/>
              <a:buAutoNum type="alphaLcParenR" startAt="2"/>
            </a:pPr>
            <a:r>
              <a:rPr lang="en-US" sz="2400" dirty="0">
                <a:solidFill>
                  <a:srgbClr val="000000"/>
                </a:solidFill>
                <a:latin typeface="Calibri" panose="020F0502020204030204" pitchFamily="34" charset="0"/>
                <a:cs typeface="Calibri" panose="020F0502020204030204" pitchFamily="34" charset="0"/>
              </a:rPr>
              <a:t>Where more than one employee expresses interest in one of the above options, they will be offered to qualified employees on the basis of seniority.</a:t>
            </a:r>
          </a:p>
          <a:p>
            <a:pPr marL="457200" indent="-457200">
              <a:buFont typeface="+mj-lt"/>
              <a:buAutoNum type="alphaLcParenR" startAt="2"/>
            </a:pPr>
            <a:endParaRPr lang="en-US" sz="2400" dirty="0">
              <a:solidFill>
                <a:srgbClr val="000000"/>
              </a:solidFill>
              <a:latin typeface="Calibri" panose="020F0502020204030204" pitchFamily="34" charset="0"/>
              <a:cs typeface="Calibri" panose="020F0502020204030204" pitchFamily="34" charset="0"/>
            </a:endParaRPr>
          </a:p>
          <a:p>
            <a:pPr marL="457200" indent="-457200">
              <a:buFont typeface="+mj-lt"/>
              <a:buAutoNum type="alphaLcParenR" startAt="2"/>
            </a:pPr>
            <a:r>
              <a:rPr lang="en-US" sz="2400" dirty="0">
                <a:solidFill>
                  <a:srgbClr val="000000"/>
                </a:solidFill>
                <a:latin typeface="Calibri" panose="020F0502020204030204" pitchFamily="34" charset="0"/>
                <a:cs typeface="Calibri" panose="020F0502020204030204" pitchFamily="34" charset="0"/>
              </a:rPr>
              <a:t>Responses from employees to the Pre-Layoff Canvass will only be received by the Employer for consideration if submitted within seven days of issuance of a written notice to the employee or group of employees.</a:t>
            </a:r>
          </a:p>
          <a:p>
            <a:pPr marL="457200" indent="-457200">
              <a:buFont typeface="+mj-lt"/>
              <a:buAutoNum type="alphaLcParenR" startAt="2"/>
            </a:pPr>
            <a:endParaRPr lang="en-US" sz="2400" dirty="0">
              <a:solidFill>
                <a:srgbClr val="000000"/>
              </a:solidFill>
              <a:latin typeface="Calibri" panose="020F0502020204030204" pitchFamily="34" charset="0"/>
              <a:cs typeface="Calibri" panose="020F0502020204030204" pitchFamily="34" charset="0"/>
            </a:endParaRPr>
          </a:p>
          <a:p>
            <a:pPr marL="457200" indent="-457200">
              <a:buFont typeface="+mj-lt"/>
              <a:buAutoNum type="alphaLcParenR" startAt="2"/>
            </a:pPr>
            <a:r>
              <a:rPr lang="en-US" sz="2400" dirty="0">
                <a:solidFill>
                  <a:srgbClr val="000000"/>
                </a:solidFill>
                <a:latin typeface="Calibri" panose="020F0502020204030204" pitchFamily="34" charset="0"/>
                <a:cs typeface="Calibri" panose="020F0502020204030204" pitchFamily="34" charset="0"/>
              </a:rPr>
              <a:t>Once an employee’s option is confirmed in writing by the employee and the Employer, it is final and binding upon the employee and the Employer and the Union will be copied on it.</a:t>
            </a:r>
            <a:endParaRPr lang="en-CA"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596070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8AAF67B-DCBA-4087-BB43-52B233AB5212}"/>
              </a:ext>
            </a:extLst>
          </p:cNvPr>
          <p:cNvSpPr/>
          <p:nvPr/>
        </p:nvSpPr>
        <p:spPr>
          <a:xfrm>
            <a:off x="242047" y="117693"/>
            <a:ext cx="11707906" cy="4124206"/>
          </a:xfrm>
          <a:prstGeom prst="rect">
            <a:avLst/>
          </a:prstGeom>
        </p:spPr>
        <p:txBody>
          <a:bodyPr wrap="square">
            <a:spAutoFit/>
          </a:bodyPr>
          <a:lstStyle/>
          <a:p>
            <a:endParaRPr lang="en-US" dirty="0">
              <a:solidFill>
                <a:srgbClr val="000000"/>
              </a:solidFill>
              <a:latin typeface="Calibri" panose="020F0502020204030204" pitchFamily="34" charset="0"/>
              <a:cs typeface="Calibri" panose="020F0502020204030204" pitchFamily="34" charset="0"/>
            </a:endParaRPr>
          </a:p>
          <a:p>
            <a:r>
              <a:rPr lang="en-US" sz="2800" b="1" dirty="0">
                <a:latin typeface="Calibri" panose="020F0502020204030204" pitchFamily="34" charset="0"/>
                <a:cs typeface="Calibri" panose="020F0502020204030204" pitchFamily="34" charset="0"/>
              </a:rPr>
              <a:t>13.3 Layoff – </a:t>
            </a:r>
            <a:r>
              <a:rPr lang="en-US" sz="2800" b="1" dirty="0">
                <a:highlight>
                  <a:srgbClr val="FFFF00"/>
                </a:highlight>
                <a:latin typeface="Calibri" panose="020F0502020204030204" pitchFamily="34" charset="0"/>
                <a:cs typeface="Calibri" panose="020F0502020204030204" pitchFamily="34" charset="0"/>
              </a:rPr>
              <a:t>NEW LANGUAGE</a:t>
            </a:r>
          </a:p>
          <a:p>
            <a:endParaRPr lang="en-US" sz="2400" dirty="0">
              <a:solidFill>
                <a:srgbClr val="000000"/>
              </a:solidFill>
              <a:latin typeface="Calibri" panose="020F0502020204030204" pitchFamily="34" charset="0"/>
              <a:cs typeface="Calibri" panose="020F0502020204030204" pitchFamily="34" charset="0"/>
            </a:endParaRPr>
          </a:p>
          <a:p>
            <a:r>
              <a:rPr lang="en-US" sz="2400" dirty="0">
                <a:solidFill>
                  <a:srgbClr val="000000"/>
                </a:solidFill>
                <a:latin typeface="Calibri" panose="020F0502020204030204" pitchFamily="34" charset="0"/>
                <a:cs typeface="Calibri" panose="020F0502020204030204" pitchFamily="34" charset="0"/>
              </a:rPr>
              <a:t>Both parties recognize that job security will increase in proportion to length of service.</a:t>
            </a:r>
          </a:p>
          <a:p>
            <a:endParaRPr lang="en-US" sz="2400" dirty="0">
              <a:solidFill>
                <a:srgbClr val="000000"/>
              </a:solidFill>
              <a:latin typeface="Calibri" panose="020F0502020204030204" pitchFamily="34" charset="0"/>
              <a:cs typeface="Calibri" panose="020F0502020204030204" pitchFamily="34" charset="0"/>
            </a:endParaRPr>
          </a:p>
          <a:p>
            <a:pPr marL="342900" indent="-342900">
              <a:buAutoNum type="alphaLcParenBoth"/>
            </a:pPr>
            <a:r>
              <a:rPr lang="en-US" sz="2400" dirty="0">
                <a:solidFill>
                  <a:srgbClr val="000000"/>
                </a:solidFill>
                <a:latin typeface="Calibri" panose="020F0502020204030204" pitchFamily="34" charset="0"/>
                <a:cs typeface="Calibri" panose="020F0502020204030204" pitchFamily="34" charset="0"/>
              </a:rPr>
              <a:t>Non-residential: In the event of a layoff, employees will be laid off by classification, in reverse order of seniority.</a:t>
            </a:r>
          </a:p>
          <a:p>
            <a:pPr marL="342900" indent="-342900">
              <a:buAutoNum type="alphaLcParenBoth"/>
            </a:pPr>
            <a:endParaRPr lang="en-US" sz="2400" dirty="0">
              <a:solidFill>
                <a:srgbClr val="000000"/>
              </a:solidFill>
              <a:latin typeface="Calibri" panose="020F0502020204030204" pitchFamily="34" charset="0"/>
              <a:cs typeface="Calibri" panose="020F0502020204030204" pitchFamily="34" charset="0"/>
            </a:endParaRPr>
          </a:p>
          <a:p>
            <a:pPr marL="342900" indent="-342900">
              <a:buAutoNum type="alphaLcParenBoth"/>
            </a:pPr>
            <a:r>
              <a:rPr lang="en-US" sz="2400" dirty="0">
                <a:solidFill>
                  <a:srgbClr val="000000"/>
                </a:solidFill>
                <a:latin typeface="Calibri" panose="020F0502020204030204" pitchFamily="34" charset="0"/>
                <a:cs typeface="Calibri" panose="020F0502020204030204" pitchFamily="34" charset="0"/>
              </a:rPr>
              <a:t>Residential Programs as defined in Clause 2.2(l): In the event of a layoff, employees will be laid off by classification, in reverse order of seniority within the appropriate shift within their worksite.</a:t>
            </a:r>
            <a:endParaRPr lang="en-CA" sz="2400" b="1" dirty="0">
              <a:highlight>
                <a:srgbClr val="FFFF00"/>
              </a:highligh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81316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8AAF67B-DCBA-4087-BB43-52B233AB5212}"/>
              </a:ext>
            </a:extLst>
          </p:cNvPr>
          <p:cNvSpPr/>
          <p:nvPr/>
        </p:nvSpPr>
        <p:spPr>
          <a:xfrm>
            <a:off x="242047" y="117693"/>
            <a:ext cx="11707906" cy="6340197"/>
          </a:xfrm>
          <a:prstGeom prst="rect">
            <a:avLst/>
          </a:prstGeom>
        </p:spPr>
        <p:txBody>
          <a:bodyPr wrap="square">
            <a:spAutoFit/>
          </a:bodyPr>
          <a:lstStyle/>
          <a:p>
            <a:endParaRPr lang="en-US" dirty="0">
              <a:solidFill>
                <a:srgbClr val="000000"/>
              </a:solidFill>
              <a:latin typeface="Calibri" panose="020F0502020204030204" pitchFamily="34" charset="0"/>
              <a:cs typeface="Calibri" panose="020F0502020204030204" pitchFamily="34" charset="0"/>
            </a:endParaRPr>
          </a:p>
          <a:p>
            <a:r>
              <a:rPr lang="en-US" sz="2800" b="1" dirty="0">
                <a:latin typeface="Calibri" panose="020F0502020204030204" pitchFamily="34" charset="0"/>
                <a:cs typeface="Calibri" panose="020F0502020204030204" pitchFamily="34" charset="0"/>
              </a:rPr>
              <a:t>13.3 Layoff – </a:t>
            </a:r>
            <a:r>
              <a:rPr lang="en-US" sz="2800" b="1" dirty="0">
                <a:highlight>
                  <a:srgbClr val="FFFF00"/>
                </a:highlight>
                <a:latin typeface="Calibri" panose="020F0502020204030204" pitchFamily="34" charset="0"/>
                <a:cs typeface="Calibri" panose="020F0502020204030204" pitchFamily="34" charset="0"/>
              </a:rPr>
              <a:t>NEW LANGUAGE</a:t>
            </a:r>
          </a:p>
          <a:p>
            <a:endParaRPr lang="en-US" sz="2400" dirty="0">
              <a:solidFill>
                <a:srgbClr val="000000"/>
              </a:solidFill>
              <a:latin typeface="Calibri" panose="020F0502020204030204" pitchFamily="34" charset="0"/>
              <a:cs typeface="Calibri" panose="020F0502020204030204" pitchFamily="34" charset="0"/>
            </a:endParaRPr>
          </a:p>
          <a:p>
            <a:pPr marL="457200" indent="-457200">
              <a:buFont typeface="+mj-lt"/>
              <a:buAutoNum type="alphaLcParenR" startAt="3"/>
            </a:pPr>
            <a:r>
              <a:rPr lang="en-US" sz="2400" dirty="0">
                <a:solidFill>
                  <a:srgbClr val="000000"/>
                </a:solidFill>
                <a:latin typeface="Calibri" panose="020F0502020204030204" pitchFamily="34" charset="0"/>
                <a:cs typeface="Calibri" panose="020F0502020204030204" pitchFamily="34" charset="0"/>
              </a:rPr>
              <a:t>Layoff notice will be provided in electronic format as appropriate and will identify the date that the layoff will commence, and also that the affected employee may choose one of the following by a specified deadline date:</a:t>
            </a:r>
          </a:p>
          <a:p>
            <a:r>
              <a:rPr lang="en-US" sz="2400" dirty="0">
                <a:solidFill>
                  <a:srgbClr val="000000"/>
                </a:solidFill>
                <a:latin typeface="Calibri" panose="020F0502020204030204" pitchFamily="34" charset="0"/>
                <a:cs typeface="Calibri" panose="020F0502020204030204" pitchFamily="34" charset="0"/>
              </a:rPr>
              <a:t>		</a:t>
            </a:r>
          </a:p>
          <a:p>
            <a:pPr marL="1371600" lvl="2" indent="-457200">
              <a:buFont typeface="+mj-lt"/>
              <a:buAutoNum type="arabicParenR"/>
            </a:pPr>
            <a:r>
              <a:rPr lang="en-US" sz="2400" dirty="0">
                <a:solidFill>
                  <a:srgbClr val="000000"/>
                </a:solidFill>
                <a:latin typeface="Calibri" panose="020F0502020204030204" pitchFamily="34" charset="0"/>
                <a:cs typeface="Calibri" panose="020F0502020204030204" pitchFamily="34" charset="0"/>
              </a:rPr>
              <a:t>to be placed on the casual call-in and recall lists with no loss of seniority;</a:t>
            </a:r>
          </a:p>
          <a:p>
            <a:pPr marL="1371600" lvl="2" indent="-457200">
              <a:buFont typeface="+mj-lt"/>
              <a:buAutoNum type="arabicParenR"/>
            </a:pPr>
            <a:r>
              <a:rPr lang="en-US" sz="2400" dirty="0">
                <a:solidFill>
                  <a:srgbClr val="000000"/>
                </a:solidFill>
                <a:latin typeface="Calibri" panose="020F0502020204030204" pitchFamily="34" charset="0"/>
                <a:cs typeface="Calibri" panose="020F0502020204030204" pitchFamily="34" charset="0"/>
              </a:rPr>
              <a:t>to be laid off and be placed on recall status with no loss of seniority;</a:t>
            </a:r>
          </a:p>
          <a:p>
            <a:pPr marL="1371600" lvl="2" indent="-457200">
              <a:buFont typeface="+mj-lt"/>
              <a:buAutoNum type="arabicParenR"/>
            </a:pPr>
            <a:r>
              <a:rPr lang="en-US" sz="2400" dirty="0">
                <a:solidFill>
                  <a:srgbClr val="000000"/>
                </a:solidFill>
                <a:latin typeface="Calibri" panose="020F0502020204030204" pitchFamily="34" charset="0"/>
                <a:cs typeface="Calibri" panose="020F0502020204030204" pitchFamily="34" charset="0"/>
              </a:rPr>
              <a:t>to bump a junior employee from a current list of junior positions available to bump under Clause 13.4 	(Bumping);</a:t>
            </a:r>
          </a:p>
          <a:p>
            <a:pPr marL="1371600" lvl="2" indent="-457200">
              <a:buFont typeface="+mj-lt"/>
              <a:buAutoNum type="arabicParenR"/>
            </a:pPr>
            <a:r>
              <a:rPr lang="en-US" sz="2400" b="1" u="sng" dirty="0">
                <a:solidFill>
                  <a:srgbClr val="000000"/>
                </a:solidFill>
                <a:highlight>
                  <a:srgbClr val="FFFF00"/>
                </a:highlight>
                <a:latin typeface="Calibri" panose="020F0502020204030204" pitchFamily="34" charset="0"/>
                <a:cs typeface="Calibri" panose="020F0502020204030204" pitchFamily="34" charset="0"/>
              </a:rPr>
              <a:t>to be placed in a vacancy offered by the Employer, on the basis of seniority where more than one employee expresses interest; or;</a:t>
            </a:r>
          </a:p>
          <a:p>
            <a:pPr marL="1371600" lvl="2" indent="-457200">
              <a:buFont typeface="+mj-lt"/>
              <a:buAutoNum type="arabicParenR"/>
            </a:pPr>
            <a:r>
              <a:rPr lang="en-US" sz="2400" dirty="0">
                <a:solidFill>
                  <a:srgbClr val="000000"/>
                </a:solidFill>
                <a:latin typeface="Calibri" panose="020F0502020204030204" pitchFamily="34" charset="0"/>
                <a:cs typeface="Calibri" panose="020F0502020204030204" pitchFamily="34" charset="0"/>
              </a:rPr>
              <a:t>to apply for an available vacancy, with reference to the list of vacancies. If the employee applies but is not the successful applicant, this does not prejudice their right to options (1) to </a:t>
            </a:r>
            <a:r>
              <a:rPr lang="en-US" sz="2400" strike="sngStrike" dirty="0">
                <a:solidFill>
                  <a:srgbClr val="000000"/>
                </a:solidFill>
                <a:latin typeface="Calibri" panose="020F0502020204030204" pitchFamily="34" charset="0"/>
                <a:cs typeface="Calibri" panose="020F0502020204030204" pitchFamily="34" charset="0"/>
              </a:rPr>
              <a:t>(3) </a:t>
            </a:r>
            <a:r>
              <a:rPr lang="en-US" sz="2400" dirty="0">
                <a:solidFill>
                  <a:srgbClr val="000000"/>
                </a:solidFill>
                <a:latin typeface="Calibri" panose="020F0502020204030204" pitchFamily="34" charset="0"/>
                <a:cs typeface="Calibri" panose="020F0502020204030204" pitchFamily="34" charset="0"/>
              </a:rPr>
              <a:t>(4) above.</a:t>
            </a:r>
          </a:p>
          <a:p>
            <a:r>
              <a:rPr lang="en-US" sz="2400" b="1" dirty="0">
                <a:solidFill>
                  <a:srgbClr val="000000"/>
                </a:solidFill>
                <a:highlight>
                  <a:srgbClr val="FFFF00"/>
                </a:highlight>
                <a:latin typeface="Calibri" panose="020F0502020204030204" pitchFamily="34" charset="0"/>
                <a:cs typeface="Calibri" panose="020F0502020204030204" pitchFamily="34" charset="0"/>
              </a:rPr>
              <a:t>Note: See Memorandum of Agreement XX Re Layoff and Bumping.</a:t>
            </a:r>
            <a:endParaRPr lang="en-CA" sz="2400" b="1" dirty="0">
              <a:highlight>
                <a:srgbClr val="FFFF00"/>
              </a:highligh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840101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250803-5D2E-4FBD-9CE8-69D9E6BA0FF9}"/>
              </a:ext>
            </a:extLst>
          </p:cNvPr>
          <p:cNvSpPr/>
          <p:nvPr/>
        </p:nvSpPr>
        <p:spPr>
          <a:xfrm>
            <a:off x="260350" y="312340"/>
            <a:ext cx="11671300" cy="523220"/>
          </a:xfrm>
          <a:prstGeom prst="rect">
            <a:avLst/>
          </a:prstGeom>
        </p:spPr>
        <p:txBody>
          <a:bodyPr wrap="square">
            <a:spAutoFit/>
          </a:bodyPr>
          <a:lstStyle/>
          <a:p>
            <a:r>
              <a:rPr lang="en-US" sz="2800" b="1" dirty="0">
                <a:latin typeface="Calibri" panose="020F0502020204030204" pitchFamily="34" charset="0"/>
                <a:cs typeface="Calibri" panose="020F0502020204030204" pitchFamily="34" charset="0"/>
              </a:rPr>
              <a:t>13.4 Bumping</a:t>
            </a:r>
          </a:p>
        </p:txBody>
      </p:sp>
      <p:sp>
        <p:nvSpPr>
          <p:cNvPr id="4" name="Rectangle 3">
            <a:extLst>
              <a:ext uri="{FF2B5EF4-FFF2-40B4-BE49-F238E27FC236}">
                <a16:creationId xmlns:a16="http://schemas.microsoft.com/office/drawing/2014/main" id="{BBD64F49-CF94-41E6-A3F5-27B5FDE14709}"/>
              </a:ext>
            </a:extLst>
          </p:cNvPr>
          <p:cNvSpPr/>
          <p:nvPr/>
        </p:nvSpPr>
        <p:spPr>
          <a:xfrm>
            <a:off x="260350" y="913349"/>
            <a:ext cx="11931650" cy="5632311"/>
          </a:xfrm>
          <a:prstGeom prst="rect">
            <a:avLst/>
          </a:prstGeom>
        </p:spPr>
        <p:txBody>
          <a:bodyPr wrap="square">
            <a:spAutoFit/>
          </a:bodyPr>
          <a:lstStyle/>
          <a:p>
            <a:pPr marL="457200" indent="-457200">
              <a:buFont typeface="+mj-lt"/>
              <a:buAutoNum type="alphaLcParenR"/>
            </a:pPr>
            <a:r>
              <a:rPr lang="en-US" sz="2400" dirty="0">
                <a:solidFill>
                  <a:srgbClr val="000000"/>
                </a:solidFill>
                <a:latin typeface="Calibri" panose="020F0502020204030204" pitchFamily="34" charset="0"/>
                <a:cs typeface="Calibri" panose="020F0502020204030204" pitchFamily="34" charset="0"/>
              </a:rPr>
              <a:t>The laid off employee and the first two employees affected by bumping may choose:</a:t>
            </a:r>
          </a:p>
          <a:p>
            <a:pPr marL="1371600" lvl="2" indent="-457200">
              <a:buFont typeface="+mj-lt"/>
              <a:buAutoNum type="arabicParenR"/>
            </a:pPr>
            <a:r>
              <a:rPr lang="en-US" sz="2400" dirty="0">
                <a:solidFill>
                  <a:srgbClr val="000000"/>
                </a:solidFill>
                <a:latin typeface="Calibri" panose="020F0502020204030204" pitchFamily="34" charset="0"/>
                <a:cs typeface="Calibri" panose="020F0502020204030204" pitchFamily="34" charset="0"/>
              </a:rPr>
              <a:t>to be placed on the casual call-in and recall lists with no loss of seniority; or</a:t>
            </a:r>
          </a:p>
          <a:p>
            <a:pPr marL="1371600" lvl="2" indent="-457200">
              <a:buFont typeface="+mj-lt"/>
              <a:buAutoNum type="arabicParenR"/>
            </a:pPr>
            <a:r>
              <a:rPr lang="en-US" sz="2400" dirty="0">
                <a:solidFill>
                  <a:srgbClr val="000000"/>
                </a:solidFill>
                <a:latin typeface="Calibri" panose="020F0502020204030204" pitchFamily="34" charset="0"/>
                <a:cs typeface="Calibri" panose="020F0502020204030204" pitchFamily="34" charset="0"/>
              </a:rPr>
              <a:t>to bump any employee with less seniority if they are qualified to satisfactorily perform the work. An 	employee can bump up, but not into a supervisory position.</a:t>
            </a:r>
          </a:p>
          <a:p>
            <a:pPr lvl="2"/>
            <a:r>
              <a:rPr lang="en-US" sz="2400" dirty="0">
                <a:solidFill>
                  <a:srgbClr val="000000"/>
                </a:solidFill>
                <a:latin typeface="Calibri" panose="020F0502020204030204" pitchFamily="34" charset="0"/>
                <a:cs typeface="Calibri" panose="020F0502020204030204" pitchFamily="34" charset="0"/>
              </a:rPr>
              <a:t> </a:t>
            </a:r>
          </a:p>
          <a:p>
            <a:pPr marL="457200" indent="-457200">
              <a:buFont typeface="+mj-lt"/>
              <a:buAutoNum type="alphaLcParenR"/>
            </a:pPr>
            <a:r>
              <a:rPr lang="en-US" sz="2400" dirty="0">
                <a:solidFill>
                  <a:srgbClr val="000000"/>
                </a:solidFill>
                <a:latin typeface="Calibri" panose="020F0502020204030204" pitchFamily="34" charset="0"/>
                <a:cs typeface="Calibri" panose="020F0502020204030204" pitchFamily="34" charset="0"/>
              </a:rPr>
              <a:t>Subsequent employees affected by bumping who are qualified to satisfactorily perform the work may choose:</a:t>
            </a:r>
          </a:p>
          <a:p>
            <a:r>
              <a:rPr lang="en-US" sz="2400" dirty="0">
                <a:solidFill>
                  <a:srgbClr val="000000"/>
                </a:solidFill>
                <a:latin typeface="Calibri" panose="020F0502020204030204" pitchFamily="34" charset="0"/>
                <a:cs typeface="Calibri" panose="020F0502020204030204" pitchFamily="34" charset="0"/>
              </a:rPr>
              <a:t>		(1) 	(</a:t>
            </a:r>
            <a:r>
              <a:rPr lang="en-US" sz="2400" dirty="0" err="1">
                <a:solidFill>
                  <a:srgbClr val="000000"/>
                </a:solidFill>
                <a:latin typeface="Calibri" panose="020F0502020204030204" pitchFamily="34" charset="0"/>
                <a:cs typeface="Calibri" panose="020F0502020204030204" pitchFamily="34" charset="0"/>
              </a:rPr>
              <a:t>i</a:t>
            </a:r>
            <a:r>
              <a:rPr lang="en-US" sz="2400" dirty="0">
                <a:solidFill>
                  <a:srgbClr val="000000"/>
                </a:solidFill>
                <a:latin typeface="Calibri" panose="020F0502020204030204" pitchFamily="34" charset="0"/>
                <a:cs typeface="Calibri" panose="020F0502020204030204" pitchFamily="34" charset="0"/>
              </a:rPr>
              <a:t>) to bump the least senior employee in either their classification or a similar 						classification whose weekly hours are up to four hours more or less than the 					employee’s or</a:t>
            </a:r>
          </a:p>
          <a:p>
            <a:endParaRPr lang="en-US" sz="2400" dirty="0">
              <a:solidFill>
                <a:srgbClr val="000000"/>
              </a:solidFill>
              <a:latin typeface="Calibri" panose="020F0502020204030204" pitchFamily="34" charset="0"/>
              <a:cs typeface="Calibri" panose="020F0502020204030204" pitchFamily="34" charset="0"/>
            </a:endParaRPr>
          </a:p>
          <a:p>
            <a:r>
              <a:rPr lang="en-US" sz="2400" dirty="0">
                <a:solidFill>
                  <a:srgbClr val="000000"/>
                </a:solidFill>
                <a:latin typeface="Calibri" panose="020F0502020204030204" pitchFamily="34" charset="0"/>
                <a:cs typeface="Calibri" panose="020F0502020204030204" pitchFamily="34" charset="0"/>
              </a:rPr>
              <a:t>			(ii) the least senior employee in a dissimilar classification whose weekly hours are 				up to four hours more or less than the employee's and that employee is junior 				to the employee who would have been bumped if the option in (</a:t>
            </a:r>
            <a:r>
              <a:rPr lang="en-US" sz="2400" dirty="0" err="1">
                <a:solidFill>
                  <a:srgbClr val="000000"/>
                </a:solidFill>
                <a:latin typeface="Calibri" panose="020F0502020204030204" pitchFamily="34" charset="0"/>
                <a:cs typeface="Calibri" panose="020F0502020204030204" pitchFamily="34" charset="0"/>
              </a:rPr>
              <a:t>i</a:t>
            </a:r>
            <a:r>
              <a:rPr lang="en-US" sz="2400" dirty="0">
                <a:solidFill>
                  <a:srgbClr val="000000"/>
                </a:solidFill>
                <a:latin typeface="Calibri" panose="020F0502020204030204" pitchFamily="34" charset="0"/>
                <a:cs typeface="Calibri" panose="020F0502020204030204" pitchFamily="34" charset="0"/>
              </a:rPr>
              <a:t>) above had 					been selected.</a:t>
            </a:r>
            <a:endParaRPr lang="en-CA"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104450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250803-5D2E-4FBD-9CE8-69D9E6BA0FF9}"/>
              </a:ext>
            </a:extLst>
          </p:cNvPr>
          <p:cNvSpPr/>
          <p:nvPr/>
        </p:nvSpPr>
        <p:spPr>
          <a:xfrm>
            <a:off x="260350" y="312340"/>
            <a:ext cx="11671300" cy="523220"/>
          </a:xfrm>
          <a:prstGeom prst="rect">
            <a:avLst/>
          </a:prstGeom>
        </p:spPr>
        <p:txBody>
          <a:bodyPr wrap="square">
            <a:spAutoFit/>
          </a:bodyPr>
          <a:lstStyle/>
          <a:p>
            <a:r>
              <a:rPr lang="en-US" sz="2800" b="1" dirty="0">
                <a:latin typeface="Calibri" panose="020F0502020204030204" pitchFamily="34" charset="0"/>
                <a:cs typeface="Calibri" panose="020F0502020204030204" pitchFamily="34" charset="0"/>
              </a:rPr>
              <a:t>13.4 Bumping</a:t>
            </a:r>
          </a:p>
        </p:txBody>
      </p:sp>
      <p:sp>
        <p:nvSpPr>
          <p:cNvPr id="4" name="Rectangle 3">
            <a:extLst>
              <a:ext uri="{FF2B5EF4-FFF2-40B4-BE49-F238E27FC236}">
                <a16:creationId xmlns:a16="http://schemas.microsoft.com/office/drawing/2014/main" id="{BBD64F49-CF94-41E6-A3F5-27B5FDE14709}"/>
              </a:ext>
            </a:extLst>
          </p:cNvPr>
          <p:cNvSpPr/>
          <p:nvPr/>
        </p:nvSpPr>
        <p:spPr>
          <a:xfrm>
            <a:off x="260350" y="913349"/>
            <a:ext cx="11931650" cy="4524315"/>
          </a:xfrm>
          <a:prstGeom prst="rect">
            <a:avLst/>
          </a:prstGeom>
        </p:spPr>
        <p:txBody>
          <a:bodyPr wrap="square">
            <a:spAutoFit/>
          </a:bodyPr>
          <a:lstStyle/>
          <a:p>
            <a:r>
              <a:rPr lang="en-US" sz="2400" dirty="0">
                <a:solidFill>
                  <a:srgbClr val="000000"/>
                </a:solidFill>
                <a:latin typeface="Calibri" panose="020F0502020204030204" pitchFamily="34" charset="0"/>
                <a:cs typeface="Calibri" panose="020F0502020204030204" pitchFamily="34" charset="0"/>
              </a:rPr>
              <a:t>		(2) 	if no options exist under (1)(</a:t>
            </a:r>
            <a:r>
              <a:rPr lang="en-US" sz="2400" dirty="0" err="1">
                <a:solidFill>
                  <a:srgbClr val="000000"/>
                </a:solidFill>
                <a:latin typeface="Calibri" panose="020F0502020204030204" pitchFamily="34" charset="0"/>
                <a:cs typeface="Calibri" panose="020F0502020204030204" pitchFamily="34" charset="0"/>
              </a:rPr>
              <a:t>i</a:t>
            </a:r>
            <a:r>
              <a:rPr lang="en-US" sz="2400" dirty="0">
                <a:solidFill>
                  <a:srgbClr val="000000"/>
                </a:solidFill>
                <a:latin typeface="Calibri" panose="020F0502020204030204" pitchFamily="34" charset="0"/>
                <a:cs typeface="Calibri" panose="020F0502020204030204" pitchFamily="34" charset="0"/>
              </a:rPr>
              <a:t>) above then the employee may choose to use the 				process in (1) 	above to bump within the next four-hour time band. If no options 				are available in this time band in the employee's own or similar classification the 				employee may choose the next four-hour time band, this process will continue until 			the employee bumps or there are no more time bands available to the employee.</a:t>
            </a:r>
          </a:p>
          <a:p>
            <a:r>
              <a:rPr lang="en-US" sz="2400" dirty="0">
                <a:solidFill>
                  <a:srgbClr val="000000"/>
                </a:solidFill>
                <a:latin typeface="Calibri" panose="020F0502020204030204" pitchFamily="34" charset="0"/>
                <a:cs typeface="Calibri" panose="020F0502020204030204" pitchFamily="34" charset="0"/>
              </a:rPr>
              <a:t> </a:t>
            </a:r>
          </a:p>
          <a:p>
            <a:r>
              <a:rPr lang="en-US" sz="2400" dirty="0">
                <a:solidFill>
                  <a:srgbClr val="000000"/>
                </a:solidFill>
                <a:latin typeface="Calibri" panose="020F0502020204030204" pitchFamily="34" charset="0"/>
                <a:cs typeface="Calibri" panose="020F0502020204030204" pitchFamily="34" charset="0"/>
              </a:rPr>
              <a:t>		(3) 	Similar classification means - in the same job family and in the same grid level or 				one grid level above or below the displaced employee's grid level.</a:t>
            </a:r>
          </a:p>
          <a:p>
            <a:endParaRPr lang="en-US" sz="2400" dirty="0">
              <a:solidFill>
                <a:srgbClr val="000000"/>
              </a:solidFill>
              <a:latin typeface="Calibri" panose="020F0502020204030204" pitchFamily="34" charset="0"/>
              <a:cs typeface="Calibri" panose="020F0502020204030204" pitchFamily="34" charset="0"/>
            </a:endParaRPr>
          </a:p>
          <a:p>
            <a:r>
              <a:rPr lang="en-US" sz="2400" dirty="0">
                <a:solidFill>
                  <a:srgbClr val="000000"/>
                </a:solidFill>
                <a:latin typeface="Calibri" panose="020F0502020204030204" pitchFamily="34" charset="0"/>
                <a:cs typeface="Calibri" panose="020F0502020204030204" pitchFamily="34" charset="0"/>
              </a:rPr>
              <a:t>(c) 	Within five days of receiving from the Employer both the notice of layoff and all information required by the 	employee to make an informed decision regarding their bump options, they will provide written notice to the 	Executive Director of their bump choice.</a:t>
            </a:r>
            <a:endParaRPr lang="en-CA"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094293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250803-5D2E-4FBD-9CE8-69D9E6BA0FF9}"/>
              </a:ext>
            </a:extLst>
          </p:cNvPr>
          <p:cNvSpPr/>
          <p:nvPr/>
        </p:nvSpPr>
        <p:spPr>
          <a:xfrm>
            <a:off x="260350" y="312340"/>
            <a:ext cx="11671300" cy="523220"/>
          </a:xfrm>
          <a:prstGeom prst="rect">
            <a:avLst/>
          </a:prstGeom>
        </p:spPr>
        <p:txBody>
          <a:bodyPr wrap="square">
            <a:spAutoFit/>
          </a:bodyPr>
          <a:lstStyle/>
          <a:p>
            <a:r>
              <a:rPr lang="en-US" sz="2800" b="1" dirty="0">
                <a:latin typeface="Calibri" panose="020F0502020204030204" pitchFamily="34" charset="0"/>
                <a:cs typeface="Calibri" panose="020F0502020204030204" pitchFamily="34" charset="0"/>
              </a:rPr>
              <a:t>13.5 Recall</a:t>
            </a:r>
          </a:p>
        </p:txBody>
      </p:sp>
      <p:sp>
        <p:nvSpPr>
          <p:cNvPr id="3" name="Rectangle 2">
            <a:extLst>
              <a:ext uri="{FF2B5EF4-FFF2-40B4-BE49-F238E27FC236}">
                <a16:creationId xmlns:a16="http://schemas.microsoft.com/office/drawing/2014/main" id="{639391CB-B218-4B0F-805A-98DB5E5F783B}"/>
              </a:ext>
            </a:extLst>
          </p:cNvPr>
          <p:cNvSpPr/>
          <p:nvPr/>
        </p:nvSpPr>
        <p:spPr>
          <a:xfrm>
            <a:off x="260350" y="965002"/>
            <a:ext cx="11671300" cy="4893647"/>
          </a:xfrm>
          <a:prstGeom prst="rect">
            <a:avLst/>
          </a:prstGeom>
        </p:spPr>
        <p:txBody>
          <a:bodyPr wrap="square">
            <a:spAutoFit/>
          </a:bodyPr>
          <a:lstStyle/>
          <a:p>
            <a:pPr marL="457200" indent="-457200">
              <a:buFont typeface="+mj-lt"/>
              <a:buAutoNum type="alphaLcParenR"/>
            </a:pPr>
            <a:r>
              <a:rPr lang="en-US" sz="2400" dirty="0">
                <a:solidFill>
                  <a:srgbClr val="000000"/>
                </a:solidFill>
                <a:latin typeface="Calibri" panose="020F0502020204030204" pitchFamily="34" charset="0"/>
                <a:cs typeface="Calibri" panose="020F0502020204030204" pitchFamily="34" charset="0"/>
              </a:rPr>
              <a:t>Employees will be recalled to available work in order of their seniority provided they are qualified and are 	able to perform the duties. The Employer will attempt to contact the recalled employee by phone at their last known number and will send a notice of recall by priority courier or by appropriate electronic communication as agreed to by the employee and Employer at the time of layoff. Employees must accept recall within seven days of receipt of the notice. Employees will have 14 days after accepting recall to return to work. </a:t>
            </a:r>
          </a:p>
          <a:p>
            <a:pPr marL="457200" indent="-457200">
              <a:buFont typeface="+mj-lt"/>
              <a:buAutoNum type="alphaLcParenR"/>
            </a:pPr>
            <a:endParaRPr lang="en-US" sz="2400" dirty="0">
              <a:solidFill>
                <a:srgbClr val="000000"/>
              </a:solidFill>
              <a:latin typeface="Calibri" panose="020F0502020204030204" pitchFamily="34" charset="0"/>
              <a:cs typeface="Calibri" panose="020F0502020204030204" pitchFamily="34" charset="0"/>
            </a:endParaRPr>
          </a:p>
          <a:p>
            <a:pPr marL="457200" indent="-457200">
              <a:buFont typeface="+mj-lt"/>
              <a:buAutoNum type="alphaLcParenR"/>
            </a:pPr>
            <a:r>
              <a:rPr lang="en-US" sz="2400" dirty="0">
                <a:solidFill>
                  <a:srgbClr val="000000"/>
                </a:solidFill>
                <a:latin typeface="Calibri" panose="020F0502020204030204" pitchFamily="34" charset="0"/>
                <a:cs typeface="Calibri" panose="020F0502020204030204" pitchFamily="34" charset="0"/>
              </a:rPr>
              <a:t>The recall period will be one year. At the end of the recall period, an employee has the right to become a 	casual employee and be placed on call-in lists with their seniority.  </a:t>
            </a:r>
          </a:p>
          <a:p>
            <a:pPr marL="457200" indent="-457200">
              <a:buFont typeface="+mj-lt"/>
              <a:buAutoNum type="alphaLcParenR"/>
            </a:pPr>
            <a:endParaRPr lang="en-US" sz="2400" dirty="0">
              <a:solidFill>
                <a:srgbClr val="000000"/>
              </a:solidFill>
              <a:latin typeface="Calibri" panose="020F0502020204030204" pitchFamily="34" charset="0"/>
              <a:cs typeface="Calibri" panose="020F0502020204030204" pitchFamily="34" charset="0"/>
            </a:endParaRPr>
          </a:p>
          <a:p>
            <a:pPr marL="457200" indent="-457200">
              <a:buFont typeface="+mj-lt"/>
              <a:buAutoNum type="alphaLcParenR"/>
            </a:pPr>
            <a:r>
              <a:rPr lang="en-US" sz="2400" dirty="0">
                <a:solidFill>
                  <a:srgbClr val="000000"/>
                </a:solidFill>
                <a:latin typeface="Calibri" panose="020F0502020204030204" pitchFamily="34" charset="0"/>
                <a:cs typeface="Calibri" panose="020F0502020204030204" pitchFamily="34" charset="0"/>
              </a:rPr>
              <a:t>New employees will not be hired into a regular position until those laid off in that classification have been given an opportunity of recall.</a:t>
            </a:r>
            <a:endParaRPr lang="en-CA"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868854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250803-5D2E-4FBD-9CE8-69D9E6BA0FF9}"/>
              </a:ext>
            </a:extLst>
          </p:cNvPr>
          <p:cNvSpPr/>
          <p:nvPr/>
        </p:nvSpPr>
        <p:spPr>
          <a:xfrm>
            <a:off x="260350" y="312340"/>
            <a:ext cx="11671300" cy="523220"/>
          </a:xfrm>
          <a:prstGeom prst="rect">
            <a:avLst/>
          </a:prstGeom>
        </p:spPr>
        <p:txBody>
          <a:bodyPr wrap="square">
            <a:spAutoFit/>
          </a:bodyPr>
          <a:lstStyle/>
          <a:p>
            <a:r>
              <a:rPr lang="en-US" sz="2800" b="1" dirty="0">
                <a:latin typeface="Calibri" panose="020F0502020204030204" pitchFamily="34" charset="0"/>
                <a:cs typeface="Calibri" panose="020F0502020204030204" pitchFamily="34" charset="0"/>
              </a:rPr>
              <a:t>13.5 Recall</a:t>
            </a:r>
          </a:p>
        </p:txBody>
      </p:sp>
      <p:sp>
        <p:nvSpPr>
          <p:cNvPr id="3" name="Rectangle 2">
            <a:extLst>
              <a:ext uri="{FF2B5EF4-FFF2-40B4-BE49-F238E27FC236}">
                <a16:creationId xmlns:a16="http://schemas.microsoft.com/office/drawing/2014/main" id="{639391CB-B218-4B0F-805A-98DB5E5F783B}"/>
              </a:ext>
            </a:extLst>
          </p:cNvPr>
          <p:cNvSpPr/>
          <p:nvPr/>
        </p:nvSpPr>
        <p:spPr>
          <a:xfrm>
            <a:off x="260350" y="965002"/>
            <a:ext cx="11671300" cy="5262979"/>
          </a:xfrm>
          <a:prstGeom prst="rect">
            <a:avLst/>
          </a:prstGeom>
        </p:spPr>
        <p:txBody>
          <a:bodyPr wrap="square">
            <a:spAutoFit/>
          </a:bodyPr>
          <a:lstStyle/>
          <a:p>
            <a:pPr marL="457200" indent="-457200">
              <a:buFont typeface="+mj-lt"/>
              <a:buAutoNum type="alphaLcParenR" startAt="4"/>
            </a:pPr>
            <a:r>
              <a:rPr lang="en-US" sz="2400" dirty="0">
                <a:solidFill>
                  <a:srgbClr val="000000"/>
                </a:solidFill>
                <a:latin typeface="Calibri" panose="020F0502020204030204" pitchFamily="34" charset="0"/>
                <a:cs typeface="Calibri" panose="020F0502020204030204" pitchFamily="34" charset="0"/>
              </a:rPr>
              <a:t>Job posting under Article 24 (Promotion and Staff Changes) will occur prior to recall of any employee. When there are employees on the recall list, job postings will include a copy of this article.</a:t>
            </a:r>
          </a:p>
          <a:p>
            <a:pPr marL="457200" indent="-457200">
              <a:buFont typeface="+mj-lt"/>
              <a:buAutoNum type="alphaLcParenR" startAt="4"/>
            </a:pPr>
            <a:endParaRPr lang="en-US" sz="2400" dirty="0">
              <a:solidFill>
                <a:srgbClr val="000000"/>
              </a:solidFill>
              <a:latin typeface="Calibri" panose="020F0502020204030204" pitchFamily="34" charset="0"/>
              <a:cs typeface="Calibri" panose="020F0502020204030204" pitchFamily="34" charset="0"/>
            </a:endParaRPr>
          </a:p>
          <a:p>
            <a:pPr marL="457200" indent="-457200">
              <a:buFont typeface="+mj-lt"/>
              <a:buAutoNum type="alphaLcParenR" startAt="4"/>
            </a:pPr>
            <a:r>
              <a:rPr lang="en-US" sz="2400" dirty="0">
                <a:solidFill>
                  <a:srgbClr val="000000"/>
                </a:solidFill>
                <a:latin typeface="Calibri" panose="020F0502020204030204" pitchFamily="34" charset="0"/>
                <a:cs typeface="Calibri" panose="020F0502020204030204" pitchFamily="34" charset="0"/>
              </a:rPr>
              <a:t>Employees on the recall list have the right to apply for job postings as an internal applicant.</a:t>
            </a:r>
          </a:p>
          <a:p>
            <a:pPr marL="457200" indent="-457200">
              <a:buFont typeface="+mj-lt"/>
              <a:buAutoNum type="alphaLcParenR" startAt="4"/>
            </a:pPr>
            <a:endParaRPr lang="en-US" sz="2400" dirty="0">
              <a:solidFill>
                <a:srgbClr val="000000"/>
              </a:solidFill>
              <a:latin typeface="Calibri" panose="020F0502020204030204" pitchFamily="34" charset="0"/>
              <a:cs typeface="Calibri" panose="020F0502020204030204" pitchFamily="34" charset="0"/>
            </a:endParaRPr>
          </a:p>
          <a:p>
            <a:pPr marL="457200" indent="-457200">
              <a:buFont typeface="+mj-lt"/>
              <a:buAutoNum type="alphaLcParenR" startAt="4"/>
            </a:pPr>
            <a:r>
              <a:rPr lang="en-US" sz="2400" dirty="0">
                <a:solidFill>
                  <a:srgbClr val="000000"/>
                </a:solidFill>
                <a:latin typeface="Calibri" panose="020F0502020204030204" pitchFamily="34" charset="0"/>
                <a:cs typeface="Calibri" panose="020F0502020204030204" pitchFamily="34" charset="0"/>
              </a:rPr>
              <a:t>When an employee on the recall list is a qualified applicant to a position, then the Employer will not consider applications to the vacancy from any less senior employees.</a:t>
            </a:r>
          </a:p>
          <a:p>
            <a:pPr marL="457200" indent="-457200">
              <a:buFont typeface="+mj-lt"/>
              <a:buAutoNum type="alphaLcParenR" startAt="4"/>
            </a:pPr>
            <a:endParaRPr lang="en-US" sz="2400" dirty="0">
              <a:solidFill>
                <a:srgbClr val="000000"/>
              </a:solidFill>
              <a:latin typeface="Calibri" panose="020F0502020204030204" pitchFamily="34" charset="0"/>
              <a:cs typeface="Calibri" panose="020F0502020204030204" pitchFamily="34" charset="0"/>
            </a:endParaRPr>
          </a:p>
          <a:p>
            <a:pPr marL="457200" indent="-457200">
              <a:buFont typeface="+mj-lt"/>
              <a:buAutoNum type="alphaLcParenR" startAt="4"/>
            </a:pPr>
            <a:r>
              <a:rPr lang="en-US" sz="2400" dirty="0">
                <a:solidFill>
                  <a:srgbClr val="000000"/>
                </a:solidFill>
                <a:latin typeface="Calibri" panose="020F0502020204030204" pitchFamily="34" charset="0"/>
                <a:cs typeface="Calibri" panose="020F0502020204030204" pitchFamily="34" charset="0"/>
              </a:rPr>
              <a:t>When an employee on the recall list is the successful applicant to a position, they will not be expected to start in the new position until 14 days from the notice of assignment unless an earlier date is determined by mutual agreement between the employee and the Employer.</a:t>
            </a:r>
          </a:p>
        </p:txBody>
      </p:sp>
    </p:spTree>
    <p:extLst>
      <p:ext uri="{BB962C8B-B14F-4D97-AF65-F5344CB8AC3E}">
        <p14:creationId xmlns:p14="http://schemas.microsoft.com/office/powerpoint/2010/main" val="5753450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250803-5D2E-4FBD-9CE8-69D9E6BA0FF9}"/>
              </a:ext>
            </a:extLst>
          </p:cNvPr>
          <p:cNvSpPr/>
          <p:nvPr/>
        </p:nvSpPr>
        <p:spPr>
          <a:xfrm>
            <a:off x="260350" y="312340"/>
            <a:ext cx="11671300" cy="523220"/>
          </a:xfrm>
          <a:prstGeom prst="rect">
            <a:avLst/>
          </a:prstGeom>
        </p:spPr>
        <p:txBody>
          <a:bodyPr wrap="square">
            <a:spAutoFit/>
          </a:bodyPr>
          <a:lstStyle/>
          <a:p>
            <a:r>
              <a:rPr lang="en-US" sz="2800" b="1" dirty="0">
                <a:latin typeface="Calibri" panose="020F0502020204030204" pitchFamily="34" charset="0"/>
                <a:cs typeface="Calibri" panose="020F0502020204030204" pitchFamily="34" charset="0"/>
              </a:rPr>
              <a:t>13.5 Recall</a:t>
            </a:r>
          </a:p>
        </p:txBody>
      </p:sp>
      <p:sp>
        <p:nvSpPr>
          <p:cNvPr id="3" name="Rectangle 2">
            <a:extLst>
              <a:ext uri="{FF2B5EF4-FFF2-40B4-BE49-F238E27FC236}">
                <a16:creationId xmlns:a16="http://schemas.microsoft.com/office/drawing/2014/main" id="{639391CB-B218-4B0F-805A-98DB5E5F783B}"/>
              </a:ext>
            </a:extLst>
          </p:cNvPr>
          <p:cNvSpPr/>
          <p:nvPr/>
        </p:nvSpPr>
        <p:spPr>
          <a:xfrm>
            <a:off x="260350" y="965002"/>
            <a:ext cx="11671300" cy="1569660"/>
          </a:xfrm>
          <a:prstGeom prst="rect">
            <a:avLst/>
          </a:prstGeom>
        </p:spPr>
        <p:txBody>
          <a:bodyPr wrap="square">
            <a:spAutoFit/>
          </a:bodyPr>
          <a:lstStyle/>
          <a:p>
            <a:endParaRPr lang="en-US" sz="2400" dirty="0">
              <a:solidFill>
                <a:srgbClr val="000000"/>
              </a:solidFill>
              <a:latin typeface="Calibri" panose="020F0502020204030204" pitchFamily="34" charset="0"/>
              <a:cs typeface="Calibri" panose="020F0502020204030204" pitchFamily="34" charset="0"/>
            </a:endParaRPr>
          </a:p>
          <a:p>
            <a:pPr marL="457200" indent="-457200">
              <a:buFont typeface="+mj-lt"/>
              <a:buAutoNum type="alphaLcParenR" startAt="8"/>
            </a:pPr>
            <a:r>
              <a:rPr lang="en-US" sz="2400" dirty="0">
                <a:solidFill>
                  <a:srgbClr val="000000"/>
                </a:solidFill>
                <a:latin typeface="Calibri" panose="020F0502020204030204" pitchFamily="34" charset="0"/>
                <a:cs typeface="Calibri" panose="020F0502020204030204" pitchFamily="34" charset="0"/>
              </a:rPr>
              <a:t>Should the employee not continue in the assignment beyond their trial period, and where the employee is still within their one-year recall period, they will be returned to the recall list for the remainder of their one-year recall period.</a:t>
            </a:r>
            <a:endParaRPr lang="en-CA"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271480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250803-5D2E-4FBD-9CE8-69D9E6BA0FF9}"/>
              </a:ext>
            </a:extLst>
          </p:cNvPr>
          <p:cNvSpPr/>
          <p:nvPr/>
        </p:nvSpPr>
        <p:spPr>
          <a:xfrm>
            <a:off x="260350" y="312340"/>
            <a:ext cx="11671300" cy="523220"/>
          </a:xfrm>
          <a:prstGeom prst="rect">
            <a:avLst/>
          </a:prstGeom>
        </p:spPr>
        <p:txBody>
          <a:bodyPr wrap="square">
            <a:spAutoFit/>
          </a:bodyPr>
          <a:lstStyle/>
          <a:p>
            <a:r>
              <a:rPr lang="en-US" sz="2800" b="1" dirty="0">
                <a:latin typeface="Calibri" panose="020F0502020204030204" pitchFamily="34" charset="0"/>
                <a:cs typeface="Calibri" panose="020F0502020204030204" pitchFamily="34" charset="0"/>
              </a:rPr>
              <a:t>13.6 Advance Notice</a:t>
            </a:r>
          </a:p>
        </p:txBody>
      </p:sp>
      <p:sp>
        <p:nvSpPr>
          <p:cNvPr id="4" name="Rectangle 3">
            <a:extLst>
              <a:ext uri="{FF2B5EF4-FFF2-40B4-BE49-F238E27FC236}">
                <a16:creationId xmlns:a16="http://schemas.microsoft.com/office/drawing/2014/main" id="{F746DB30-A514-49F5-B544-7BD95EE11205}"/>
              </a:ext>
            </a:extLst>
          </p:cNvPr>
          <p:cNvSpPr/>
          <p:nvPr/>
        </p:nvSpPr>
        <p:spPr>
          <a:xfrm>
            <a:off x="260350" y="982176"/>
            <a:ext cx="11620500" cy="4893647"/>
          </a:xfrm>
          <a:prstGeom prst="rect">
            <a:avLst/>
          </a:prstGeom>
        </p:spPr>
        <p:txBody>
          <a:bodyPr wrap="square">
            <a:spAutoFit/>
          </a:bodyPr>
          <a:lstStyle/>
          <a:p>
            <a:r>
              <a:rPr lang="en-US" sz="2400" dirty="0">
                <a:solidFill>
                  <a:srgbClr val="000000"/>
                </a:solidFill>
                <a:latin typeface="Calibri" panose="020F0502020204030204" pitchFamily="34" charset="0"/>
                <a:cs typeface="Calibri" panose="020F0502020204030204" pitchFamily="34" charset="0"/>
              </a:rPr>
              <a:t>The Employer will provide written notice and/or pay in lieu of notice to a regular employee who is to be laid off prior to the effective date of layoff according to one of the following provisions: </a:t>
            </a:r>
          </a:p>
          <a:p>
            <a:endParaRPr lang="en-US" sz="2400" dirty="0">
              <a:solidFill>
                <a:srgbClr val="000000"/>
              </a:solidFill>
              <a:latin typeface="Calibri" panose="020F0502020204030204" pitchFamily="34" charset="0"/>
              <a:cs typeface="Calibri" panose="020F0502020204030204" pitchFamily="34" charset="0"/>
            </a:endParaRPr>
          </a:p>
          <a:p>
            <a:pPr marL="457200" indent="-457200">
              <a:buFont typeface="+mj-lt"/>
              <a:buAutoNum type="alphaLcParenR"/>
            </a:pPr>
            <a:r>
              <a:rPr lang="en-US" sz="2400" dirty="0">
                <a:solidFill>
                  <a:srgbClr val="000000"/>
                </a:solidFill>
                <a:latin typeface="Calibri" panose="020F0502020204030204" pitchFamily="34" charset="0"/>
                <a:cs typeface="Calibri" panose="020F0502020204030204" pitchFamily="34" charset="0"/>
              </a:rPr>
              <a:t>one week's notice and/or pay in lieu of notice after three consecutive months of employment; or</a:t>
            </a:r>
          </a:p>
          <a:p>
            <a:pPr marL="457200" indent="-457200">
              <a:buFont typeface="+mj-lt"/>
              <a:buAutoNum type="alphaLcParenR"/>
            </a:pPr>
            <a:endParaRPr lang="en-US" sz="2400" dirty="0">
              <a:solidFill>
                <a:srgbClr val="000000"/>
              </a:solidFill>
              <a:latin typeface="Calibri" panose="020F0502020204030204" pitchFamily="34" charset="0"/>
              <a:cs typeface="Calibri" panose="020F0502020204030204" pitchFamily="34" charset="0"/>
            </a:endParaRPr>
          </a:p>
          <a:p>
            <a:pPr marL="457200" indent="-457200">
              <a:buFont typeface="+mj-lt"/>
              <a:buAutoNum type="alphaLcParenR"/>
            </a:pPr>
            <a:r>
              <a:rPr lang="en-US" sz="2400" dirty="0">
                <a:solidFill>
                  <a:srgbClr val="000000"/>
                </a:solidFill>
                <a:latin typeface="Calibri" panose="020F0502020204030204" pitchFamily="34" charset="0"/>
                <a:cs typeface="Calibri" panose="020F0502020204030204" pitchFamily="34" charset="0"/>
              </a:rPr>
              <a:t>two weeks' notice and/or pay in lieu of notice after 12 consecutive months of employment; or</a:t>
            </a:r>
          </a:p>
          <a:p>
            <a:pPr marL="457200" indent="-457200">
              <a:buFont typeface="+mj-lt"/>
              <a:buAutoNum type="alphaLcParenR"/>
            </a:pPr>
            <a:endParaRPr lang="en-US" sz="2400" dirty="0">
              <a:solidFill>
                <a:srgbClr val="000000"/>
              </a:solidFill>
              <a:latin typeface="Calibri" panose="020F0502020204030204" pitchFamily="34" charset="0"/>
              <a:cs typeface="Calibri" panose="020F0502020204030204" pitchFamily="34" charset="0"/>
            </a:endParaRPr>
          </a:p>
          <a:p>
            <a:pPr marL="457200" indent="-457200">
              <a:buFont typeface="+mj-lt"/>
              <a:buAutoNum type="alphaLcParenR"/>
            </a:pPr>
            <a:r>
              <a:rPr lang="en-US" sz="2400" dirty="0">
                <a:solidFill>
                  <a:srgbClr val="000000"/>
                </a:solidFill>
                <a:latin typeface="Calibri" panose="020F0502020204030204" pitchFamily="34" charset="0"/>
                <a:cs typeface="Calibri" panose="020F0502020204030204" pitchFamily="34" charset="0"/>
              </a:rPr>
              <a:t>three weeks' notice and/or pay in lieu of notice after two consecutive years of employment, plus one additional week for each year of employment, to a maximum of eight weeks notice and/or pay in lieu of notice</a:t>
            </a:r>
            <a:endParaRPr lang="en-CA"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380477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250803-5D2E-4FBD-9CE8-69D9E6BA0FF9}"/>
              </a:ext>
            </a:extLst>
          </p:cNvPr>
          <p:cNvSpPr/>
          <p:nvPr/>
        </p:nvSpPr>
        <p:spPr>
          <a:xfrm>
            <a:off x="260350" y="312340"/>
            <a:ext cx="11671300" cy="523220"/>
          </a:xfrm>
          <a:prstGeom prst="rect">
            <a:avLst/>
          </a:prstGeom>
        </p:spPr>
        <p:txBody>
          <a:bodyPr wrap="square">
            <a:spAutoFit/>
          </a:bodyPr>
          <a:lstStyle/>
          <a:p>
            <a:r>
              <a:rPr lang="en-US" sz="2800" b="1" dirty="0">
                <a:latin typeface="Calibri" panose="020F0502020204030204" pitchFamily="34" charset="0"/>
                <a:cs typeface="Calibri" panose="020F0502020204030204" pitchFamily="34" charset="0"/>
              </a:rPr>
              <a:t>13.7 Grievance on Layoffs and Recalls</a:t>
            </a:r>
          </a:p>
        </p:txBody>
      </p:sp>
      <p:sp>
        <p:nvSpPr>
          <p:cNvPr id="3" name="Rectangle 2">
            <a:extLst>
              <a:ext uri="{FF2B5EF4-FFF2-40B4-BE49-F238E27FC236}">
                <a16:creationId xmlns:a16="http://schemas.microsoft.com/office/drawing/2014/main" id="{DC045FD7-AD2D-45F6-9B62-7269D65580C9}"/>
              </a:ext>
            </a:extLst>
          </p:cNvPr>
          <p:cNvSpPr/>
          <p:nvPr/>
        </p:nvSpPr>
        <p:spPr>
          <a:xfrm>
            <a:off x="260350" y="1296085"/>
            <a:ext cx="10979150" cy="830997"/>
          </a:xfrm>
          <a:prstGeom prst="rect">
            <a:avLst/>
          </a:prstGeom>
        </p:spPr>
        <p:txBody>
          <a:bodyPr wrap="square">
            <a:spAutoFit/>
          </a:bodyPr>
          <a:lstStyle/>
          <a:p>
            <a:r>
              <a:rPr lang="en-US" sz="2400" dirty="0">
                <a:solidFill>
                  <a:srgbClr val="000000"/>
                </a:solidFill>
                <a:latin typeface="Calibri" panose="020F0502020204030204" pitchFamily="34" charset="0"/>
                <a:cs typeface="Calibri" panose="020F0502020204030204" pitchFamily="34" charset="0"/>
              </a:rPr>
              <a:t>Grievances concerning layoffs and recalls may be initiated at Step 2 or 3 of the grievance procedure.</a:t>
            </a:r>
            <a:endParaRPr lang="en-CA"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689051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250803-5D2E-4FBD-9CE8-69D9E6BA0FF9}"/>
              </a:ext>
            </a:extLst>
          </p:cNvPr>
          <p:cNvSpPr/>
          <p:nvPr/>
        </p:nvSpPr>
        <p:spPr>
          <a:xfrm>
            <a:off x="260350" y="312340"/>
            <a:ext cx="11671300" cy="523220"/>
          </a:xfrm>
          <a:prstGeom prst="rect">
            <a:avLst/>
          </a:prstGeom>
        </p:spPr>
        <p:txBody>
          <a:bodyPr wrap="square">
            <a:spAutoFit/>
          </a:bodyPr>
          <a:lstStyle/>
          <a:p>
            <a:r>
              <a:rPr lang="en-US" sz="2800" b="1" dirty="0">
                <a:latin typeface="Calibri" panose="020F0502020204030204" pitchFamily="34" charset="0"/>
                <a:cs typeface="Calibri" panose="020F0502020204030204" pitchFamily="34" charset="0"/>
              </a:rPr>
              <a:t>13.8 Worksite Closure</a:t>
            </a:r>
          </a:p>
        </p:txBody>
      </p:sp>
      <p:sp>
        <p:nvSpPr>
          <p:cNvPr id="4" name="Rectangle 3">
            <a:extLst>
              <a:ext uri="{FF2B5EF4-FFF2-40B4-BE49-F238E27FC236}">
                <a16:creationId xmlns:a16="http://schemas.microsoft.com/office/drawing/2014/main" id="{59A324BD-6409-45CE-8BE7-4C36220397A0}"/>
              </a:ext>
            </a:extLst>
          </p:cNvPr>
          <p:cNvSpPr/>
          <p:nvPr/>
        </p:nvSpPr>
        <p:spPr>
          <a:xfrm>
            <a:off x="260350" y="889844"/>
            <a:ext cx="11671300" cy="5632311"/>
          </a:xfrm>
          <a:prstGeom prst="rect">
            <a:avLst/>
          </a:prstGeom>
        </p:spPr>
        <p:txBody>
          <a:bodyPr wrap="square">
            <a:spAutoFit/>
          </a:bodyPr>
          <a:lstStyle/>
          <a:p>
            <a:pPr marL="342900" indent="-342900">
              <a:buAutoNum type="alphaLcParenBoth"/>
            </a:pPr>
            <a:r>
              <a:rPr lang="en-US" sz="2400" dirty="0">
                <a:solidFill>
                  <a:srgbClr val="000000"/>
                </a:solidFill>
                <a:latin typeface="Calibri" panose="020F0502020204030204" pitchFamily="34" charset="0"/>
                <a:cs typeface="Calibri" panose="020F0502020204030204" pitchFamily="34" charset="0"/>
              </a:rPr>
              <a:t>Where the Employer closes a worksite or discontinues a program, the Employer will consult with the Union. Following consultations, where the Employer offers positions to all or part of the staff affected, the following will apply:</a:t>
            </a:r>
          </a:p>
          <a:p>
            <a:pPr marL="342900" indent="-342900">
              <a:buAutoNum type="alphaLcParenBoth"/>
            </a:pPr>
            <a:endParaRPr lang="en-US" sz="2400" dirty="0">
              <a:solidFill>
                <a:srgbClr val="000000"/>
              </a:solidFill>
              <a:latin typeface="Calibri" panose="020F0502020204030204" pitchFamily="34" charset="0"/>
              <a:cs typeface="Calibri" panose="020F0502020204030204" pitchFamily="34" charset="0"/>
            </a:endParaRPr>
          </a:p>
          <a:p>
            <a:pPr marL="914400" lvl="1" indent="-457200">
              <a:buFont typeface="+mj-lt"/>
              <a:buAutoNum type="arabicParenR"/>
            </a:pPr>
            <a:r>
              <a:rPr lang="en-US" sz="2400" dirty="0">
                <a:solidFill>
                  <a:srgbClr val="000000"/>
                </a:solidFill>
                <a:latin typeface="Calibri" panose="020F0502020204030204" pitchFamily="34" charset="0"/>
                <a:cs typeface="Calibri" panose="020F0502020204030204" pitchFamily="34" charset="0"/>
              </a:rPr>
              <a:t>Employees who accept a position and are placed in a lower classification will not have their salary reduced for a period of three months.</a:t>
            </a:r>
          </a:p>
          <a:p>
            <a:pPr marL="914400" lvl="1" indent="-457200">
              <a:buFont typeface="+mj-lt"/>
              <a:buAutoNum type="arabicParenR"/>
            </a:pPr>
            <a:r>
              <a:rPr lang="en-US" sz="2400" dirty="0">
                <a:solidFill>
                  <a:srgbClr val="000000"/>
                </a:solidFill>
                <a:latin typeface="Calibri" panose="020F0502020204030204" pitchFamily="34" charset="0"/>
                <a:cs typeface="Calibri" panose="020F0502020204030204" pitchFamily="34" charset="0"/>
              </a:rPr>
              <a:t>If the downward classification lasts longer than three months, no employee will suffer more than 10% reduction in their basic pay.</a:t>
            </a:r>
          </a:p>
          <a:p>
            <a:endParaRPr lang="en-US" sz="2400" dirty="0">
              <a:solidFill>
                <a:srgbClr val="000000"/>
              </a:solidFill>
              <a:latin typeface="Calibri" panose="020F0502020204030204" pitchFamily="34" charset="0"/>
              <a:cs typeface="Calibri" panose="020F0502020204030204" pitchFamily="34" charset="0"/>
            </a:endParaRPr>
          </a:p>
          <a:p>
            <a:pPr marL="342900" indent="-342900">
              <a:buAutoNum type="alphaLcParenBoth" startAt="2"/>
            </a:pPr>
            <a:r>
              <a:rPr lang="en-US" sz="2400" dirty="0">
                <a:solidFill>
                  <a:srgbClr val="000000"/>
                </a:solidFill>
                <a:latin typeface="Calibri" panose="020F0502020204030204" pitchFamily="34" charset="0"/>
                <a:cs typeface="Calibri" panose="020F0502020204030204" pitchFamily="34" charset="0"/>
              </a:rPr>
              <a:t>An employee who is classified downward as per (2) above will be offered, in order of seniority, the first 	vacancy in their former classification with the equivalent number of hours, or less, that they were working prior to their layoff, prior to the application of the recall provision.</a:t>
            </a:r>
          </a:p>
          <a:p>
            <a:endParaRPr lang="en-US" sz="2400" i="1" dirty="0">
              <a:solidFill>
                <a:srgbClr val="000000"/>
              </a:solidFill>
              <a:latin typeface="Calibri" panose="020F0502020204030204" pitchFamily="34" charset="0"/>
              <a:cs typeface="Calibri" panose="020F0502020204030204" pitchFamily="34" charset="0"/>
            </a:endParaRPr>
          </a:p>
          <a:p>
            <a:r>
              <a:rPr lang="en-US" sz="2400" i="1" dirty="0">
                <a:solidFill>
                  <a:srgbClr val="000000"/>
                </a:solidFill>
                <a:latin typeface="Calibri" panose="020F0502020204030204" pitchFamily="34" charset="0"/>
                <a:cs typeface="Calibri" panose="020F0502020204030204" pitchFamily="34" charset="0"/>
              </a:rPr>
              <a:t>Note: See Information Appendix G (Flowcharts Illustrating Article 13 [Layoff and Recall])</a:t>
            </a:r>
            <a:endParaRPr lang="en-CA" sz="2400" i="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43265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0FA3DAC-B9F4-4D50-B124-547FF10083F3}"/>
              </a:ext>
            </a:extLst>
          </p:cNvPr>
          <p:cNvSpPr/>
          <p:nvPr/>
        </p:nvSpPr>
        <p:spPr>
          <a:xfrm>
            <a:off x="448235" y="526319"/>
            <a:ext cx="11600329" cy="3170099"/>
          </a:xfrm>
          <a:prstGeom prst="rect">
            <a:avLst/>
          </a:prstGeom>
        </p:spPr>
        <p:txBody>
          <a:bodyPr wrap="square">
            <a:spAutoFit/>
          </a:bodyPr>
          <a:lstStyle/>
          <a:p>
            <a:r>
              <a:rPr lang="en-US" sz="2800" b="1" dirty="0">
                <a:latin typeface="Calibri" panose="020F0502020204030204" pitchFamily="34" charset="0"/>
                <a:cs typeface="Calibri" panose="020F0502020204030204" pitchFamily="34" charset="0"/>
              </a:rPr>
              <a:t>MEMORANDUM OF AGREEMENT [XX] Layoff and Bumping - </a:t>
            </a:r>
            <a:r>
              <a:rPr lang="en-US" sz="2800" b="1" dirty="0">
                <a:highlight>
                  <a:srgbClr val="FFFF00"/>
                </a:highlight>
                <a:latin typeface="Calibri" panose="020F0502020204030204" pitchFamily="34" charset="0"/>
                <a:cs typeface="Calibri" panose="020F0502020204030204" pitchFamily="34" charset="0"/>
              </a:rPr>
              <a:t>NEW LANGUAGE</a:t>
            </a:r>
          </a:p>
          <a:p>
            <a:endParaRPr lang="en-US" sz="2800" dirty="0">
              <a:solidFill>
                <a:srgbClr val="000000"/>
              </a:solidFill>
              <a:latin typeface="Calibri" panose="020F0502020204030204" pitchFamily="34" charset="0"/>
              <a:cs typeface="Calibri" panose="020F0502020204030204" pitchFamily="34" charset="0"/>
            </a:endParaRPr>
          </a:p>
          <a:p>
            <a:r>
              <a:rPr lang="en-US" sz="2400" dirty="0">
                <a:solidFill>
                  <a:srgbClr val="000000"/>
                </a:solidFill>
                <a:latin typeface="Calibri" panose="020F0502020204030204" pitchFamily="34" charset="0"/>
                <a:cs typeface="Calibri" panose="020F0502020204030204" pitchFamily="34" charset="0"/>
              </a:rPr>
              <a:t>The parties recognize that receipt of notice of layoff and subsequent displacement resulting from bumping can be a source of anxiety and frustration for affected employees. Unfamiliarity with collective agreement layoff and bumping procedures can also be a source of confusion and concern. The parties agree that working together cooperatively during the layoff and bumping process may result in less employee anxiety and disruption. To this end, the parties agree to the following in respect of layoff and bumping.</a:t>
            </a:r>
            <a:endParaRPr lang="en-CA"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365494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0FA3DAC-B9F4-4D50-B124-547FF10083F3}"/>
              </a:ext>
            </a:extLst>
          </p:cNvPr>
          <p:cNvSpPr/>
          <p:nvPr/>
        </p:nvSpPr>
        <p:spPr>
          <a:xfrm>
            <a:off x="448235" y="526319"/>
            <a:ext cx="11600329" cy="5324535"/>
          </a:xfrm>
          <a:prstGeom prst="rect">
            <a:avLst/>
          </a:prstGeom>
        </p:spPr>
        <p:txBody>
          <a:bodyPr wrap="square">
            <a:spAutoFit/>
          </a:bodyPr>
          <a:lstStyle/>
          <a:p>
            <a:r>
              <a:rPr lang="en-US" sz="2800" b="1" dirty="0">
                <a:latin typeface="Calibri" panose="020F0502020204030204" pitchFamily="34" charset="0"/>
                <a:cs typeface="Calibri" panose="020F0502020204030204" pitchFamily="34" charset="0"/>
              </a:rPr>
              <a:t>MEMORANDUM OF AGREEMENT [XX] Layoff and Bumping - </a:t>
            </a:r>
            <a:r>
              <a:rPr lang="en-US" sz="2800" b="1" dirty="0">
                <a:highlight>
                  <a:srgbClr val="FFFF00"/>
                </a:highlight>
                <a:latin typeface="Calibri" panose="020F0502020204030204" pitchFamily="34" charset="0"/>
                <a:cs typeface="Calibri" panose="020F0502020204030204" pitchFamily="34" charset="0"/>
              </a:rPr>
              <a:t>NEW LANGUAGE</a:t>
            </a:r>
          </a:p>
          <a:p>
            <a:endParaRPr lang="en-US" sz="2400" dirty="0">
              <a:solidFill>
                <a:srgbClr val="000000"/>
              </a:solidFill>
              <a:latin typeface="Calibri" panose="020F0502020204030204" pitchFamily="34" charset="0"/>
              <a:cs typeface="Calibri" panose="020F0502020204030204" pitchFamily="34" charset="0"/>
            </a:endParaRPr>
          </a:p>
          <a:p>
            <a:pPr marL="342900" indent="-342900">
              <a:buAutoNum type="arabicPeriod"/>
            </a:pPr>
            <a:r>
              <a:rPr lang="en-US" sz="2400" dirty="0">
                <a:solidFill>
                  <a:srgbClr val="000000"/>
                </a:solidFill>
                <a:latin typeface="Calibri" panose="020F0502020204030204" pitchFamily="34" charset="0"/>
                <a:cs typeface="Calibri" panose="020F0502020204030204" pitchFamily="34" charset="0"/>
              </a:rPr>
              <a:t>Communication</a:t>
            </a:r>
          </a:p>
          <a:p>
            <a:endParaRPr lang="en-US" sz="2400" dirty="0">
              <a:solidFill>
                <a:srgbClr val="000000"/>
              </a:solidFill>
              <a:latin typeface="Calibri" panose="020F0502020204030204" pitchFamily="34" charset="0"/>
              <a:cs typeface="Calibri" panose="020F0502020204030204" pitchFamily="34" charset="0"/>
            </a:endParaRPr>
          </a:p>
          <a:p>
            <a:r>
              <a:rPr lang="en-US" sz="2400" dirty="0">
                <a:solidFill>
                  <a:srgbClr val="000000"/>
                </a:solidFill>
                <a:latin typeface="Calibri" panose="020F0502020204030204" pitchFamily="34" charset="0"/>
                <a:cs typeface="Calibri" panose="020F0502020204030204" pitchFamily="34" charset="0"/>
              </a:rPr>
              <a:t>The Union will welcome the Employer involving it early in, and throughout, the layoff and bumping process. </a:t>
            </a:r>
          </a:p>
          <a:p>
            <a:endParaRPr lang="en-US" sz="2400" dirty="0">
              <a:solidFill>
                <a:srgbClr val="000000"/>
              </a:solidFill>
              <a:latin typeface="Calibri" panose="020F0502020204030204" pitchFamily="34" charset="0"/>
              <a:cs typeface="Calibri" panose="020F0502020204030204" pitchFamily="34" charset="0"/>
            </a:endParaRPr>
          </a:p>
          <a:p>
            <a:r>
              <a:rPr lang="en-US" sz="2400" dirty="0">
                <a:solidFill>
                  <a:srgbClr val="000000"/>
                </a:solidFill>
                <a:latin typeface="Calibri" panose="020F0502020204030204" pitchFamily="34" charset="0"/>
                <a:cs typeface="Calibri" panose="020F0502020204030204" pitchFamily="34" charset="0"/>
              </a:rPr>
              <a:t>Where the Employer consults with the Union in accordance with Clause 13.2 (Pre-Layoff Discussions and Canvass), the Union will give due consideration to other voluntary options the Employer may propose to lessen disruption to employees and clients.</a:t>
            </a:r>
          </a:p>
          <a:p>
            <a:endParaRPr lang="en-US" sz="2400" dirty="0">
              <a:solidFill>
                <a:srgbClr val="000000"/>
              </a:solidFill>
              <a:latin typeface="Calibri" panose="020F0502020204030204" pitchFamily="34" charset="0"/>
              <a:cs typeface="Calibri" panose="020F0502020204030204" pitchFamily="34" charset="0"/>
            </a:endParaRPr>
          </a:p>
          <a:p>
            <a:r>
              <a:rPr lang="en-US" sz="2400" dirty="0">
                <a:solidFill>
                  <a:srgbClr val="000000"/>
                </a:solidFill>
                <a:latin typeface="Calibri" panose="020F0502020204030204" pitchFamily="34" charset="0"/>
                <a:cs typeface="Calibri" panose="020F0502020204030204" pitchFamily="34" charset="0"/>
              </a:rPr>
              <a:t>The Employer and the Union may hold joint information sessions and the like for employees affected by layoff and bumping. The purpose of this participation will be to help employees understand the layoff and bumping procedures.</a:t>
            </a:r>
            <a:endParaRPr lang="en-CA"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466566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0FA3DAC-B9F4-4D50-B124-547FF10083F3}"/>
              </a:ext>
            </a:extLst>
          </p:cNvPr>
          <p:cNvSpPr/>
          <p:nvPr/>
        </p:nvSpPr>
        <p:spPr>
          <a:xfrm>
            <a:off x="448235" y="526319"/>
            <a:ext cx="11600329" cy="4401205"/>
          </a:xfrm>
          <a:prstGeom prst="rect">
            <a:avLst/>
          </a:prstGeom>
        </p:spPr>
        <p:txBody>
          <a:bodyPr wrap="square">
            <a:spAutoFit/>
          </a:bodyPr>
          <a:lstStyle/>
          <a:p>
            <a:r>
              <a:rPr lang="en-US" sz="2800" b="1" dirty="0">
                <a:latin typeface="Calibri" panose="020F0502020204030204" pitchFamily="34" charset="0"/>
                <a:cs typeface="Calibri" panose="020F0502020204030204" pitchFamily="34" charset="0"/>
              </a:rPr>
              <a:t>MEMORANDUM OF AGREEMENT [XX] Layoff and Bumping - </a:t>
            </a:r>
            <a:r>
              <a:rPr lang="en-US" sz="2800" b="1" dirty="0">
                <a:highlight>
                  <a:srgbClr val="FFFF00"/>
                </a:highlight>
                <a:latin typeface="Calibri" panose="020F0502020204030204" pitchFamily="34" charset="0"/>
                <a:cs typeface="Calibri" panose="020F0502020204030204" pitchFamily="34" charset="0"/>
              </a:rPr>
              <a:t>NEW LANGUAGE </a:t>
            </a:r>
          </a:p>
          <a:p>
            <a:endParaRPr lang="en-US" sz="2800" dirty="0">
              <a:solidFill>
                <a:srgbClr val="000000"/>
              </a:solidFill>
              <a:latin typeface="Calibri" panose="020F0502020204030204" pitchFamily="34" charset="0"/>
              <a:cs typeface="Calibri" panose="020F0502020204030204" pitchFamily="34" charset="0"/>
            </a:endParaRPr>
          </a:p>
          <a:p>
            <a:r>
              <a:rPr lang="en-US" sz="2800" dirty="0">
                <a:solidFill>
                  <a:srgbClr val="000000"/>
                </a:solidFill>
                <a:latin typeface="Calibri" panose="020F0502020204030204" pitchFamily="34" charset="0"/>
                <a:cs typeface="Calibri" panose="020F0502020204030204" pitchFamily="34" charset="0"/>
              </a:rPr>
              <a:t>2. Bumping Implementation</a:t>
            </a:r>
          </a:p>
          <a:p>
            <a:endParaRPr lang="en-US" sz="2800" dirty="0">
              <a:solidFill>
                <a:srgbClr val="000000"/>
              </a:solidFill>
              <a:latin typeface="Calibri" panose="020F0502020204030204" pitchFamily="34" charset="0"/>
              <a:cs typeface="Calibri" panose="020F0502020204030204" pitchFamily="34" charset="0"/>
            </a:endParaRPr>
          </a:p>
          <a:p>
            <a:r>
              <a:rPr lang="en-US" sz="2800" dirty="0">
                <a:solidFill>
                  <a:srgbClr val="000000"/>
                </a:solidFill>
                <a:latin typeface="Calibri" panose="020F0502020204030204" pitchFamily="34" charset="0"/>
                <a:cs typeface="Calibri" panose="020F0502020204030204" pitchFamily="34" charset="0"/>
              </a:rPr>
              <a:t>The parties agree that incumbent employee names shall not be provided in bumping lists.</a:t>
            </a:r>
          </a:p>
          <a:p>
            <a:endParaRPr lang="en-US" sz="2800" dirty="0">
              <a:solidFill>
                <a:srgbClr val="000000"/>
              </a:solidFill>
              <a:latin typeface="Calibri" panose="020F0502020204030204" pitchFamily="34" charset="0"/>
              <a:cs typeface="Calibri" panose="020F0502020204030204" pitchFamily="34" charset="0"/>
            </a:endParaRPr>
          </a:p>
          <a:p>
            <a:r>
              <a:rPr lang="en-US" sz="2800" dirty="0">
                <a:solidFill>
                  <a:srgbClr val="000000"/>
                </a:solidFill>
                <a:latin typeface="Calibri" panose="020F0502020204030204" pitchFamily="34" charset="0"/>
                <a:cs typeface="Calibri" panose="020F0502020204030204" pitchFamily="34" charset="0"/>
              </a:rPr>
              <a:t>The Employer may wait to implement all bumping choices at the same time so that all workplace adjustments occur simultaneously, or it may phase in bumping choices.</a:t>
            </a:r>
            <a:endParaRPr lang="en-CA" sz="2800" i="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046572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0FA3DAC-B9F4-4D50-B124-547FF10083F3}"/>
              </a:ext>
            </a:extLst>
          </p:cNvPr>
          <p:cNvSpPr/>
          <p:nvPr/>
        </p:nvSpPr>
        <p:spPr>
          <a:xfrm>
            <a:off x="448235" y="526319"/>
            <a:ext cx="11600329" cy="4401205"/>
          </a:xfrm>
          <a:prstGeom prst="rect">
            <a:avLst/>
          </a:prstGeom>
        </p:spPr>
        <p:txBody>
          <a:bodyPr wrap="square">
            <a:spAutoFit/>
          </a:bodyPr>
          <a:lstStyle/>
          <a:p>
            <a:r>
              <a:rPr lang="en-US" sz="2800" b="1" dirty="0">
                <a:latin typeface="Calibri" panose="020F0502020204030204" pitchFamily="34" charset="0"/>
                <a:cs typeface="Calibri" panose="020F0502020204030204" pitchFamily="34" charset="0"/>
              </a:rPr>
              <a:t>MEMORANDUM OF AGREEMENT [XX] Layoff and Bumping - </a:t>
            </a:r>
            <a:r>
              <a:rPr lang="en-US" sz="2800" b="1" dirty="0">
                <a:highlight>
                  <a:srgbClr val="FFFF00"/>
                </a:highlight>
                <a:latin typeface="Calibri" panose="020F0502020204030204" pitchFamily="34" charset="0"/>
                <a:cs typeface="Calibri" panose="020F0502020204030204" pitchFamily="34" charset="0"/>
              </a:rPr>
              <a:t>NEW LANGUAGE </a:t>
            </a:r>
          </a:p>
          <a:p>
            <a:endParaRPr lang="en-US" sz="2800" dirty="0">
              <a:solidFill>
                <a:srgbClr val="000000"/>
              </a:solidFill>
              <a:latin typeface="Calibri" panose="020F0502020204030204" pitchFamily="34" charset="0"/>
              <a:cs typeface="Calibri" panose="020F0502020204030204" pitchFamily="34" charset="0"/>
            </a:endParaRPr>
          </a:p>
          <a:p>
            <a:r>
              <a:rPr lang="en-US" sz="2800" dirty="0">
                <a:solidFill>
                  <a:srgbClr val="000000"/>
                </a:solidFill>
                <a:latin typeface="Calibri" panose="020F0502020204030204" pitchFamily="34" charset="0"/>
                <a:cs typeface="Calibri" panose="020F0502020204030204" pitchFamily="34" charset="0"/>
              </a:rPr>
              <a:t>3. Discussion at Sector Committee </a:t>
            </a:r>
          </a:p>
          <a:p>
            <a:endParaRPr lang="en-US" sz="2800" dirty="0">
              <a:solidFill>
                <a:srgbClr val="000000"/>
              </a:solidFill>
              <a:latin typeface="Calibri" panose="020F0502020204030204" pitchFamily="34" charset="0"/>
              <a:cs typeface="Calibri" panose="020F0502020204030204" pitchFamily="34" charset="0"/>
            </a:endParaRPr>
          </a:p>
          <a:p>
            <a:r>
              <a:rPr lang="en-US" sz="2800" dirty="0">
                <a:solidFill>
                  <a:srgbClr val="000000"/>
                </a:solidFill>
                <a:latin typeface="Calibri" panose="020F0502020204030204" pitchFamily="34" charset="0"/>
                <a:cs typeface="Calibri" panose="020F0502020204030204" pitchFamily="34" charset="0"/>
              </a:rPr>
              <a:t>CSSBA and CSSEA will agree to discuss matters related to layoff and bumping at the Sector Committee when either party wishes.</a:t>
            </a:r>
          </a:p>
          <a:p>
            <a:endParaRPr lang="en-US" sz="2800" dirty="0">
              <a:solidFill>
                <a:srgbClr val="000000"/>
              </a:solidFill>
              <a:latin typeface="Calibri" panose="020F0502020204030204" pitchFamily="34" charset="0"/>
              <a:cs typeface="Calibri" panose="020F0502020204030204" pitchFamily="34" charset="0"/>
            </a:endParaRPr>
          </a:p>
          <a:p>
            <a:endParaRPr lang="en-US" sz="2800" i="1" dirty="0">
              <a:solidFill>
                <a:srgbClr val="000000"/>
              </a:solidFill>
              <a:latin typeface="Calibri" panose="020F0502020204030204" pitchFamily="34" charset="0"/>
              <a:cs typeface="Calibri" panose="020F0502020204030204" pitchFamily="34" charset="0"/>
            </a:endParaRPr>
          </a:p>
          <a:p>
            <a:r>
              <a:rPr lang="en-US" sz="2800" i="1" dirty="0">
                <a:solidFill>
                  <a:srgbClr val="000000"/>
                </a:solidFill>
                <a:latin typeface="Calibri" panose="020F0502020204030204" pitchFamily="34" charset="0"/>
                <a:cs typeface="Calibri" panose="020F0502020204030204" pitchFamily="34" charset="0"/>
              </a:rPr>
              <a:t>Note: Consequential amendments will be necessary to Information Appendix G, as follows:</a:t>
            </a:r>
            <a:endParaRPr lang="en-CA" sz="2800" i="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116704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250803-5D2E-4FBD-9CE8-69D9E6BA0FF9}"/>
              </a:ext>
            </a:extLst>
          </p:cNvPr>
          <p:cNvSpPr/>
          <p:nvPr/>
        </p:nvSpPr>
        <p:spPr>
          <a:xfrm>
            <a:off x="260350" y="312340"/>
            <a:ext cx="11671300" cy="523220"/>
          </a:xfrm>
          <a:prstGeom prst="rect">
            <a:avLst/>
          </a:prstGeom>
        </p:spPr>
        <p:txBody>
          <a:bodyPr wrap="square">
            <a:spAutoFit/>
          </a:bodyPr>
          <a:lstStyle/>
          <a:p>
            <a:r>
              <a:rPr lang="en-US" sz="2800" b="1" dirty="0">
                <a:latin typeface="Calibri" panose="020F0502020204030204" pitchFamily="34" charset="0"/>
                <a:cs typeface="Calibri" panose="020F0502020204030204" pitchFamily="34" charset="0"/>
              </a:rPr>
              <a:t>Information Appendix E – </a:t>
            </a:r>
            <a:r>
              <a:rPr lang="en-US" sz="2800" b="1" dirty="0">
                <a:highlight>
                  <a:srgbClr val="FFFF00"/>
                </a:highlight>
                <a:latin typeface="Calibri" panose="020F0502020204030204" pitchFamily="34" charset="0"/>
                <a:cs typeface="Calibri" panose="020F0502020204030204" pitchFamily="34" charset="0"/>
              </a:rPr>
              <a:t>NEW LANGUAGE</a:t>
            </a:r>
          </a:p>
        </p:txBody>
      </p:sp>
      <p:sp>
        <p:nvSpPr>
          <p:cNvPr id="3" name="Rectangle 2">
            <a:extLst>
              <a:ext uri="{FF2B5EF4-FFF2-40B4-BE49-F238E27FC236}">
                <a16:creationId xmlns:a16="http://schemas.microsoft.com/office/drawing/2014/main" id="{5D6C2903-AC37-445C-8860-D34228D57232}"/>
              </a:ext>
            </a:extLst>
          </p:cNvPr>
          <p:cNvSpPr/>
          <p:nvPr/>
        </p:nvSpPr>
        <p:spPr>
          <a:xfrm>
            <a:off x="438150" y="1066801"/>
            <a:ext cx="11493500" cy="4893647"/>
          </a:xfrm>
          <a:prstGeom prst="rect">
            <a:avLst/>
          </a:prstGeom>
        </p:spPr>
        <p:txBody>
          <a:bodyPr wrap="square">
            <a:spAutoFit/>
          </a:bodyPr>
          <a:lstStyle/>
          <a:p>
            <a:r>
              <a:rPr lang="en-US" sz="2400" dirty="0">
                <a:solidFill>
                  <a:srgbClr val="000000"/>
                </a:solidFill>
                <a:latin typeface="Calibri" panose="020F0502020204030204" pitchFamily="34" charset="0"/>
                <a:cs typeface="Calibri" panose="020F0502020204030204" pitchFamily="34" charset="0"/>
              </a:rPr>
              <a:t>Information Required for Article 13.4 – Bumping</a:t>
            </a:r>
          </a:p>
          <a:p>
            <a:endParaRPr lang="en-US" sz="2400" dirty="0">
              <a:solidFill>
                <a:srgbClr val="000000"/>
              </a:solidFill>
              <a:latin typeface="Calibri" panose="020F0502020204030204" pitchFamily="34" charset="0"/>
              <a:cs typeface="Calibri" panose="020F0502020204030204" pitchFamily="34" charset="0"/>
            </a:endParaRPr>
          </a:p>
          <a:p>
            <a:r>
              <a:rPr lang="en-US" sz="2400" dirty="0">
                <a:solidFill>
                  <a:srgbClr val="000000"/>
                </a:solidFill>
                <a:latin typeface="Calibri" panose="020F0502020204030204" pitchFamily="34" charset="0"/>
                <a:cs typeface="Calibri" panose="020F0502020204030204" pitchFamily="34" charset="0"/>
              </a:rPr>
              <a:t>The Employer will provide to the affected employee the following information:</a:t>
            </a:r>
          </a:p>
          <a:p>
            <a:endParaRPr lang="en-US" sz="2400" dirty="0">
              <a:solidFill>
                <a:srgbClr val="000000"/>
              </a:solidFill>
              <a:latin typeface="Calibri" panose="020F0502020204030204" pitchFamily="34" charset="0"/>
              <a:cs typeface="Calibri" panose="020F0502020204030204" pitchFamily="34" charset="0"/>
            </a:endParaRPr>
          </a:p>
          <a:p>
            <a:r>
              <a:rPr lang="en-US" sz="2400" strike="sngStrike" dirty="0">
                <a:solidFill>
                  <a:srgbClr val="000000"/>
                </a:solidFill>
                <a:latin typeface="Calibri" panose="020F0502020204030204" pitchFamily="34" charset="0"/>
                <a:cs typeface="Calibri" panose="020F0502020204030204" pitchFamily="34" charset="0"/>
              </a:rPr>
              <a:t>	1. Name</a:t>
            </a:r>
          </a:p>
          <a:p>
            <a:r>
              <a:rPr lang="en-US" sz="2400" dirty="0">
                <a:solidFill>
                  <a:srgbClr val="000000"/>
                </a:solidFill>
                <a:latin typeface="Calibri" panose="020F0502020204030204" pitchFamily="34" charset="0"/>
                <a:cs typeface="Calibri" panose="020F0502020204030204" pitchFamily="34" charset="0"/>
              </a:rPr>
              <a:t>	2. Seniority </a:t>
            </a:r>
            <a:r>
              <a:rPr lang="en-US" sz="2400" b="1" u="sng" dirty="0">
                <a:solidFill>
                  <a:srgbClr val="000000"/>
                </a:solidFill>
                <a:latin typeface="Calibri" panose="020F0502020204030204" pitchFamily="34" charset="0"/>
                <a:cs typeface="Calibri" panose="020F0502020204030204" pitchFamily="34" charset="0"/>
              </a:rPr>
              <a:t>of incumbents</a:t>
            </a:r>
          </a:p>
          <a:p>
            <a:r>
              <a:rPr lang="en-US" sz="2400" dirty="0">
                <a:solidFill>
                  <a:srgbClr val="000000"/>
                </a:solidFill>
                <a:latin typeface="Calibri" panose="020F0502020204030204" pitchFamily="34" charset="0"/>
                <a:cs typeface="Calibri" panose="020F0502020204030204" pitchFamily="34" charset="0"/>
              </a:rPr>
              <a:t>	3. Nature of position (regular full-time, regular part-time, temporary full-time, temporary part-time)</a:t>
            </a:r>
          </a:p>
          <a:p>
            <a:r>
              <a:rPr lang="en-US" sz="2400" dirty="0">
                <a:solidFill>
                  <a:srgbClr val="000000"/>
                </a:solidFill>
                <a:latin typeface="Calibri" panose="020F0502020204030204" pitchFamily="34" charset="0"/>
                <a:cs typeface="Calibri" panose="020F0502020204030204" pitchFamily="34" charset="0"/>
              </a:rPr>
              <a:t>	4. Classification (in accordance with Appendix A [Wage Grid])</a:t>
            </a:r>
          </a:p>
          <a:p>
            <a:r>
              <a:rPr lang="en-US" sz="2400" dirty="0">
                <a:solidFill>
                  <a:srgbClr val="000000"/>
                </a:solidFill>
                <a:latin typeface="Calibri" panose="020F0502020204030204" pitchFamily="34" charset="0"/>
                <a:cs typeface="Calibri" panose="020F0502020204030204" pitchFamily="34" charset="0"/>
              </a:rPr>
              <a:t>	5. Grid level (in accordance with Appendix A [Wage Grid])</a:t>
            </a:r>
          </a:p>
          <a:p>
            <a:r>
              <a:rPr lang="en-US" sz="2400" dirty="0">
                <a:solidFill>
                  <a:srgbClr val="000000"/>
                </a:solidFill>
                <a:latin typeface="Calibri" panose="020F0502020204030204" pitchFamily="34" charset="0"/>
                <a:cs typeface="Calibri" panose="020F0502020204030204" pitchFamily="34" charset="0"/>
              </a:rPr>
              <a:t>	6. Program or location</a:t>
            </a:r>
          </a:p>
          <a:p>
            <a:r>
              <a:rPr lang="en-US" sz="2400" dirty="0">
                <a:solidFill>
                  <a:srgbClr val="000000"/>
                </a:solidFill>
                <a:latin typeface="Calibri" panose="020F0502020204030204" pitchFamily="34" charset="0"/>
                <a:cs typeface="Calibri" panose="020F0502020204030204" pitchFamily="34" charset="0"/>
              </a:rPr>
              <a:t>	7. Current shift schedule, including hours per week, and</a:t>
            </a:r>
          </a:p>
          <a:p>
            <a:r>
              <a:rPr lang="en-US" sz="2400" dirty="0">
                <a:solidFill>
                  <a:srgbClr val="000000"/>
                </a:solidFill>
                <a:latin typeface="Calibri" panose="020F0502020204030204" pitchFamily="34" charset="0"/>
                <a:cs typeface="Calibri" panose="020F0502020204030204" pitchFamily="34" charset="0"/>
              </a:rPr>
              <a:t>	8. Employer contact information.</a:t>
            </a:r>
            <a:endParaRPr lang="en-CA"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41692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7624B-5807-4DF4-9222-0EAD8E749F51}"/>
              </a:ext>
            </a:extLst>
          </p:cNvPr>
          <p:cNvSpPr>
            <a:spLocks noGrp="1"/>
          </p:cNvSpPr>
          <p:nvPr>
            <p:ph type="title"/>
          </p:nvPr>
        </p:nvSpPr>
        <p:spPr/>
        <p:txBody>
          <a:bodyPr>
            <a:normAutofit/>
          </a:bodyPr>
          <a:lstStyle/>
          <a:p>
            <a:r>
              <a:rPr lang="en-US" sz="4400" dirty="0" err="1">
                <a:latin typeface="Calibri" panose="020F0502020204030204" pitchFamily="34" charset="0"/>
                <a:cs typeface="Calibri" panose="020F0502020204030204" pitchFamily="34" charset="0"/>
              </a:rPr>
              <a:t>Labour</a:t>
            </a:r>
            <a:r>
              <a:rPr lang="en-US" sz="4400" dirty="0">
                <a:latin typeface="Calibri" panose="020F0502020204030204" pitchFamily="34" charset="0"/>
                <a:cs typeface="Calibri" panose="020F0502020204030204" pitchFamily="34" charset="0"/>
              </a:rPr>
              <a:t> Adjustment Plans</a:t>
            </a:r>
            <a:endParaRPr lang="en-CA" sz="4400" dirty="0">
              <a:latin typeface="Calibri" panose="020F0502020204030204" pitchFamily="34" charset="0"/>
              <a:cs typeface="Calibri" panose="020F0502020204030204" pitchFamily="34" charset="0"/>
            </a:endParaRPr>
          </a:p>
        </p:txBody>
      </p:sp>
      <p:graphicFrame>
        <p:nvGraphicFramePr>
          <p:cNvPr id="3" name="Diagram 2">
            <a:extLst>
              <a:ext uri="{FF2B5EF4-FFF2-40B4-BE49-F238E27FC236}">
                <a16:creationId xmlns:a16="http://schemas.microsoft.com/office/drawing/2014/main" id="{38706E9F-CA6D-454F-9BF2-A28B0DF53268}"/>
              </a:ext>
            </a:extLst>
          </p:cNvPr>
          <p:cNvGraphicFramePr/>
          <p:nvPr>
            <p:extLst>
              <p:ext uri="{D42A27DB-BD31-4B8C-83A1-F6EECF244321}">
                <p14:modId xmlns:p14="http://schemas.microsoft.com/office/powerpoint/2010/main" val="303400193"/>
              </p:ext>
            </p:extLst>
          </p:nvPr>
        </p:nvGraphicFramePr>
        <p:xfrm>
          <a:off x="3646993"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997253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7624B-5807-4DF4-9222-0EAD8E749F51}"/>
              </a:ext>
            </a:extLst>
          </p:cNvPr>
          <p:cNvSpPr>
            <a:spLocks noGrp="1"/>
          </p:cNvSpPr>
          <p:nvPr>
            <p:ph type="title"/>
          </p:nvPr>
        </p:nvSpPr>
        <p:spPr/>
        <p:txBody>
          <a:bodyPr>
            <a:normAutofit/>
          </a:bodyPr>
          <a:lstStyle/>
          <a:p>
            <a:r>
              <a:rPr lang="en-US" sz="4400" dirty="0">
                <a:latin typeface="Calibri" panose="020F0502020204030204" pitchFamily="34" charset="0"/>
                <a:cs typeface="Calibri" panose="020F0502020204030204" pitchFamily="34" charset="0"/>
              </a:rPr>
              <a:t>Common Reasons to Call Your CSSEA Rep</a:t>
            </a:r>
            <a:endParaRPr lang="en-CA" sz="4400" dirty="0">
              <a:latin typeface="Calibri" panose="020F0502020204030204" pitchFamily="34" charset="0"/>
              <a:cs typeface="Calibri" panose="020F0502020204030204" pitchFamily="34" charset="0"/>
            </a:endParaRPr>
          </a:p>
        </p:txBody>
      </p:sp>
      <p:graphicFrame>
        <p:nvGraphicFramePr>
          <p:cNvPr id="3" name="Diagram 2">
            <a:extLst>
              <a:ext uri="{FF2B5EF4-FFF2-40B4-BE49-F238E27FC236}">
                <a16:creationId xmlns:a16="http://schemas.microsoft.com/office/drawing/2014/main" id="{38706E9F-CA6D-454F-9BF2-A28B0DF53268}"/>
              </a:ext>
            </a:extLst>
          </p:cNvPr>
          <p:cNvGraphicFramePr/>
          <p:nvPr>
            <p:extLst>
              <p:ext uri="{D42A27DB-BD31-4B8C-83A1-F6EECF244321}">
                <p14:modId xmlns:p14="http://schemas.microsoft.com/office/powerpoint/2010/main" val="1751816972"/>
              </p:ext>
            </p:extLst>
          </p:nvPr>
        </p:nvGraphicFramePr>
        <p:xfrm>
          <a:off x="3646993" y="719666"/>
          <a:ext cx="8128000" cy="42006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991930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7624B-5807-4DF4-9222-0EAD8E749F51}"/>
              </a:ext>
            </a:extLst>
          </p:cNvPr>
          <p:cNvSpPr>
            <a:spLocks noGrp="1"/>
          </p:cNvSpPr>
          <p:nvPr>
            <p:ph type="title"/>
          </p:nvPr>
        </p:nvSpPr>
        <p:spPr/>
        <p:txBody>
          <a:bodyPr>
            <a:normAutofit/>
          </a:bodyPr>
          <a:lstStyle/>
          <a:p>
            <a:r>
              <a:rPr lang="en-US" sz="4400" dirty="0">
                <a:latin typeface="Calibri" panose="020F0502020204030204" pitchFamily="34" charset="0"/>
                <a:cs typeface="Calibri" panose="020F0502020204030204" pitchFamily="34" charset="0"/>
              </a:rPr>
              <a:t>Templates Available to You</a:t>
            </a:r>
            <a:endParaRPr lang="en-CA" sz="4400" dirty="0">
              <a:latin typeface="Calibri" panose="020F0502020204030204" pitchFamily="34" charset="0"/>
              <a:cs typeface="Calibri" panose="020F0502020204030204" pitchFamily="34" charset="0"/>
            </a:endParaRPr>
          </a:p>
        </p:txBody>
      </p:sp>
      <p:graphicFrame>
        <p:nvGraphicFramePr>
          <p:cNvPr id="3" name="Diagram 2">
            <a:extLst>
              <a:ext uri="{FF2B5EF4-FFF2-40B4-BE49-F238E27FC236}">
                <a16:creationId xmlns:a16="http://schemas.microsoft.com/office/drawing/2014/main" id="{38706E9F-CA6D-454F-9BF2-A28B0DF53268}"/>
              </a:ext>
            </a:extLst>
          </p:cNvPr>
          <p:cNvGraphicFramePr/>
          <p:nvPr>
            <p:extLst>
              <p:ext uri="{D42A27DB-BD31-4B8C-83A1-F6EECF244321}">
                <p14:modId xmlns:p14="http://schemas.microsoft.com/office/powerpoint/2010/main" val="3628027842"/>
              </p:ext>
            </p:extLst>
          </p:nvPr>
        </p:nvGraphicFramePr>
        <p:xfrm>
          <a:off x="3646993" y="719666"/>
          <a:ext cx="8128000" cy="42006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758006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616946-9305-4D5C-BD17-9B3E8B625EF9}"/>
              </a:ext>
            </a:extLst>
          </p:cNvPr>
          <p:cNvSpPr>
            <a:spLocks noGrp="1"/>
          </p:cNvSpPr>
          <p:nvPr>
            <p:ph type="title"/>
          </p:nvPr>
        </p:nvSpPr>
        <p:spPr>
          <a:xfrm>
            <a:off x="3437605" y="1954306"/>
            <a:ext cx="8610959" cy="3255264"/>
          </a:xfrm>
        </p:spPr>
        <p:txBody>
          <a:bodyPr>
            <a:normAutofit/>
          </a:bodyPr>
          <a:lstStyle/>
          <a:p>
            <a:r>
              <a:rPr lang="en-US" sz="4800" dirty="0">
                <a:latin typeface="Calibri" panose="020F0502020204030204" pitchFamily="34" charset="0"/>
                <a:cs typeface="Calibri" panose="020F0502020204030204" pitchFamily="34" charset="0"/>
              </a:rPr>
              <a:t>Article 24 -</a:t>
            </a:r>
            <a:br>
              <a:rPr lang="en-US" sz="4800" dirty="0">
                <a:latin typeface="Calibri" panose="020F0502020204030204" pitchFamily="34" charset="0"/>
                <a:cs typeface="Calibri" panose="020F0502020204030204" pitchFamily="34" charset="0"/>
              </a:rPr>
            </a:br>
            <a:r>
              <a:rPr lang="en-US" sz="4800" dirty="0">
                <a:latin typeface="Calibri" panose="020F0502020204030204" pitchFamily="34" charset="0"/>
                <a:cs typeface="Calibri" panose="020F0502020204030204" pitchFamily="34" charset="0"/>
              </a:rPr>
              <a:t>Promotion and Staff Changes</a:t>
            </a:r>
            <a:endParaRPr lang="en-CA" sz="4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548515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solidFill>
          <a:srgbClr val="1A1A1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E12AD8-807D-4B46-A32D-C0F5839F61D1}"/>
              </a:ext>
              <a:ext uri="{C183D7F6-B498-43B3-948B-1728B52AA6E4}">
                <adec:decorative xmlns:adec="http://schemas.microsoft.com/office/drawing/2017/decorative" val="1"/>
              </a:ext>
            </a:extLst>
          </p:cNvPr>
          <p:cNvSpPr/>
          <p:nvPr>
            <p:custDataLst>
              <p:tags r:id="rId2"/>
            </p:custDataLst>
          </p:nvPr>
        </p:nvSpPr>
        <p:spPr>
          <a:xfrm>
            <a:off x="444693" y="1742703"/>
            <a:ext cx="2371696" cy="2371696"/>
          </a:xfrm>
          <a:prstGeom prst="rect">
            <a:avLst/>
          </a:prstGeom>
          <a:blipFill>
            <a:blip r:embed="rId7">
              <a:extLst>
                <a:ext uri="{96DAC541-7B7A-43D3-8B79-37D633B846F1}">
                  <asvg:svgBlip xmlns:asvg="http://schemas.microsoft.com/office/drawing/2016/SVG/main" r:embed="rId8"/>
                </a:ext>
              </a:extLst>
            </a:blip>
            <a:stretch>
              <a:fillRect/>
            </a:stretch>
          </a:blip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Rectangle 2" descr="What is your familiarity with this specific article?">
            <a:extLst>
              <a:ext uri="{FF2B5EF4-FFF2-40B4-BE49-F238E27FC236}">
                <a16:creationId xmlns:a16="http://schemas.microsoft.com/office/drawing/2014/main" id="{147AE772-C91C-4D01-8D40-734B1FB80BEE}"/>
              </a:ext>
            </a:extLst>
          </p:cNvPr>
          <p:cNvSpPr/>
          <p:nvPr>
            <p:custDataLst>
              <p:tags r:id="rId3"/>
            </p:custDataLst>
          </p:nvPr>
        </p:nvSpPr>
        <p:spPr>
          <a:xfrm>
            <a:off x="3112851" y="1000897"/>
            <a:ext cx="8486226" cy="3855308"/>
          </a:xfrm>
          <a:prstGeom prst="rect">
            <a:avLst/>
          </a:prstGeom>
          <a:noFill/>
          <a:ln w="10795"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a:solidFill>
                  <a:srgbClr val="FFFFFF"/>
                </a:solidFill>
              </a:rPr>
              <a:t>What is your familiarity with this specific article?</a:t>
            </a:r>
            <a:endParaRPr lang="en-CA" sz="4000" b="1">
              <a:solidFill>
                <a:srgbClr val="FFFFFF"/>
              </a:solidFill>
            </a:endParaRPr>
          </a:p>
        </p:txBody>
      </p:sp>
      <p:sp>
        <p:nvSpPr>
          <p:cNvPr id="4" name="Rectangle 3" descr="The Slido app must be installed on every computer you’re presenting from">
            <a:extLst>
              <a:ext uri="{FF2B5EF4-FFF2-40B4-BE49-F238E27FC236}">
                <a16:creationId xmlns:a16="http://schemas.microsoft.com/office/drawing/2014/main" id="{F4901B58-7B70-4C54-8BBD-DD8C7C291C12}"/>
              </a:ext>
            </a:extLst>
          </p:cNvPr>
          <p:cNvSpPr/>
          <p:nvPr>
            <p:custDataLst>
              <p:tags r:id="rId4"/>
            </p:custDataLst>
          </p:nvPr>
        </p:nvSpPr>
        <p:spPr>
          <a:xfrm>
            <a:off x="0" y="5820032"/>
            <a:ext cx="12192001" cy="1037968"/>
          </a:xfrm>
          <a:prstGeom prst="rect">
            <a:avLst/>
          </a:prstGeom>
          <a:solidFill>
            <a:srgbClr val="198038"/>
          </a:solid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85000" lnSpcReduction="10000"/>
          </a:bodyPr>
          <a:lstStyle/>
          <a:p>
            <a:r>
              <a:rPr lang="en-US" sz="2600">
                <a:solidFill>
                  <a:srgbClr val="FFFFFF"/>
                </a:solidFill>
              </a:rPr>
              <a:t>The </a:t>
            </a:r>
            <a:r>
              <a:rPr lang="en-US" sz="2600">
                <a:solidFill>
                  <a:srgbClr val="FFFFFF"/>
                </a:solidFill>
                <a:hlinkClick r:id="rId9">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endParaRPr lang="en-CA" sz="2600">
              <a:solidFill>
                <a:srgbClr val="FFFFFF"/>
              </a:solidFill>
            </a:endParaRPr>
          </a:p>
        </p:txBody>
      </p:sp>
      <p:pic>
        <p:nvPicPr>
          <p:cNvPr id="6" name="Graphic 5">
            <a:extLst>
              <a:ext uri="{FF2B5EF4-FFF2-40B4-BE49-F238E27FC236}">
                <a16:creationId xmlns:a16="http://schemas.microsoft.com/office/drawing/2014/main" id="{835880A7-301C-41EC-AAF3-802CD6561D6A}"/>
              </a:ext>
              <a:ext uri="{C183D7F6-B498-43B3-948B-1728B52AA6E4}">
                <adec:decorative xmlns:adec="http://schemas.microsoft.com/office/drawing/2017/decorative" val="1"/>
              </a:ext>
            </a:extLst>
          </p:cNvPr>
          <p:cNvPicPr>
            <a:picLocks/>
          </p:cNvPicPr>
          <p:nvPr/>
        </p:nvPicPr>
        <p:blipFill>
          <a:blip r:embed="rId10">
            <a:extLst>
              <a:ext uri="{96DAC541-7B7A-43D3-8B79-37D633B846F1}">
                <asvg:svgBlip xmlns:asvg="http://schemas.microsoft.com/office/drawing/2016/SVG/main" r:embed="rId11"/>
              </a:ext>
            </a:extLst>
          </a:blip>
          <a:stretch>
            <a:fillRect/>
          </a:stretch>
        </p:blipFill>
        <p:spPr>
          <a:xfrm>
            <a:off x="296462" y="6190785"/>
            <a:ext cx="296462" cy="296462"/>
          </a:xfrm>
          <a:prstGeom prst="rect">
            <a:avLst/>
          </a:prstGeom>
        </p:spPr>
      </p:pic>
      <p:sp>
        <p:nvSpPr>
          <p:cNvPr id="7" name="Trapezoid 6" descr="Do not edit&#10;How to change the design">
            <a:extLst>
              <a:ext uri="{FF2B5EF4-FFF2-40B4-BE49-F238E27FC236}">
                <a16:creationId xmlns:a16="http://schemas.microsoft.com/office/drawing/2014/main" id="{BB8F53B1-6A58-4EFD-83BE-BF7AE9F5EA2C}"/>
              </a:ext>
            </a:extLst>
          </p:cNvPr>
          <p:cNvSpPr/>
          <p:nvPr>
            <p:custDataLst>
              <p:tags r:id="rId5"/>
            </p:custDataLst>
          </p:nvPr>
        </p:nvSpPr>
        <p:spPr>
          <a:xfrm rot="2700000">
            <a:off x="9620371" y="514924"/>
            <a:ext cx="3335198" cy="778213"/>
          </a:xfrm>
          <a:prstGeom prst="trapezoid">
            <a:avLst>
              <a:gd name="adj" fmla="val 100000"/>
            </a:avLst>
          </a:prstGeom>
          <a:solidFill>
            <a:srgbClr val="0A3316"/>
          </a:solid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42A65F"/>
                </a:solidFill>
              </a:rPr>
              <a:t>Do not edit
</a:t>
            </a:r>
            <a:r>
              <a:rPr lang="en-US" sz="2200">
                <a:solidFill>
                  <a:srgbClr val="42A65F"/>
                </a:solidFill>
                <a:hlinkClick r:id="rId12">
                  <a:extLst>
                    <a:ext uri="{A12FA001-AC4F-418D-AE19-62706E023703}">
                      <ahyp:hlinkClr xmlns:ahyp="http://schemas.microsoft.com/office/drawing/2018/hyperlinkcolor" val="tx"/>
                    </a:ext>
                  </a:extLst>
                </a:hlinkClick>
              </a:rPr>
              <a:t>How to change the design</a:t>
            </a:r>
            <a:endParaRPr lang="en-CA" sz="2200">
              <a:solidFill>
                <a:srgbClr val="42A65F"/>
              </a:solidFill>
            </a:endParaRPr>
          </a:p>
        </p:txBody>
      </p:sp>
      <p:pic>
        <p:nvPicPr>
          <p:cNvPr id="9" name="Graphic 8">
            <a:extLst>
              <a:ext uri="{FF2B5EF4-FFF2-40B4-BE49-F238E27FC236}">
                <a16:creationId xmlns:a16="http://schemas.microsoft.com/office/drawing/2014/main" id="{28835C80-8E8D-4475-847D-634AAF193B51}"/>
              </a:ext>
              <a:ext uri="{C183D7F6-B498-43B3-948B-1728B52AA6E4}">
                <adec:decorative xmlns:adec="http://schemas.microsoft.com/office/drawing/2017/decorative" val="1"/>
              </a:ext>
            </a:extLst>
          </p:cNvPr>
          <p:cNvPicPr>
            <a:picLocks/>
          </p:cNvPicPr>
          <p:nvPr/>
        </p:nvPicPr>
        <p:blipFill>
          <a:blip r:embed="rId13">
            <a:extLst>
              <a:ext uri="{96DAC541-7B7A-43D3-8B79-37D633B846F1}">
                <asvg:svgBlip xmlns:asvg="http://schemas.microsoft.com/office/drawing/2016/SVG/main" r:embed="rId14"/>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27977031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46F13D6-99A8-479A-A1F3-7EF87E2F335C}"/>
              </a:ext>
            </a:extLst>
          </p:cNvPr>
          <p:cNvSpPr>
            <a:spLocks noGrp="1"/>
          </p:cNvSpPr>
          <p:nvPr>
            <p:ph type="title"/>
          </p:nvPr>
        </p:nvSpPr>
        <p:spPr/>
        <p:txBody>
          <a:bodyPr>
            <a:normAutofit/>
          </a:bodyPr>
          <a:lstStyle/>
          <a:p>
            <a:r>
              <a:rPr lang="en-US" sz="4400" dirty="0">
                <a:latin typeface="Calibri" panose="020F0502020204030204" pitchFamily="34" charset="0"/>
                <a:cs typeface="Calibri" panose="020F0502020204030204" pitchFamily="34" charset="0"/>
              </a:rPr>
              <a:t>Application Priorities</a:t>
            </a:r>
            <a:endParaRPr lang="en-CA" sz="4400" dirty="0">
              <a:latin typeface="Calibri" panose="020F0502020204030204" pitchFamily="34" charset="0"/>
              <a:cs typeface="Calibri" panose="020F0502020204030204" pitchFamily="34" charset="0"/>
            </a:endParaRPr>
          </a:p>
        </p:txBody>
      </p:sp>
      <p:graphicFrame>
        <p:nvGraphicFramePr>
          <p:cNvPr id="7" name="Diagram 6">
            <a:extLst>
              <a:ext uri="{FF2B5EF4-FFF2-40B4-BE49-F238E27FC236}">
                <a16:creationId xmlns:a16="http://schemas.microsoft.com/office/drawing/2014/main" id="{9020D55D-860C-4CC9-9791-B1E25467CA73}"/>
              </a:ext>
            </a:extLst>
          </p:cNvPr>
          <p:cNvGraphicFramePr/>
          <p:nvPr>
            <p:extLst>
              <p:ext uri="{D42A27DB-BD31-4B8C-83A1-F6EECF244321}">
                <p14:modId xmlns:p14="http://schemas.microsoft.com/office/powerpoint/2010/main" val="3467916247"/>
              </p:ext>
            </p:extLst>
          </p:nvPr>
        </p:nvGraphicFramePr>
        <p:xfrm>
          <a:off x="3396343" y="370114"/>
          <a:ext cx="7859486" cy="56471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266086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78037-B530-4EA3-9DC9-78367F110A52}"/>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Deliverables</a:t>
            </a:r>
            <a:endParaRPr lang="en-CA" dirty="0">
              <a:latin typeface="Calibri" panose="020F0502020204030204" pitchFamily="34" charset="0"/>
              <a:cs typeface="Calibri" panose="020F0502020204030204" pitchFamily="34" charset="0"/>
            </a:endParaRPr>
          </a:p>
        </p:txBody>
      </p:sp>
      <p:graphicFrame>
        <p:nvGraphicFramePr>
          <p:cNvPr id="3" name="Diagram 2">
            <a:extLst>
              <a:ext uri="{FF2B5EF4-FFF2-40B4-BE49-F238E27FC236}">
                <a16:creationId xmlns:a16="http://schemas.microsoft.com/office/drawing/2014/main" id="{EE77D5CA-E703-4F64-B7D0-B8FC3A26B54A}"/>
              </a:ext>
            </a:extLst>
          </p:cNvPr>
          <p:cNvGraphicFramePr/>
          <p:nvPr>
            <p:extLst>
              <p:ext uri="{D42A27DB-BD31-4B8C-83A1-F6EECF244321}">
                <p14:modId xmlns:p14="http://schemas.microsoft.com/office/powerpoint/2010/main" val="1244638558"/>
              </p:ext>
            </p:extLst>
          </p:nvPr>
        </p:nvGraphicFramePr>
        <p:xfrm>
          <a:off x="2950307"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82130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250803-5D2E-4FBD-9CE8-69D9E6BA0FF9}"/>
              </a:ext>
            </a:extLst>
          </p:cNvPr>
          <p:cNvSpPr/>
          <p:nvPr/>
        </p:nvSpPr>
        <p:spPr>
          <a:xfrm>
            <a:off x="260350" y="312340"/>
            <a:ext cx="11671300" cy="523220"/>
          </a:xfrm>
          <a:prstGeom prst="rect">
            <a:avLst/>
          </a:prstGeom>
        </p:spPr>
        <p:txBody>
          <a:bodyPr wrap="square">
            <a:spAutoFit/>
          </a:bodyPr>
          <a:lstStyle/>
          <a:p>
            <a:r>
              <a:rPr lang="en-US" sz="2800" b="1" dirty="0"/>
              <a:t>24.1 Job Postings</a:t>
            </a:r>
          </a:p>
        </p:txBody>
      </p:sp>
      <p:sp>
        <p:nvSpPr>
          <p:cNvPr id="3" name="Rectangle 2">
            <a:extLst>
              <a:ext uri="{FF2B5EF4-FFF2-40B4-BE49-F238E27FC236}">
                <a16:creationId xmlns:a16="http://schemas.microsoft.com/office/drawing/2014/main" id="{9264F0A6-4DAD-4189-86E9-6077A95D3C89}"/>
              </a:ext>
            </a:extLst>
          </p:cNvPr>
          <p:cNvSpPr/>
          <p:nvPr/>
        </p:nvSpPr>
        <p:spPr>
          <a:xfrm>
            <a:off x="260350" y="951393"/>
            <a:ext cx="11671300" cy="5509200"/>
          </a:xfrm>
          <a:prstGeom prst="rect">
            <a:avLst/>
          </a:prstGeom>
        </p:spPr>
        <p:txBody>
          <a:bodyPr wrap="square">
            <a:spAutoFit/>
          </a:bodyPr>
          <a:lstStyle/>
          <a:p>
            <a:pPr marL="457200" indent="-457200">
              <a:buAutoNum type="alphaLcParenBoth"/>
            </a:pPr>
            <a:r>
              <a:rPr lang="en-US" sz="2200" dirty="0">
                <a:latin typeface="Calibri" panose="020F0502020204030204" pitchFamily="34" charset="0"/>
                <a:cs typeface="Calibri" panose="020F0502020204030204" pitchFamily="34" charset="0"/>
              </a:rPr>
              <a:t>When a vacancy occurs or a new position is created inside the bargaining unit, the Employer will notify the Union in writing and post notice of the position in the Employer's offices, and 	on all bulletin boards and/or by electronic communications as appropriate, using whichever method(s) an employer may deploy that is (are) most effective and efficient for allowing bargaining unit employees access to job postings. The posting will occur within seven days 	of the vacancy or of the new position being established, for a minimum of seven calendar 	days, so that all members will know about the vacancy or new position.</a:t>
            </a:r>
          </a:p>
          <a:p>
            <a:pPr marL="457200" indent="-457200">
              <a:buAutoNum type="alphaLcParenBoth"/>
            </a:pPr>
            <a:endParaRPr lang="en-US" sz="2200" dirty="0">
              <a:latin typeface="Calibri" panose="020F0502020204030204" pitchFamily="34" charset="0"/>
              <a:cs typeface="Calibri" panose="020F0502020204030204" pitchFamily="34" charset="0"/>
            </a:endParaRPr>
          </a:p>
          <a:p>
            <a:pPr marL="457200" indent="-457200">
              <a:buAutoNum type="alphaLcParenBoth"/>
            </a:pPr>
            <a:r>
              <a:rPr lang="en-US" sz="2200" dirty="0">
                <a:latin typeface="Calibri" panose="020F0502020204030204" pitchFamily="34" charset="0"/>
                <a:cs typeface="Calibri" panose="020F0502020204030204" pitchFamily="34" charset="0"/>
              </a:rPr>
              <a:t>Qualified internal candidates will be considered and interviewed prior to external candidates. </a:t>
            </a:r>
          </a:p>
          <a:p>
            <a:pPr marL="457200" indent="-457200">
              <a:buAutoNum type="alphaLcParenBoth"/>
            </a:pPr>
            <a:endParaRPr lang="en-US" sz="2200" dirty="0">
              <a:latin typeface="Calibri" panose="020F0502020204030204" pitchFamily="34" charset="0"/>
              <a:cs typeface="Calibri" panose="020F0502020204030204" pitchFamily="34" charset="0"/>
            </a:endParaRPr>
          </a:p>
          <a:p>
            <a:pPr marL="457200" indent="-457200">
              <a:buAutoNum type="alphaLcParenBoth"/>
            </a:pPr>
            <a:r>
              <a:rPr lang="en-US" sz="2200" dirty="0">
                <a:latin typeface="Calibri" panose="020F0502020204030204" pitchFamily="34" charset="0"/>
                <a:cs typeface="Calibri" panose="020F0502020204030204" pitchFamily="34" charset="0"/>
              </a:rPr>
              <a:t>Prior to posting 	a regular part-time position consisting of hours that are less than required for benefits as per 	Article 27 (Health and Welfare Benefits), the additional hours will be offered by seniority to 	regular employees who have the qualifications and work within the </a:t>
            </a:r>
            <a:r>
              <a:rPr lang="en-US" sz="2200" dirty="0" err="1">
                <a:latin typeface="Calibri" panose="020F0502020204030204" pitchFamily="34" charset="0"/>
                <a:cs typeface="Calibri" panose="020F0502020204030204" pitchFamily="34" charset="0"/>
              </a:rPr>
              <a:t>programme</a:t>
            </a:r>
            <a:r>
              <a:rPr lang="en-US" sz="2200" dirty="0">
                <a:latin typeface="Calibri" panose="020F0502020204030204" pitchFamily="34" charset="0"/>
                <a:cs typeface="Calibri" panose="020F0502020204030204" pitchFamily="34" charset="0"/>
              </a:rPr>
              <a:t> /worksite (see local issues agreement) in which the hours are available. Where the assignment does not conflict with an employee's regular schedule, the hours will form part of their ongoing regularly scheduled hours.</a:t>
            </a:r>
            <a:endParaRPr lang="en-US" sz="2200"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235050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250803-5D2E-4FBD-9CE8-69D9E6BA0FF9}"/>
              </a:ext>
            </a:extLst>
          </p:cNvPr>
          <p:cNvSpPr/>
          <p:nvPr/>
        </p:nvSpPr>
        <p:spPr>
          <a:xfrm>
            <a:off x="260350" y="312340"/>
            <a:ext cx="11671300" cy="523220"/>
          </a:xfrm>
          <a:prstGeom prst="rect">
            <a:avLst/>
          </a:prstGeom>
        </p:spPr>
        <p:txBody>
          <a:bodyPr wrap="square">
            <a:spAutoFit/>
          </a:bodyPr>
          <a:lstStyle/>
          <a:p>
            <a:r>
              <a:rPr lang="en-US" sz="2800" b="1" dirty="0">
                <a:latin typeface="Calibri" panose="020F0502020204030204" pitchFamily="34" charset="0"/>
                <a:cs typeface="Calibri" panose="020F0502020204030204" pitchFamily="34" charset="0"/>
              </a:rPr>
              <a:t>24.2 Information in Postings</a:t>
            </a:r>
          </a:p>
        </p:txBody>
      </p:sp>
      <p:sp>
        <p:nvSpPr>
          <p:cNvPr id="3" name="Rectangle 2">
            <a:extLst>
              <a:ext uri="{FF2B5EF4-FFF2-40B4-BE49-F238E27FC236}">
                <a16:creationId xmlns:a16="http://schemas.microsoft.com/office/drawing/2014/main" id="{9264F0A6-4DAD-4189-86E9-6077A95D3C89}"/>
              </a:ext>
            </a:extLst>
          </p:cNvPr>
          <p:cNvSpPr/>
          <p:nvPr/>
        </p:nvSpPr>
        <p:spPr>
          <a:xfrm>
            <a:off x="260350" y="951393"/>
            <a:ext cx="11931650" cy="3046988"/>
          </a:xfrm>
          <a:prstGeom prst="rect">
            <a:avLst/>
          </a:prstGeom>
        </p:spPr>
        <p:txBody>
          <a:bodyPr wrap="square">
            <a:spAutoFit/>
          </a:bodyPr>
          <a:lstStyle/>
          <a:p>
            <a:r>
              <a:rPr lang="en-US" sz="2400" dirty="0">
                <a:latin typeface="Calibri" panose="020F0502020204030204" pitchFamily="34" charset="0"/>
                <a:cs typeface="Calibri" panose="020F0502020204030204" pitchFamily="34" charset="0"/>
              </a:rPr>
              <a:t>Such notice will contain the following information: nature of position, experience, qualifications, wage or salary rate or range, location, shift schedule, hours per week, the closing date, location where applications are to be sent, and whether the employee is required to use their automobile in the performance of their duties. Qualifications may not be established in an arbitrary or discriminatory manner. All job postings will state, "This position is open to all applicants", except where bona fide occupational requirements prevent it. The burden of proof of bona fide exceptions rests with the Employer. All postings will also state "This position requires union membership".</a:t>
            </a:r>
            <a:endParaRPr lang="en-US" sz="2400"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799226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250803-5D2E-4FBD-9CE8-69D9E6BA0FF9}"/>
              </a:ext>
            </a:extLst>
          </p:cNvPr>
          <p:cNvSpPr/>
          <p:nvPr/>
        </p:nvSpPr>
        <p:spPr>
          <a:xfrm>
            <a:off x="260350" y="312340"/>
            <a:ext cx="11671300" cy="523220"/>
          </a:xfrm>
          <a:prstGeom prst="rect">
            <a:avLst/>
          </a:prstGeom>
        </p:spPr>
        <p:txBody>
          <a:bodyPr wrap="square">
            <a:spAutoFit/>
          </a:bodyPr>
          <a:lstStyle/>
          <a:p>
            <a:r>
              <a:rPr lang="en-US" sz="2800" b="1" dirty="0">
                <a:latin typeface="Calibri" panose="020F0502020204030204" pitchFamily="34" charset="0"/>
                <a:cs typeface="Calibri" panose="020F0502020204030204" pitchFamily="34" charset="0"/>
              </a:rPr>
              <a:t>24.3 Appointment Policy</a:t>
            </a:r>
          </a:p>
        </p:txBody>
      </p:sp>
      <p:sp>
        <p:nvSpPr>
          <p:cNvPr id="4" name="Rectangle 3">
            <a:extLst>
              <a:ext uri="{FF2B5EF4-FFF2-40B4-BE49-F238E27FC236}">
                <a16:creationId xmlns:a16="http://schemas.microsoft.com/office/drawing/2014/main" id="{8B772FDD-B23D-4F45-AA21-9314678BDA1B}"/>
              </a:ext>
            </a:extLst>
          </p:cNvPr>
          <p:cNvSpPr/>
          <p:nvPr/>
        </p:nvSpPr>
        <p:spPr>
          <a:xfrm>
            <a:off x="260350" y="835560"/>
            <a:ext cx="11052084" cy="5847755"/>
          </a:xfrm>
          <a:prstGeom prst="rect">
            <a:avLst/>
          </a:prstGeom>
        </p:spPr>
        <p:txBody>
          <a:bodyPr wrap="square">
            <a:spAutoFit/>
          </a:bodyPr>
          <a:lstStyle/>
          <a:p>
            <a:pPr marL="457200" indent="-457200">
              <a:buAutoNum type="alphaLcParenBoth"/>
            </a:pPr>
            <a:r>
              <a:rPr lang="en-US" sz="2200" dirty="0">
                <a:solidFill>
                  <a:srgbClr val="000000"/>
                </a:solidFill>
                <a:latin typeface="Calibri" panose="020F0502020204030204" pitchFamily="34" charset="0"/>
                <a:cs typeface="Calibri" panose="020F0502020204030204" pitchFamily="34" charset="0"/>
              </a:rPr>
              <a:t>In filling vacancies, the determining factors will be seniority, ability, performance, and relevant qualifications. These four factors will be given equal weight. Where these factors are relatively equal, seniority will be the determining factor.</a:t>
            </a:r>
          </a:p>
          <a:p>
            <a:pPr marL="457200" indent="-457200">
              <a:buAutoNum type="alphaLcParenBoth"/>
            </a:pPr>
            <a:endParaRPr lang="en-US" sz="2200" dirty="0">
              <a:solidFill>
                <a:srgbClr val="000000"/>
              </a:solidFill>
              <a:latin typeface="Calibri" panose="020F0502020204030204" pitchFamily="34" charset="0"/>
              <a:cs typeface="Calibri" panose="020F0502020204030204" pitchFamily="34" charset="0"/>
            </a:endParaRPr>
          </a:p>
          <a:p>
            <a:pPr marL="457200" indent="-457200">
              <a:buAutoNum type="alphaLcParenBoth"/>
            </a:pPr>
            <a:r>
              <a:rPr lang="en-US" sz="2200" dirty="0">
                <a:solidFill>
                  <a:srgbClr val="000000"/>
                </a:solidFill>
                <a:latin typeface="Calibri" panose="020F0502020204030204" pitchFamily="34" charset="0"/>
                <a:cs typeface="Calibri" panose="020F0502020204030204" pitchFamily="34" charset="0"/>
              </a:rPr>
              <a:t> In filling supervisory vacancies, the determining factors will be ability, performance, and relevant qualifications. These three factors will be given equal weight. Where these factors are relatively equal, seniority will be the determining factor. </a:t>
            </a:r>
          </a:p>
          <a:p>
            <a:pPr marL="457200" indent="-457200">
              <a:buAutoNum type="alphaLcParenBoth"/>
            </a:pPr>
            <a:endParaRPr lang="en-US" sz="2200" dirty="0">
              <a:solidFill>
                <a:srgbClr val="000000"/>
              </a:solidFill>
              <a:latin typeface="Calibri" panose="020F0502020204030204" pitchFamily="34" charset="0"/>
              <a:cs typeface="Calibri" panose="020F0502020204030204" pitchFamily="34" charset="0"/>
            </a:endParaRPr>
          </a:p>
          <a:p>
            <a:pPr marL="457200" indent="-457200">
              <a:buAutoNum type="alphaLcParenBoth"/>
            </a:pPr>
            <a:r>
              <a:rPr lang="en-US" sz="2200" dirty="0">
                <a:solidFill>
                  <a:srgbClr val="000000"/>
                </a:solidFill>
                <a:latin typeface="Calibri" panose="020F0502020204030204" pitchFamily="34" charset="0"/>
                <a:cs typeface="Calibri" panose="020F0502020204030204" pitchFamily="34" charset="0"/>
              </a:rPr>
              <a:t>Where the ability, qualifications and performance of the internal applicants is clearly insufficient for a posted position, the Employer may appoint an external applicant with the required ability and qualifications whose references indicate a suitable level of performance. </a:t>
            </a:r>
          </a:p>
          <a:p>
            <a:pPr marL="457200" indent="-457200">
              <a:buAutoNum type="alphaLcParenBoth"/>
            </a:pPr>
            <a:endParaRPr lang="en-US" sz="2200" dirty="0">
              <a:solidFill>
                <a:srgbClr val="000000"/>
              </a:solidFill>
              <a:latin typeface="Calibri" panose="020F0502020204030204" pitchFamily="34" charset="0"/>
              <a:cs typeface="Calibri" panose="020F0502020204030204" pitchFamily="34" charset="0"/>
            </a:endParaRPr>
          </a:p>
          <a:p>
            <a:pPr marL="457200" indent="-457200">
              <a:buAutoNum type="alphaLcParenBoth"/>
            </a:pPr>
            <a:r>
              <a:rPr lang="en-US" sz="2200" dirty="0">
                <a:solidFill>
                  <a:srgbClr val="000000"/>
                </a:solidFill>
                <a:latin typeface="Calibri" panose="020F0502020204030204" pitchFamily="34" charset="0"/>
                <a:cs typeface="Calibri" panose="020F0502020204030204" pitchFamily="34" charset="0"/>
              </a:rPr>
              <a:t>In this article, "performance" means a reasonable assessment of an applicant's fulfilment of the relevant job related duties only, including evaluation reports. It does not include those employee records older than 18-months that must be removed from an employee's file in accordance with Clause 11.4(d) (Right to Grieve Other Disciplinary Action).</a:t>
            </a:r>
            <a:endParaRPr lang="en-CA" sz="2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734176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7624B-5807-4DF4-9222-0EAD8E749F51}"/>
              </a:ext>
            </a:extLst>
          </p:cNvPr>
          <p:cNvSpPr>
            <a:spLocks noGrp="1"/>
          </p:cNvSpPr>
          <p:nvPr>
            <p:ph type="title" idx="4294967295"/>
          </p:nvPr>
        </p:nvSpPr>
        <p:spPr>
          <a:xfrm>
            <a:off x="0" y="1123950"/>
            <a:ext cx="2782888" cy="3413125"/>
          </a:xfrm>
        </p:spPr>
        <p:txBody>
          <a:bodyPr/>
          <a:lstStyle/>
          <a:p>
            <a:r>
              <a:rPr lang="en-US" dirty="0"/>
              <a:t>GS/ CLS Specific Changes</a:t>
            </a:r>
            <a:endParaRPr lang="en-CA" dirty="0"/>
          </a:p>
        </p:txBody>
      </p:sp>
      <p:sp>
        <p:nvSpPr>
          <p:cNvPr id="4" name="Rectangle 3">
            <a:extLst>
              <a:ext uri="{FF2B5EF4-FFF2-40B4-BE49-F238E27FC236}">
                <a16:creationId xmlns:a16="http://schemas.microsoft.com/office/drawing/2014/main" id="{CCFD263F-6B00-4FC0-8B77-A26C2EAE7835}"/>
              </a:ext>
            </a:extLst>
          </p:cNvPr>
          <p:cNvSpPr/>
          <p:nvPr/>
        </p:nvSpPr>
        <p:spPr>
          <a:xfrm>
            <a:off x="491779" y="422623"/>
            <a:ext cx="10685930" cy="5601533"/>
          </a:xfrm>
          <a:prstGeom prst="rect">
            <a:avLst/>
          </a:prstGeom>
        </p:spPr>
        <p:txBody>
          <a:bodyPr wrap="square">
            <a:spAutoFit/>
          </a:bodyPr>
          <a:lstStyle/>
          <a:p>
            <a:r>
              <a:rPr lang="en-US" sz="2800" b="1" dirty="0">
                <a:latin typeface="Calibri" panose="020F0502020204030204" pitchFamily="34" charset="0"/>
                <a:cs typeface="Calibri" panose="020F0502020204030204" pitchFamily="34" charset="0"/>
              </a:rPr>
              <a:t>24.4 Transfers – </a:t>
            </a:r>
            <a:r>
              <a:rPr lang="en-US" sz="2800" b="1" dirty="0">
                <a:highlight>
                  <a:srgbClr val="FFFF00"/>
                </a:highlight>
                <a:latin typeface="Calibri" panose="020F0502020204030204" pitchFamily="34" charset="0"/>
                <a:cs typeface="Calibri" panose="020F0502020204030204" pitchFamily="34" charset="0"/>
              </a:rPr>
              <a:t>NEW LANGUAGE</a:t>
            </a:r>
            <a:endParaRPr lang="en-US" sz="2200" b="1" dirty="0">
              <a:highlight>
                <a:srgbClr val="FFFF00"/>
              </a:highlight>
              <a:latin typeface="Calibri" panose="020F0502020204030204" pitchFamily="34" charset="0"/>
              <a:cs typeface="Calibri" panose="020F0502020204030204" pitchFamily="34" charset="0"/>
            </a:endParaRPr>
          </a:p>
          <a:p>
            <a:endParaRPr lang="en-US" sz="2200" dirty="0">
              <a:solidFill>
                <a:srgbClr val="000000"/>
              </a:solidFill>
              <a:latin typeface="Calibri" panose="020F0502020204030204" pitchFamily="34" charset="0"/>
              <a:cs typeface="Calibri" panose="020F0502020204030204" pitchFamily="34" charset="0"/>
            </a:endParaRPr>
          </a:p>
          <a:p>
            <a:pPr marL="342900" indent="-342900">
              <a:buAutoNum type="alphaLcParenBoth"/>
            </a:pPr>
            <a:r>
              <a:rPr lang="en-US" sz="2200" dirty="0">
                <a:solidFill>
                  <a:srgbClr val="000000"/>
                </a:solidFill>
                <a:latin typeface="Calibri" panose="020F0502020204030204" pitchFamily="34" charset="0"/>
                <a:cs typeface="Calibri" panose="020F0502020204030204" pitchFamily="34" charset="0"/>
              </a:rPr>
              <a:t>It is understood by the parties that </a:t>
            </a:r>
            <a:r>
              <a:rPr lang="en-US" sz="2200" strike="sngStrike" dirty="0">
                <a:solidFill>
                  <a:srgbClr val="000000"/>
                </a:solidFill>
                <a:latin typeface="Calibri" panose="020F0502020204030204" pitchFamily="34" charset="0"/>
                <a:cs typeface="Calibri" panose="020F0502020204030204" pitchFamily="34" charset="0"/>
              </a:rPr>
              <a:t>the</a:t>
            </a:r>
            <a:r>
              <a:rPr lang="en-US" sz="2200" dirty="0">
                <a:solidFill>
                  <a:srgbClr val="000000"/>
                </a:solidFill>
                <a:latin typeface="Calibri" panose="020F0502020204030204" pitchFamily="34" charset="0"/>
                <a:cs typeface="Calibri" panose="020F0502020204030204" pitchFamily="34" charset="0"/>
              </a:rPr>
              <a:t> employees may request a transfer on a temporary basis, in cases where it is unsafe for the </a:t>
            </a:r>
            <a:r>
              <a:rPr lang="en-US" sz="2200" strike="sngStrike" dirty="0">
                <a:solidFill>
                  <a:srgbClr val="000000"/>
                </a:solidFill>
                <a:latin typeface="Calibri" panose="020F0502020204030204" pitchFamily="34" charset="0"/>
                <a:cs typeface="Calibri" panose="020F0502020204030204" pitchFamily="34" charset="0"/>
              </a:rPr>
              <a:t>unborn child </a:t>
            </a:r>
            <a:r>
              <a:rPr lang="en-US" sz="2200" b="1" u="sng" dirty="0">
                <a:solidFill>
                  <a:srgbClr val="000000"/>
                </a:solidFill>
                <a:highlight>
                  <a:srgbClr val="FFFF00"/>
                </a:highlight>
                <a:latin typeface="Calibri" panose="020F0502020204030204" pitchFamily="34" charset="0"/>
                <a:cs typeface="Calibri" panose="020F0502020204030204" pitchFamily="34" charset="0"/>
              </a:rPr>
              <a:t>fetus</a:t>
            </a:r>
            <a:r>
              <a:rPr lang="en-US" sz="2200" dirty="0">
                <a:solidFill>
                  <a:srgbClr val="000000"/>
                </a:solidFill>
                <a:highlight>
                  <a:srgbClr val="FFFF00"/>
                </a:highlight>
                <a:latin typeface="Calibri" panose="020F0502020204030204" pitchFamily="34" charset="0"/>
                <a:cs typeface="Calibri" panose="020F0502020204030204" pitchFamily="34" charset="0"/>
              </a:rPr>
              <a:t> </a:t>
            </a:r>
            <a:r>
              <a:rPr lang="en-US" sz="2200" dirty="0">
                <a:solidFill>
                  <a:srgbClr val="000000"/>
                </a:solidFill>
                <a:latin typeface="Calibri" panose="020F0502020204030204" pitchFamily="34" charset="0"/>
                <a:cs typeface="Calibri" panose="020F0502020204030204" pitchFamily="34" charset="0"/>
              </a:rPr>
              <a:t>of a pregnant employee.</a:t>
            </a:r>
          </a:p>
          <a:p>
            <a:pPr marL="342900" indent="-342900">
              <a:buAutoNum type="alphaLcParenBoth"/>
            </a:pPr>
            <a:endParaRPr lang="en-US" sz="2200" dirty="0">
              <a:solidFill>
                <a:srgbClr val="000000"/>
              </a:solidFill>
              <a:latin typeface="Calibri" panose="020F0502020204030204" pitchFamily="34" charset="0"/>
              <a:cs typeface="Calibri" panose="020F0502020204030204" pitchFamily="34" charset="0"/>
            </a:endParaRPr>
          </a:p>
          <a:p>
            <a:pPr marL="342900" indent="-342900">
              <a:buAutoNum type="alphaLcParenBoth"/>
            </a:pPr>
            <a:r>
              <a:rPr lang="en-US" sz="2200" dirty="0">
                <a:solidFill>
                  <a:srgbClr val="000000"/>
                </a:solidFill>
                <a:latin typeface="Calibri" panose="020F0502020204030204" pitchFamily="34" charset="0"/>
                <a:cs typeface="Calibri" panose="020F0502020204030204" pitchFamily="34" charset="0"/>
              </a:rPr>
              <a:t>In certain other cases, relocation may be in the best interest of the employee and/or the Employer. In such cases, and where bona fide reasons exist, transfers may take place.</a:t>
            </a:r>
          </a:p>
          <a:p>
            <a:pPr marL="342900" indent="-342900">
              <a:buAutoNum type="alphaLcParenBoth"/>
            </a:pPr>
            <a:endParaRPr lang="en-US" sz="2200" dirty="0">
              <a:solidFill>
                <a:srgbClr val="000000"/>
              </a:solidFill>
              <a:latin typeface="Calibri" panose="020F0502020204030204" pitchFamily="34" charset="0"/>
              <a:cs typeface="Calibri" panose="020F0502020204030204" pitchFamily="34" charset="0"/>
            </a:endParaRPr>
          </a:p>
          <a:p>
            <a:pPr marL="342900" indent="-342900">
              <a:buAutoNum type="alphaLcParenBoth"/>
            </a:pPr>
            <a:r>
              <a:rPr lang="en-US" sz="2200" b="1" u="sng" dirty="0">
                <a:solidFill>
                  <a:srgbClr val="000000"/>
                </a:solidFill>
                <a:highlight>
                  <a:srgbClr val="FFFF00"/>
                </a:highlight>
                <a:latin typeface="Calibri" panose="020F0502020204030204" pitchFamily="34" charset="0"/>
                <a:cs typeface="Calibri" panose="020F0502020204030204" pitchFamily="34" charset="0"/>
              </a:rPr>
              <a:t>In the case of temporary transfers (e.g. in relation to Clause 11.9 [Employee Investigations]), the Employer will provide written reasons and will include the expected date of return.</a:t>
            </a:r>
          </a:p>
          <a:p>
            <a:pPr marL="342900" indent="-342900">
              <a:buAutoNum type="alphaLcParenBoth"/>
            </a:pPr>
            <a:endParaRPr lang="en-US" sz="2200" dirty="0">
              <a:solidFill>
                <a:srgbClr val="000000"/>
              </a:solidFill>
              <a:latin typeface="Calibri" panose="020F0502020204030204" pitchFamily="34" charset="0"/>
              <a:cs typeface="Calibri" panose="020F0502020204030204" pitchFamily="34" charset="0"/>
            </a:endParaRPr>
          </a:p>
          <a:p>
            <a:pPr marL="342900" indent="-342900">
              <a:buAutoNum type="alphaLcParenBoth"/>
            </a:pPr>
            <a:r>
              <a:rPr lang="en-US" sz="2200" strike="sngStrike" dirty="0">
                <a:solidFill>
                  <a:srgbClr val="000000"/>
                </a:solidFill>
                <a:latin typeface="Calibri" panose="020F0502020204030204" pitchFamily="34" charset="0"/>
                <a:cs typeface="Calibri" panose="020F0502020204030204" pitchFamily="34" charset="0"/>
              </a:rPr>
              <a:t>Other than where Clause 11.9 (Employee Investigations) applies </a:t>
            </a:r>
            <a:r>
              <a:rPr lang="en-US" sz="2200" b="1" u="sng" dirty="0">
                <a:solidFill>
                  <a:srgbClr val="000000"/>
                </a:solidFill>
                <a:highlight>
                  <a:srgbClr val="FFFF00"/>
                </a:highlight>
                <a:latin typeface="Calibri" panose="020F0502020204030204" pitchFamily="34" charset="0"/>
                <a:cs typeface="Calibri" panose="020F0502020204030204" pitchFamily="34" charset="0"/>
              </a:rPr>
              <a:t>In the case of permanent transfers, </a:t>
            </a:r>
            <a:r>
              <a:rPr lang="en-US" sz="2200" dirty="0">
                <a:solidFill>
                  <a:srgbClr val="000000"/>
                </a:solidFill>
                <a:latin typeface="Calibri" panose="020F0502020204030204" pitchFamily="34" charset="0"/>
                <a:cs typeface="Calibri" panose="020F0502020204030204" pitchFamily="34" charset="0"/>
              </a:rPr>
              <a:t>the Employer will provide written reasons </a:t>
            </a:r>
            <a:r>
              <a:rPr lang="en-US" sz="2200" strike="sngStrike" dirty="0">
                <a:solidFill>
                  <a:srgbClr val="000000"/>
                </a:solidFill>
                <a:latin typeface="Calibri" panose="020F0502020204030204" pitchFamily="34" charset="0"/>
                <a:cs typeface="Calibri" panose="020F0502020204030204" pitchFamily="34" charset="0"/>
              </a:rPr>
              <a:t>for permanent transfers</a:t>
            </a:r>
            <a:r>
              <a:rPr lang="en-US" sz="2200" dirty="0">
                <a:solidFill>
                  <a:srgbClr val="000000"/>
                </a:solidFill>
                <a:latin typeface="Calibri" panose="020F0502020204030204" pitchFamily="34" charset="0"/>
                <a:cs typeface="Calibri" panose="020F0502020204030204" pitchFamily="34" charset="0"/>
              </a:rPr>
              <a:t>, a minimum of 15 days prior to transfer </a:t>
            </a:r>
            <a:r>
              <a:rPr lang="en-US" sz="2200" b="1" u="sng" dirty="0">
                <a:solidFill>
                  <a:srgbClr val="000000"/>
                </a:solidFill>
                <a:highlight>
                  <a:srgbClr val="FFFF00"/>
                </a:highlight>
                <a:latin typeface="Calibri" panose="020F0502020204030204" pitchFamily="34" charset="0"/>
                <a:cs typeface="Calibri" panose="020F0502020204030204" pitchFamily="34" charset="0"/>
              </a:rPr>
              <a:t>and discuss the details of the transfer with the employee to identify and potentially mitigate the impacts of the transfer.</a:t>
            </a:r>
            <a:endParaRPr lang="en-CA" sz="2200" b="1" u="sng" dirty="0">
              <a:highlight>
                <a:srgbClr val="FFFF00"/>
              </a:highligh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399853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250803-5D2E-4FBD-9CE8-69D9E6BA0FF9}"/>
              </a:ext>
            </a:extLst>
          </p:cNvPr>
          <p:cNvSpPr/>
          <p:nvPr/>
        </p:nvSpPr>
        <p:spPr>
          <a:xfrm>
            <a:off x="260350" y="312340"/>
            <a:ext cx="11671300" cy="523220"/>
          </a:xfrm>
          <a:prstGeom prst="rect">
            <a:avLst/>
          </a:prstGeom>
        </p:spPr>
        <p:txBody>
          <a:bodyPr wrap="square">
            <a:spAutoFit/>
          </a:bodyPr>
          <a:lstStyle/>
          <a:p>
            <a:r>
              <a:rPr lang="en-US" sz="2800" b="1" dirty="0">
                <a:latin typeface="Calibri" panose="020F0502020204030204" pitchFamily="34" charset="0"/>
                <a:cs typeface="Calibri" panose="020F0502020204030204" pitchFamily="34" charset="0"/>
              </a:rPr>
              <a:t>24.5 Trial Period</a:t>
            </a:r>
          </a:p>
        </p:txBody>
      </p:sp>
      <p:sp>
        <p:nvSpPr>
          <p:cNvPr id="3" name="Rectangle 2">
            <a:extLst>
              <a:ext uri="{FF2B5EF4-FFF2-40B4-BE49-F238E27FC236}">
                <a16:creationId xmlns:a16="http://schemas.microsoft.com/office/drawing/2014/main" id="{C4539020-7291-4574-A104-DA3CC29DE536}"/>
              </a:ext>
            </a:extLst>
          </p:cNvPr>
          <p:cNvSpPr/>
          <p:nvPr/>
        </p:nvSpPr>
        <p:spPr>
          <a:xfrm>
            <a:off x="260350" y="835560"/>
            <a:ext cx="11671300" cy="5940088"/>
          </a:xfrm>
          <a:prstGeom prst="rect">
            <a:avLst/>
          </a:prstGeom>
        </p:spPr>
        <p:txBody>
          <a:bodyPr wrap="square">
            <a:spAutoFit/>
          </a:bodyPr>
          <a:lstStyle/>
          <a:p>
            <a:pPr marL="342900" indent="-342900">
              <a:buAutoNum type="alphaLcParenBoth"/>
            </a:pPr>
            <a:r>
              <a:rPr lang="en-US" sz="2000" dirty="0">
                <a:solidFill>
                  <a:srgbClr val="000000"/>
                </a:solidFill>
                <a:latin typeface="Calibri" panose="020F0502020204030204" pitchFamily="34" charset="0"/>
                <a:cs typeface="Calibri" panose="020F0502020204030204" pitchFamily="34" charset="0"/>
              </a:rPr>
              <a:t>When a vacancy is filled by an existing employee, the employee will be confirmed in the new job after a period of three calendar months. In the event the applicant proves unsatisfactory in the position during the trial period, the Employer may extend the period for a further three months. If the employee is unable to perform the duties of the new job, they will be returned to their former position and wag </a:t>
            </a:r>
            <a:r>
              <a:rPr lang="en-US" sz="2000" dirty="0" err="1">
                <a:solidFill>
                  <a:srgbClr val="000000"/>
                </a:solidFill>
                <a:latin typeface="Calibri" panose="020F0502020204030204" pitchFamily="34" charset="0"/>
                <a:cs typeface="Calibri" panose="020F0502020204030204" pitchFamily="34" charset="0"/>
              </a:rPr>
              <a:t>eor</a:t>
            </a:r>
            <a:r>
              <a:rPr lang="en-US" sz="2000" dirty="0">
                <a:solidFill>
                  <a:srgbClr val="000000"/>
                </a:solidFill>
                <a:latin typeface="Calibri" panose="020F0502020204030204" pitchFamily="34" charset="0"/>
                <a:cs typeface="Calibri" panose="020F0502020204030204" pitchFamily="34" charset="0"/>
              </a:rPr>
              <a:t> salary rate without loss of seniority.</a:t>
            </a:r>
          </a:p>
          <a:p>
            <a:pPr marL="342900" indent="-342900">
              <a:buAutoNum type="alphaLcParenBoth"/>
            </a:pPr>
            <a:endParaRPr lang="en-US" sz="2000" dirty="0">
              <a:solidFill>
                <a:srgbClr val="000000"/>
              </a:solidFill>
              <a:latin typeface="Calibri" panose="020F0502020204030204" pitchFamily="34" charset="0"/>
              <a:cs typeface="Calibri" panose="020F0502020204030204" pitchFamily="34" charset="0"/>
            </a:endParaRPr>
          </a:p>
          <a:p>
            <a:pPr marL="342900" indent="-342900">
              <a:buAutoNum type="alphaLcParenBoth"/>
            </a:pPr>
            <a:r>
              <a:rPr lang="en-US" sz="2000" dirty="0">
                <a:solidFill>
                  <a:srgbClr val="000000"/>
                </a:solidFill>
                <a:latin typeface="Calibri" panose="020F0502020204030204" pitchFamily="34" charset="0"/>
                <a:cs typeface="Calibri" panose="020F0502020204030204" pitchFamily="34" charset="0"/>
              </a:rPr>
              <a:t>If the employee wishes to return to their former position, they will be returned to their former position and wage or salary rate without loss of seniority, up to a maximum of two times in a 12-month period. Extenuating circumstances will be discussed between the Employer and the Union.</a:t>
            </a:r>
          </a:p>
          <a:p>
            <a:pPr marL="342900" indent="-342900">
              <a:buAutoNum type="alphaLcParenBoth"/>
            </a:pPr>
            <a:endParaRPr lang="en-US" sz="2000" dirty="0">
              <a:solidFill>
                <a:srgbClr val="000000"/>
              </a:solidFill>
              <a:latin typeface="Calibri" panose="020F0502020204030204" pitchFamily="34" charset="0"/>
              <a:cs typeface="Calibri" panose="020F0502020204030204" pitchFamily="34" charset="0"/>
            </a:endParaRPr>
          </a:p>
          <a:p>
            <a:pPr marL="342900" indent="-342900">
              <a:buAutoNum type="alphaLcParenBoth"/>
            </a:pPr>
            <a:r>
              <a:rPr lang="en-US" sz="2000" dirty="0">
                <a:solidFill>
                  <a:srgbClr val="000000"/>
                </a:solidFill>
                <a:latin typeface="Calibri" panose="020F0502020204030204" pitchFamily="34" charset="0"/>
                <a:cs typeface="Calibri" panose="020F0502020204030204" pitchFamily="34" charset="0"/>
              </a:rPr>
              <a:t>Any other employee promoted or transferred because of rearrangement of positions will be returned to their former position and wage or salary rate without loss of seniority. The trial period for part-time employees will be equal to three months of full-time, but in any event will not exceed six calendar months. </a:t>
            </a:r>
          </a:p>
          <a:p>
            <a:pPr marL="342900" indent="-342900">
              <a:buAutoNum type="alphaLcParenBoth"/>
            </a:pPr>
            <a:endParaRPr lang="en-US" sz="2000" dirty="0">
              <a:solidFill>
                <a:srgbClr val="000000"/>
              </a:solidFill>
              <a:latin typeface="Calibri" panose="020F0502020204030204" pitchFamily="34" charset="0"/>
              <a:cs typeface="Calibri" panose="020F0502020204030204" pitchFamily="34" charset="0"/>
            </a:endParaRPr>
          </a:p>
          <a:p>
            <a:pPr marL="342900" indent="-342900">
              <a:buAutoNum type="alphaLcParenBoth"/>
            </a:pPr>
            <a:r>
              <a:rPr lang="en-US" sz="2000" dirty="0">
                <a:solidFill>
                  <a:srgbClr val="000000"/>
                </a:solidFill>
                <a:latin typeface="Calibri" panose="020F0502020204030204" pitchFamily="34" charset="0"/>
                <a:cs typeface="Calibri" panose="020F0502020204030204" pitchFamily="34" charset="0"/>
              </a:rPr>
              <a:t>The trial period will be extended by an amount equal to any absences of the employee that occur during their trial period and that are greater than two weeks in duration. Employee absences may result in the trial period extending beyond the six calendar months referred to above. An extension does not affect the employee's entitlement to health and welfare benefits as per Clause 27.1 (Eligibility).The Union will be notified of any extensions to an employee's trial period.</a:t>
            </a:r>
            <a:endParaRPr lang="en-CA"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774519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250803-5D2E-4FBD-9CE8-69D9E6BA0FF9}"/>
              </a:ext>
            </a:extLst>
          </p:cNvPr>
          <p:cNvSpPr/>
          <p:nvPr/>
        </p:nvSpPr>
        <p:spPr>
          <a:xfrm>
            <a:off x="260350" y="312340"/>
            <a:ext cx="11671300" cy="461665"/>
          </a:xfrm>
          <a:prstGeom prst="rect">
            <a:avLst/>
          </a:prstGeom>
        </p:spPr>
        <p:txBody>
          <a:bodyPr wrap="square">
            <a:spAutoFit/>
          </a:bodyPr>
          <a:lstStyle/>
          <a:p>
            <a:r>
              <a:rPr lang="en-US" sz="2400" b="1" dirty="0"/>
              <a:t>24.6 Local Union Observer</a:t>
            </a:r>
          </a:p>
        </p:txBody>
      </p:sp>
      <p:sp>
        <p:nvSpPr>
          <p:cNvPr id="4" name="Rectangle 3">
            <a:extLst>
              <a:ext uri="{FF2B5EF4-FFF2-40B4-BE49-F238E27FC236}">
                <a16:creationId xmlns:a16="http://schemas.microsoft.com/office/drawing/2014/main" id="{613423B5-751C-4A79-B147-FAA149A153AE}"/>
              </a:ext>
            </a:extLst>
          </p:cNvPr>
          <p:cNvSpPr/>
          <p:nvPr/>
        </p:nvSpPr>
        <p:spPr>
          <a:xfrm>
            <a:off x="430306" y="1111625"/>
            <a:ext cx="11331387" cy="1200329"/>
          </a:xfrm>
          <a:prstGeom prst="rect">
            <a:avLst/>
          </a:prstGeom>
        </p:spPr>
        <p:txBody>
          <a:bodyPr wrap="square">
            <a:spAutoFit/>
          </a:bodyPr>
          <a:lstStyle/>
          <a:p>
            <a:r>
              <a:rPr lang="en-US" sz="2400" dirty="0">
                <a:solidFill>
                  <a:srgbClr val="000000"/>
                </a:solidFill>
              </a:rPr>
              <a:t>The President of the Union or their designate may, upon an applicant's request, sit as an observer on a selection  committee for posted positions within the bargaining unit. The observer will be a disinterested party.</a:t>
            </a:r>
            <a:endParaRPr lang="en-CA" sz="2400" dirty="0"/>
          </a:p>
        </p:txBody>
      </p:sp>
    </p:spTree>
    <p:extLst>
      <p:ext uri="{BB962C8B-B14F-4D97-AF65-F5344CB8AC3E}">
        <p14:creationId xmlns:p14="http://schemas.microsoft.com/office/powerpoint/2010/main" val="20079251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250803-5D2E-4FBD-9CE8-69D9E6BA0FF9}"/>
              </a:ext>
            </a:extLst>
          </p:cNvPr>
          <p:cNvSpPr/>
          <p:nvPr/>
        </p:nvSpPr>
        <p:spPr>
          <a:xfrm>
            <a:off x="260350" y="312340"/>
            <a:ext cx="11671300" cy="461665"/>
          </a:xfrm>
          <a:prstGeom prst="rect">
            <a:avLst/>
          </a:prstGeom>
        </p:spPr>
        <p:txBody>
          <a:bodyPr wrap="square">
            <a:spAutoFit/>
          </a:bodyPr>
          <a:lstStyle/>
          <a:p>
            <a:r>
              <a:rPr lang="en-US" sz="2400" b="1" dirty="0"/>
              <a:t>24.7 Notification</a:t>
            </a:r>
          </a:p>
        </p:txBody>
      </p:sp>
      <p:sp>
        <p:nvSpPr>
          <p:cNvPr id="3" name="Rectangle 2">
            <a:extLst>
              <a:ext uri="{FF2B5EF4-FFF2-40B4-BE49-F238E27FC236}">
                <a16:creationId xmlns:a16="http://schemas.microsoft.com/office/drawing/2014/main" id="{C9A1D0A4-CFA8-44A7-B753-80270E6594C0}"/>
              </a:ext>
            </a:extLst>
          </p:cNvPr>
          <p:cNvSpPr/>
          <p:nvPr/>
        </p:nvSpPr>
        <p:spPr>
          <a:xfrm>
            <a:off x="260350" y="1237129"/>
            <a:ext cx="11124826" cy="3785652"/>
          </a:xfrm>
          <a:prstGeom prst="rect">
            <a:avLst/>
          </a:prstGeom>
        </p:spPr>
        <p:txBody>
          <a:bodyPr wrap="square">
            <a:spAutoFit/>
          </a:bodyPr>
          <a:lstStyle/>
          <a:p>
            <a:pPr marL="342900" indent="-342900">
              <a:buAutoNum type="alphaLcParenBoth"/>
            </a:pPr>
            <a:r>
              <a:rPr lang="en-US" sz="2400" dirty="0">
                <a:solidFill>
                  <a:srgbClr val="000000"/>
                </a:solidFill>
              </a:rPr>
              <a:t>Within seven days of the date of the appointment to a vacant position within the bargaining unit, the name of the successful applicant will be sent to each applicant from within the bargaining unit.</a:t>
            </a:r>
          </a:p>
          <a:p>
            <a:pPr marL="342900" indent="-342900">
              <a:buAutoNum type="alphaLcParenBoth"/>
            </a:pPr>
            <a:endParaRPr lang="en-US" sz="2400" dirty="0">
              <a:solidFill>
                <a:srgbClr val="000000"/>
              </a:solidFill>
            </a:endParaRPr>
          </a:p>
          <a:p>
            <a:pPr marL="342900" indent="-342900">
              <a:buAutoNum type="alphaLcParenBoth"/>
            </a:pPr>
            <a:r>
              <a:rPr lang="en-US" sz="2400" dirty="0">
                <a:solidFill>
                  <a:srgbClr val="000000"/>
                </a:solidFill>
              </a:rPr>
              <a:t>The Employer agrees, at the request of unsuccessful applicants, to discuss the reasons why they were unsuccessful and areas where they can improve their opportunities for advancement.</a:t>
            </a:r>
          </a:p>
          <a:p>
            <a:pPr marL="342900" indent="-342900">
              <a:buAutoNum type="alphaLcParenBoth"/>
            </a:pPr>
            <a:endParaRPr lang="en-US" sz="2400" dirty="0">
              <a:solidFill>
                <a:srgbClr val="000000"/>
              </a:solidFill>
            </a:endParaRPr>
          </a:p>
          <a:p>
            <a:pPr marL="342900" indent="-342900">
              <a:buAutoNum type="alphaLcParenBoth"/>
            </a:pPr>
            <a:r>
              <a:rPr lang="en-US" sz="2400" dirty="0">
                <a:solidFill>
                  <a:srgbClr val="000000"/>
                </a:solidFill>
              </a:rPr>
              <a:t>Upon written request, unsuccessful applicants from within the bargaining unit will be given, inwriting, the reasons they were unsuccessful.</a:t>
            </a:r>
            <a:endParaRPr lang="en-CA" sz="2400" dirty="0"/>
          </a:p>
        </p:txBody>
      </p:sp>
    </p:spTree>
    <p:extLst>
      <p:ext uri="{BB962C8B-B14F-4D97-AF65-F5344CB8AC3E}">
        <p14:creationId xmlns:p14="http://schemas.microsoft.com/office/powerpoint/2010/main" val="41729227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250803-5D2E-4FBD-9CE8-69D9E6BA0FF9}"/>
              </a:ext>
            </a:extLst>
          </p:cNvPr>
          <p:cNvSpPr/>
          <p:nvPr/>
        </p:nvSpPr>
        <p:spPr>
          <a:xfrm>
            <a:off x="260350" y="312340"/>
            <a:ext cx="11671300" cy="461665"/>
          </a:xfrm>
          <a:prstGeom prst="rect">
            <a:avLst/>
          </a:prstGeom>
        </p:spPr>
        <p:txBody>
          <a:bodyPr wrap="square">
            <a:spAutoFit/>
          </a:bodyPr>
          <a:lstStyle/>
          <a:p>
            <a:r>
              <a:rPr lang="en-US" sz="2400" b="1" dirty="0"/>
              <a:t>24.8 Right to Grieve</a:t>
            </a:r>
          </a:p>
        </p:txBody>
      </p:sp>
      <p:sp>
        <p:nvSpPr>
          <p:cNvPr id="4" name="Rectangle 3">
            <a:extLst>
              <a:ext uri="{FF2B5EF4-FFF2-40B4-BE49-F238E27FC236}">
                <a16:creationId xmlns:a16="http://schemas.microsoft.com/office/drawing/2014/main" id="{57716E87-684C-452F-AEEA-6B1FB201E8A4}"/>
              </a:ext>
            </a:extLst>
          </p:cNvPr>
          <p:cNvSpPr/>
          <p:nvPr/>
        </p:nvSpPr>
        <p:spPr>
          <a:xfrm>
            <a:off x="260351" y="1004047"/>
            <a:ext cx="11357908" cy="2677656"/>
          </a:xfrm>
          <a:prstGeom prst="rect">
            <a:avLst/>
          </a:prstGeom>
        </p:spPr>
        <p:txBody>
          <a:bodyPr wrap="square">
            <a:spAutoFit/>
          </a:bodyPr>
          <a:lstStyle/>
          <a:p>
            <a:r>
              <a:rPr lang="en-US" sz="2400" dirty="0">
                <a:solidFill>
                  <a:srgbClr val="000000"/>
                </a:solidFill>
              </a:rPr>
              <a:t>Where an employee feels that they have been aggrieved by a decision of the Employer under this article except for Clause 24.3, the employee may grieve the decision at Step 3 of the grievance procedure in Article 9 (Grievances) of this agreement within seven days of being notified of the Employer's decision. In advance of the Step 3 meeting, and for the purpose of investigating and assisting in the settlement of the grievance, the parties will exchange further particulars and documents for these purposes.</a:t>
            </a:r>
            <a:endParaRPr lang="en-CA" sz="2400" dirty="0"/>
          </a:p>
        </p:txBody>
      </p:sp>
    </p:spTree>
    <p:extLst>
      <p:ext uri="{BB962C8B-B14F-4D97-AF65-F5344CB8AC3E}">
        <p14:creationId xmlns:p14="http://schemas.microsoft.com/office/powerpoint/2010/main" val="41021283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250803-5D2E-4FBD-9CE8-69D9E6BA0FF9}"/>
              </a:ext>
            </a:extLst>
          </p:cNvPr>
          <p:cNvSpPr/>
          <p:nvPr/>
        </p:nvSpPr>
        <p:spPr>
          <a:xfrm>
            <a:off x="260350" y="312340"/>
            <a:ext cx="11671300" cy="461665"/>
          </a:xfrm>
          <a:prstGeom prst="rect">
            <a:avLst/>
          </a:prstGeom>
        </p:spPr>
        <p:txBody>
          <a:bodyPr wrap="square">
            <a:spAutoFit/>
          </a:bodyPr>
          <a:lstStyle/>
          <a:p>
            <a:r>
              <a:rPr lang="en-US" sz="2400" b="1" dirty="0"/>
              <a:t>24.9 Expedited Process</a:t>
            </a:r>
          </a:p>
        </p:txBody>
      </p:sp>
      <p:sp>
        <p:nvSpPr>
          <p:cNvPr id="3" name="Rectangle 2">
            <a:extLst>
              <a:ext uri="{FF2B5EF4-FFF2-40B4-BE49-F238E27FC236}">
                <a16:creationId xmlns:a16="http://schemas.microsoft.com/office/drawing/2014/main" id="{8B6A361C-B112-482F-AA0C-35653116F60D}"/>
              </a:ext>
            </a:extLst>
          </p:cNvPr>
          <p:cNvSpPr/>
          <p:nvPr/>
        </p:nvSpPr>
        <p:spPr>
          <a:xfrm>
            <a:off x="260350" y="1053474"/>
            <a:ext cx="11304633" cy="4708981"/>
          </a:xfrm>
          <a:prstGeom prst="rect">
            <a:avLst/>
          </a:prstGeom>
        </p:spPr>
        <p:txBody>
          <a:bodyPr wrap="square">
            <a:spAutoFit/>
          </a:bodyPr>
          <a:lstStyle/>
          <a:p>
            <a:pPr marL="342900" indent="-342900">
              <a:buAutoNum type="alphaLcParenBoth"/>
            </a:pPr>
            <a:r>
              <a:rPr lang="en-US" sz="2000" dirty="0">
                <a:solidFill>
                  <a:srgbClr val="000000"/>
                </a:solidFill>
              </a:rPr>
              <a:t>Where an Employer has made a selection pursuant to Clause 24.3 (Appointment Policy) and the employee disagrees with the Employer's decision, the employee may grieve the decision under the process set out below within seven days of being notified of the results. </a:t>
            </a:r>
          </a:p>
          <a:p>
            <a:pPr marL="342900" indent="-342900">
              <a:buAutoNum type="alphaLcParenBoth"/>
            </a:pPr>
            <a:endParaRPr lang="en-US" sz="2000" dirty="0">
              <a:solidFill>
                <a:srgbClr val="000000"/>
              </a:solidFill>
            </a:endParaRPr>
          </a:p>
          <a:p>
            <a:pPr marL="342900" indent="-342900">
              <a:buAutoNum type="alphaLcParenBoth"/>
            </a:pPr>
            <a:r>
              <a:rPr lang="en-US" sz="2000" dirty="0">
                <a:solidFill>
                  <a:srgbClr val="000000"/>
                </a:solidFill>
              </a:rPr>
              <a:t>The dispute resolution process</a:t>
            </a:r>
          </a:p>
          <a:p>
            <a:endParaRPr lang="en-US" sz="2000" dirty="0">
              <a:solidFill>
                <a:srgbClr val="000000"/>
              </a:solidFill>
            </a:endParaRPr>
          </a:p>
          <a:p>
            <a:pPr marL="1371600" lvl="2" indent="-457200">
              <a:buFont typeface="+mj-lt"/>
              <a:buAutoNum type="arabicParenR"/>
            </a:pPr>
            <a:r>
              <a:rPr lang="en-US" sz="2000" dirty="0">
                <a:solidFill>
                  <a:srgbClr val="000000"/>
                </a:solidFill>
              </a:rPr>
              <a:t>The dates and locations for the hearing will be determined by the parties. The hearing will take place within 45 days of filing the grievance. The parties will continue to discuss a resolution to the grievance prior to the hearing date.</a:t>
            </a:r>
          </a:p>
          <a:p>
            <a:pPr marL="1371600" lvl="2" indent="-457200">
              <a:buFont typeface="+mj-lt"/>
              <a:buAutoNum type="arabicParenR"/>
            </a:pPr>
            <a:r>
              <a:rPr lang="en-US" sz="2000" dirty="0">
                <a:solidFill>
                  <a:srgbClr val="000000"/>
                </a:solidFill>
              </a:rPr>
              <a:t>The parties agree that the expedited process will be heard by an expedited arbitrator listed in Appendix B (List of Arbitrators), depending on availability and if availability is similar, upon agreement of the parties.</a:t>
            </a:r>
          </a:p>
          <a:p>
            <a:pPr marL="1371600" lvl="2" indent="-457200">
              <a:buFont typeface="+mj-lt"/>
              <a:buAutoNum type="arabicParenR"/>
            </a:pPr>
            <a:r>
              <a:rPr lang="en-US" sz="2000" dirty="0">
                <a:solidFill>
                  <a:srgbClr val="000000"/>
                </a:solidFill>
              </a:rPr>
              <a:t>The parties will meet to develop a Joint Statement of Facts. The Joint Statement of Facts does not preclude either party from leading evidence that is disputed so long as the evidence meets the other guidelines of this protocol.</a:t>
            </a:r>
            <a:endParaRPr lang="en-CA" sz="2000" dirty="0"/>
          </a:p>
        </p:txBody>
      </p:sp>
    </p:spTree>
    <p:extLst>
      <p:ext uri="{BB962C8B-B14F-4D97-AF65-F5344CB8AC3E}">
        <p14:creationId xmlns:p14="http://schemas.microsoft.com/office/powerpoint/2010/main" val="8533875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250803-5D2E-4FBD-9CE8-69D9E6BA0FF9}"/>
              </a:ext>
            </a:extLst>
          </p:cNvPr>
          <p:cNvSpPr/>
          <p:nvPr/>
        </p:nvSpPr>
        <p:spPr>
          <a:xfrm>
            <a:off x="260350" y="312340"/>
            <a:ext cx="11671300" cy="461665"/>
          </a:xfrm>
          <a:prstGeom prst="rect">
            <a:avLst/>
          </a:prstGeom>
        </p:spPr>
        <p:txBody>
          <a:bodyPr wrap="square">
            <a:spAutoFit/>
          </a:bodyPr>
          <a:lstStyle/>
          <a:p>
            <a:r>
              <a:rPr lang="en-US" sz="2400" b="1" dirty="0"/>
              <a:t>24.9 Expedited Process</a:t>
            </a:r>
          </a:p>
        </p:txBody>
      </p:sp>
      <p:sp>
        <p:nvSpPr>
          <p:cNvPr id="3" name="Rectangle 2">
            <a:extLst>
              <a:ext uri="{FF2B5EF4-FFF2-40B4-BE49-F238E27FC236}">
                <a16:creationId xmlns:a16="http://schemas.microsoft.com/office/drawing/2014/main" id="{8B6A361C-B112-482F-AA0C-35653116F60D}"/>
              </a:ext>
            </a:extLst>
          </p:cNvPr>
          <p:cNvSpPr/>
          <p:nvPr/>
        </p:nvSpPr>
        <p:spPr>
          <a:xfrm>
            <a:off x="260350" y="913349"/>
            <a:ext cx="11304633" cy="5632311"/>
          </a:xfrm>
          <a:prstGeom prst="rect">
            <a:avLst/>
          </a:prstGeom>
        </p:spPr>
        <p:txBody>
          <a:bodyPr wrap="square">
            <a:spAutoFit/>
          </a:bodyPr>
          <a:lstStyle/>
          <a:p>
            <a:endParaRPr lang="en-US" sz="2400" dirty="0">
              <a:solidFill>
                <a:srgbClr val="000000"/>
              </a:solidFill>
            </a:endParaRPr>
          </a:p>
          <a:p>
            <a:pPr marL="457200" indent="-457200">
              <a:buFont typeface="+mj-lt"/>
              <a:buAutoNum type="arabicParenR" startAt="4"/>
            </a:pPr>
            <a:r>
              <a:rPr lang="en-US" sz="2400" dirty="0">
                <a:solidFill>
                  <a:srgbClr val="000000"/>
                </a:solidFill>
              </a:rPr>
              <a:t>The parties will disclose all information they intend to rely upon in relation to the selection dispute. If there is a dispute over disclosure of documentation the parties may contact the Arbitrator by telephone conference call and request an order for disclosure.</a:t>
            </a:r>
          </a:p>
          <a:p>
            <a:pPr marL="457200" indent="-457200">
              <a:buFont typeface="+mj-lt"/>
              <a:buAutoNum type="arabicParenR" startAt="4"/>
            </a:pPr>
            <a:endParaRPr lang="en-US" sz="2400" dirty="0">
              <a:solidFill>
                <a:srgbClr val="000000"/>
              </a:solidFill>
            </a:endParaRPr>
          </a:p>
          <a:p>
            <a:pPr marL="457200" indent="-457200">
              <a:buFont typeface="+mj-lt"/>
              <a:buAutoNum type="arabicParenR" startAt="4"/>
            </a:pPr>
            <a:r>
              <a:rPr lang="en-US" sz="2400" dirty="0">
                <a:solidFill>
                  <a:srgbClr val="000000"/>
                </a:solidFill>
              </a:rPr>
              <a:t>The process is intended to be informal and expeditious and therefore, the parties agree not to use outside legal counsel for expedited hearings;</a:t>
            </a:r>
          </a:p>
          <a:p>
            <a:pPr marL="457200" indent="-457200">
              <a:buFont typeface="+mj-lt"/>
              <a:buAutoNum type="arabicParenR" startAt="4"/>
            </a:pPr>
            <a:endParaRPr lang="en-US" sz="2400" dirty="0">
              <a:solidFill>
                <a:srgbClr val="000000"/>
              </a:solidFill>
            </a:endParaRPr>
          </a:p>
          <a:p>
            <a:pPr marL="457200" indent="-457200">
              <a:buFont typeface="+mj-lt"/>
              <a:buAutoNum type="arabicParenR" startAt="4"/>
            </a:pPr>
            <a:r>
              <a:rPr lang="en-US" sz="2400" dirty="0">
                <a:solidFill>
                  <a:srgbClr val="000000"/>
                </a:solidFill>
              </a:rPr>
              <a:t>All presentations are to be short and concise;</a:t>
            </a:r>
          </a:p>
          <a:p>
            <a:pPr marL="457200" indent="-457200">
              <a:buFont typeface="+mj-lt"/>
              <a:buAutoNum type="arabicParenR" startAt="4"/>
            </a:pPr>
            <a:endParaRPr lang="en-US" sz="2400" dirty="0">
              <a:solidFill>
                <a:srgbClr val="000000"/>
              </a:solidFill>
            </a:endParaRPr>
          </a:p>
          <a:p>
            <a:pPr marL="457200" indent="-457200">
              <a:buFont typeface="+mj-lt"/>
              <a:buAutoNum type="arabicParenR" startAt="4"/>
            </a:pPr>
            <a:r>
              <a:rPr lang="en-US" sz="2400" dirty="0">
                <a:solidFill>
                  <a:srgbClr val="000000"/>
                </a:solidFill>
              </a:rPr>
              <a:t>Each case will begin with a comprehensive opening statement by each side;</a:t>
            </a:r>
          </a:p>
          <a:p>
            <a:pPr marL="457200" indent="-457200">
              <a:buFont typeface="+mj-lt"/>
              <a:buAutoNum type="arabicParenR" startAt="4"/>
            </a:pPr>
            <a:endParaRPr lang="en-US" sz="2400" dirty="0">
              <a:solidFill>
                <a:srgbClr val="000000"/>
              </a:solidFill>
            </a:endParaRPr>
          </a:p>
          <a:p>
            <a:pPr marL="457200" indent="-457200">
              <a:buFont typeface="+mj-lt"/>
              <a:buAutoNum type="arabicParenR" startAt="4"/>
            </a:pPr>
            <a:r>
              <a:rPr lang="en-US" sz="2400" dirty="0">
                <a:solidFill>
                  <a:srgbClr val="000000"/>
                </a:solidFill>
              </a:rPr>
              <a:t>Prior to rendering a decision, the Arbitrator will assist the parties in mediating a resolution to the grievance. </a:t>
            </a:r>
          </a:p>
        </p:txBody>
      </p:sp>
    </p:spTree>
    <p:extLst>
      <p:ext uri="{BB962C8B-B14F-4D97-AF65-F5344CB8AC3E}">
        <p14:creationId xmlns:p14="http://schemas.microsoft.com/office/powerpoint/2010/main" val="28980230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250803-5D2E-4FBD-9CE8-69D9E6BA0FF9}"/>
              </a:ext>
            </a:extLst>
          </p:cNvPr>
          <p:cNvSpPr/>
          <p:nvPr/>
        </p:nvSpPr>
        <p:spPr>
          <a:xfrm>
            <a:off x="260350" y="312340"/>
            <a:ext cx="11671300" cy="461665"/>
          </a:xfrm>
          <a:prstGeom prst="rect">
            <a:avLst/>
          </a:prstGeom>
        </p:spPr>
        <p:txBody>
          <a:bodyPr wrap="square">
            <a:spAutoFit/>
          </a:bodyPr>
          <a:lstStyle/>
          <a:p>
            <a:r>
              <a:rPr lang="en-US" sz="2400" b="1" dirty="0"/>
              <a:t>24.9 Expedited Process</a:t>
            </a:r>
          </a:p>
        </p:txBody>
      </p:sp>
      <p:sp>
        <p:nvSpPr>
          <p:cNvPr id="3" name="Rectangle 2">
            <a:extLst>
              <a:ext uri="{FF2B5EF4-FFF2-40B4-BE49-F238E27FC236}">
                <a16:creationId xmlns:a16="http://schemas.microsoft.com/office/drawing/2014/main" id="{8B6A361C-B112-482F-AA0C-35653116F60D}"/>
              </a:ext>
            </a:extLst>
          </p:cNvPr>
          <p:cNvSpPr/>
          <p:nvPr/>
        </p:nvSpPr>
        <p:spPr>
          <a:xfrm>
            <a:off x="260350" y="543172"/>
            <a:ext cx="11304633" cy="5262979"/>
          </a:xfrm>
          <a:prstGeom prst="rect">
            <a:avLst/>
          </a:prstGeom>
        </p:spPr>
        <p:txBody>
          <a:bodyPr wrap="square">
            <a:spAutoFit/>
          </a:bodyPr>
          <a:lstStyle/>
          <a:p>
            <a:endParaRPr lang="en-US" sz="2400" dirty="0">
              <a:solidFill>
                <a:srgbClr val="000000"/>
              </a:solidFill>
            </a:endParaRPr>
          </a:p>
          <a:p>
            <a:pPr marL="457200" indent="-457200">
              <a:buFont typeface="+mj-lt"/>
              <a:buAutoNum type="alphaLcParenR" startAt="3"/>
            </a:pPr>
            <a:r>
              <a:rPr lang="en-US" sz="2400" dirty="0">
                <a:solidFill>
                  <a:srgbClr val="000000"/>
                </a:solidFill>
              </a:rPr>
              <a:t>Where mediation is not successful, the hearing will proceed as ordered by the Arbitrator and a decision will be rendered on the following basis:</a:t>
            </a:r>
          </a:p>
          <a:p>
            <a:pPr marL="1371600" lvl="2" indent="-457200">
              <a:buFont typeface="+mj-lt"/>
              <a:buAutoNum type="arabicParenR"/>
            </a:pPr>
            <a:r>
              <a:rPr lang="en-US" sz="2400" dirty="0">
                <a:solidFill>
                  <a:srgbClr val="000000"/>
                </a:solidFill>
              </a:rPr>
              <a:t>The Arbitrator will render a decision within two working days of the hearing.</a:t>
            </a:r>
          </a:p>
          <a:p>
            <a:pPr marL="1371600" lvl="2" indent="-457200">
              <a:buFont typeface="+mj-lt"/>
              <a:buAutoNum type="arabicParenR"/>
            </a:pPr>
            <a:r>
              <a:rPr lang="en-US" sz="2400" dirty="0">
                <a:solidFill>
                  <a:srgbClr val="000000"/>
                </a:solidFill>
              </a:rPr>
              <a:t> No written reasons for the decision will be provided beyond that which the Arbitrator deems appropriate to convey a decision. This process is not intended to prevent the Arbitrator from 	allowing the parties to agree upon a remedy.</a:t>
            </a:r>
          </a:p>
          <a:p>
            <a:pPr marL="1371600" lvl="2" indent="-457200">
              <a:buFont typeface="+mj-lt"/>
              <a:buAutoNum type="arabicParenR"/>
            </a:pPr>
            <a:r>
              <a:rPr lang="en-US" sz="2400" dirty="0">
                <a:solidFill>
                  <a:srgbClr val="000000"/>
                </a:solidFill>
              </a:rPr>
              <a:t>The decision of the Arbitrator is without prejudice. These decisions will have no precedent and 	value.</a:t>
            </a:r>
          </a:p>
          <a:p>
            <a:pPr marL="1371600" lvl="2" indent="-457200">
              <a:buFont typeface="+mj-lt"/>
              <a:buAutoNum type="arabicParenR"/>
            </a:pPr>
            <a:r>
              <a:rPr lang="en-US" sz="2400" dirty="0">
                <a:solidFill>
                  <a:srgbClr val="000000"/>
                </a:solidFill>
              </a:rPr>
              <a:t>All settlements of expedited arbitration cases prior to or during the mediated part of this expedited 	process will be without prejudice.</a:t>
            </a:r>
          </a:p>
          <a:p>
            <a:pPr marL="1371600" lvl="2" indent="-457200">
              <a:buFont typeface="+mj-lt"/>
              <a:buAutoNum type="arabicParenR"/>
            </a:pPr>
            <a:r>
              <a:rPr lang="en-US" sz="2400" dirty="0">
                <a:solidFill>
                  <a:srgbClr val="000000"/>
                </a:solidFill>
              </a:rPr>
              <a:t>The parties will equally share the cost of the fees and expenses of the Arbitrator and hearing expenses.</a:t>
            </a:r>
            <a:endParaRPr lang="en-CA" sz="2400" dirty="0"/>
          </a:p>
        </p:txBody>
      </p:sp>
    </p:spTree>
    <p:extLst>
      <p:ext uri="{BB962C8B-B14F-4D97-AF65-F5344CB8AC3E}">
        <p14:creationId xmlns:p14="http://schemas.microsoft.com/office/powerpoint/2010/main" val="37803495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250803-5D2E-4FBD-9CE8-69D9E6BA0FF9}"/>
              </a:ext>
            </a:extLst>
          </p:cNvPr>
          <p:cNvSpPr/>
          <p:nvPr/>
        </p:nvSpPr>
        <p:spPr>
          <a:xfrm>
            <a:off x="260350" y="312340"/>
            <a:ext cx="11671300" cy="461665"/>
          </a:xfrm>
          <a:prstGeom prst="rect">
            <a:avLst/>
          </a:prstGeom>
        </p:spPr>
        <p:txBody>
          <a:bodyPr wrap="square">
            <a:spAutoFit/>
          </a:bodyPr>
          <a:lstStyle/>
          <a:p>
            <a:r>
              <a:rPr lang="en-US" sz="2400" b="1" dirty="0"/>
              <a:t>24.10 Vacation Letters</a:t>
            </a:r>
          </a:p>
        </p:txBody>
      </p:sp>
      <p:sp>
        <p:nvSpPr>
          <p:cNvPr id="4" name="Rectangle 3">
            <a:extLst>
              <a:ext uri="{FF2B5EF4-FFF2-40B4-BE49-F238E27FC236}">
                <a16:creationId xmlns:a16="http://schemas.microsoft.com/office/drawing/2014/main" id="{293F86F8-F4F3-4704-A4E6-B3259633FB4B}"/>
              </a:ext>
            </a:extLst>
          </p:cNvPr>
          <p:cNvSpPr/>
          <p:nvPr/>
        </p:nvSpPr>
        <p:spPr>
          <a:xfrm>
            <a:off x="430306" y="1057835"/>
            <a:ext cx="11331388" cy="1569660"/>
          </a:xfrm>
          <a:prstGeom prst="rect">
            <a:avLst/>
          </a:prstGeom>
        </p:spPr>
        <p:txBody>
          <a:bodyPr wrap="square">
            <a:spAutoFit/>
          </a:bodyPr>
          <a:lstStyle/>
          <a:p>
            <a:r>
              <a:rPr lang="en-US" sz="2400" dirty="0">
                <a:solidFill>
                  <a:srgbClr val="000000"/>
                </a:solidFill>
              </a:rPr>
              <a:t>Employees who will be absent from duty on vacation for more than seven calendar days will be entitled to file a letter of preference with their supervisor indicating positions they would accept should a vacancy occur while they are absent. Such letter(s) of preference will only be valid for the duration of the vacation.</a:t>
            </a:r>
            <a:endParaRPr lang="en-CA" sz="2400" dirty="0"/>
          </a:p>
        </p:txBody>
      </p:sp>
    </p:spTree>
    <p:extLst>
      <p:ext uri="{BB962C8B-B14F-4D97-AF65-F5344CB8AC3E}">
        <p14:creationId xmlns:p14="http://schemas.microsoft.com/office/powerpoint/2010/main" val="36078581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250803-5D2E-4FBD-9CE8-69D9E6BA0FF9}"/>
              </a:ext>
            </a:extLst>
          </p:cNvPr>
          <p:cNvSpPr/>
          <p:nvPr/>
        </p:nvSpPr>
        <p:spPr>
          <a:xfrm>
            <a:off x="260350" y="312340"/>
            <a:ext cx="11671300" cy="461665"/>
          </a:xfrm>
          <a:prstGeom prst="rect">
            <a:avLst/>
          </a:prstGeom>
        </p:spPr>
        <p:txBody>
          <a:bodyPr wrap="square">
            <a:spAutoFit/>
          </a:bodyPr>
          <a:lstStyle/>
          <a:p>
            <a:r>
              <a:rPr lang="en-US" sz="2400" b="1" dirty="0"/>
              <a:t>24.11 Temporary Vacancies</a:t>
            </a:r>
          </a:p>
        </p:txBody>
      </p:sp>
      <p:sp>
        <p:nvSpPr>
          <p:cNvPr id="3" name="Rectangle 2">
            <a:extLst>
              <a:ext uri="{FF2B5EF4-FFF2-40B4-BE49-F238E27FC236}">
                <a16:creationId xmlns:a16="http://schemas.microsoft.com/office/drawing/2014/main" id="{9942965C-82DC-43B3-8A6A-E64735E837FB}"/>
              </a:ext>
            </a:extLst>
          </p:cNvPr>
          <p:cNvSpPr/>
          <p:nvPr/>
        </p:nvSpPr>
        <p:spPr>
          <a:xfrm>
            <a:off x="260350" y="1165412"/>
            <a:ext cx="11671300" cy="5170646"/>
          </a:xfrm>
          <a:prstGeom prst="rect">
            <a:avLst/>
          </a:prstGeom>
        </p:spPr>
        <p:txBody>
          <a:bodyPr wrap="square">
            <a:spAutoFit/>
          </a:bodyPr>
          <a:lstStyle/>
          <a:p>
            <a:pPr marL="342900" indent="-342900">
              <a:buAutoNum type="alphaLcParenBoth"/>
            </a:pPr>
            <a:r>
              <a:rPr lang="en-US" sz="2200" dirty="0">
                <a:solidFill>
                  <a:srgbClr val="000000"/>
                </a:solidFill>
              </a:rPr>
              <a:t>Vacancies of a temporary nature, which exceed or are expected to exceed three months will be posted as per Clause 24.1 (Job Postings).</a:t>
            </a:r>
          </a:p>
          <a:p>
            <a:pPr marL="342900" indent="-342900">
              <a:buAutoNum type="alphaLcParenBoth"/>
            </a:pPr>
            <a:endParaRPr lang="en-US" sz="2200" dirty="0">
              <a:solidFill>
                <a:srgbClr val="000000"/>
              </a:solidFill>
            </a:endParaRPr>
          </a:p>
          <a:p>
            <a:pPr marL="342900" indent="-342900">
              <a:buAutoNum type="alphaLcParenBoth"/>
            </a:pPr>
            <a:r>
              <a:rPr lang="en-US" sz="2200" dirty="0">
                <a:solidFill>
                  <a:srgbClr val="000000"/>
                </a:solidFill>
              </a:rPr>
              <a:t> Casual employees may elect to maintain their 10.6% in lieu of vacation and statutory holidays for the duration of the temporary vacancy they are filling. Successful applicants who fill a temporary vacancy may apply for Article 27 (Health and Welfare Benefits) for which they are eligible, after three months in the temporary vacancy. Upon completion of the temporary work assignment, the employee’s entitlement to the Health and Welfare Benefit plan will cease.</a:t>
            </a:r>
          </a:p>
          <a:p>
            <a:pPr marL="342900" indent="-342900">
              <a:buAutoNum type="alphaLcParenBoth"/>
            </a:pPr>
            <a:endParaRPr lang="en-US" sz="2200" dirty="0">
              <a:solidFill>
                <a:srgbClr val="000000"/>
              </a:solidFill>
            </a:endParaRPr>
          </a:p>
          <a:p>
            <a:pPr marL="342900" indent="-342900">
              <a:buAutoNum type="alphaLcParenBoth"/>
            </a:pPr>
            <a:r>
              <a:rPr lang="en-US" sz="2200" dirty="0">
                <a:solidFill>
                  <a:srgbClr val="000000"/>
                </a:solidFill>
              </a:rPr>
              <a:t>Where an employee is off on long-term disability benefits, a temporary posting may continue to a date of 18-months from that employee's last day worked. If the 18-months as noted above is reached and the employee is still off on long-term disability benefits, the position will be posted as a regular position.</a:t>
            </a:r>
          </a:p>
          <a:p>
            <a:pPr marL="342900" indent="-342900">
              <a:buAutoNum type="alphaLcParenBoth"/>
            </a:pPr>
            <a:endParaRPr lang="en-US" sz="2200" dirty="0">
              <a:solidFill>
                <a:srgbClr val="000000"/>
              </a:solidFill>
            </a:endParaRPr>
          </a:p>
          <a:p>
            <a:pPr marL="342900" indent="-342900">
              <a:buAutoNum type="alphaLcParenBoth"/>
            </a:pPr>
            <a:r>
              <a:rPr lang="en-US" sz="2200" dirty="0">
                <a:solidFill>
                  <a:srgbClr val="000000"/>
                </a:solidFill>
              </a:rPr>
              <a:t>Accepting a temporary vacancy does not change the status of an employee</a:t>
            </a:r>
            <a:endParaRPr lang="en-CA" sz="2200" dirty="0"/>
          </a:p>
        </p:txBody>
      </p:sp>
    </p:spTree>
    <p:extLst>
      <p:ext uri="{BB962C8B-B14F-4D97-AF65-F5344CB8AC3E}">
        <p14:creationId xmlns:p14="http://schemas.microsoft.com/office/powerpoint/2010/main" val="1337824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250803-5D2E-4FBD-9CE8-69D9E6BA0FF9}"/>
              </a:ext>
            </a:extLst>
          </p:cNvPr>
          <p:cNvSpPr/>
          <p:nvPr/>
        </p:nvSpPr>
        <p:spPr>
          <a:xfrm>
            <a:off x="260350" y="312340"/>
            <a:ext cx="11671300" cy="461665"/>
          </a:xfrm>
          <a:prstGeom prst="rect">
            <a:avLst/>
          </a:prstGeom>
        </p:spPr>
        <p:txBody>
          <a:bodyPr wrap="square">
            <a:spAutoFit/>
          </a:bodyPr>
          <a:lstStyle/>
          <a:p>
            <a:r>
              <a:rPr lang="en-US" sz="2400" b="1" dirty="0"/>
              <a:t>24.12 Interviews</a:t>
            </a:r>
          </a:p>
        </p:txBody>
      </p:sp>
      <p:sp>
        <p:nvSpPr>
          <p:cNvPr id="3" name="Rectangle 2">
            <a:extLst>
              <a:ext uri="{FF2B5EF4-FFF2-40B4-BE49-F238E27FC236}">
                <a16:creationId xmlns:a16="http://schemas.microsoft.com/office/drawing/2014/main" id="{9CFC23A8-B744-4F77-A199-9F15F83ED59E}"/>
              </a:ext>
            </a:extLst>
          </p:cNvPr>
          <p:cNvSpPr/>
          <p:nvPr/>
        </p:nvSpPr>
        <p:spPr>
          <a:xfrm>
            <a:off x="484093" y="1416423"/>
            <a:ext cx="10094259" cy="2308324"/>
          </a:xfrm>
          <a:prstGeom prst="rect">
            <a:avLst/>
          </a:prstGeom>
        </p:spPr>
        <p:txBody>
          <a:bodyPr wrap="square">
            <a:spAutoFit/>
          </a:bodyPr>
          <a:lstStyle/>
          <a:p>
            <a:r>
              <a:rPr lang="en-US" sz="2400" dirty="0">
                <a:solidFill>
                  <a:srgbClr val="000000"/>
                </a:solidFill>
              </a:rPr>
              <a:t>An applicant for a posted position with the Employer who is not on a leave of absence without pay and who has been called for an interview will suffer no loss of basic earnings to attend. Should an employee require a leave of absence from duties for the interview, their supervisor will be notified as soon as the requirement to appear for an interview is made known</a:t>
            </a:r>
            <a:endParaRPr lang="en-CA" sz="2400" dirty="0"/>
          </a:p>
        </p:txBody>
      </p:sp>
    </p:spTree>
    <p:extLst>
      <p:ext uri="{BB962C8B-B14F-4D97-AF65-F5344CB8AC3E}">
        <p14:creationId xmlns:p14="http://schemas.microsoft.com/office/powerpoint/2010/main" val="17742818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250803-5D2E-4FBD-9CE8-69D9E6BA0FF9}"/>
              </a:ext>
            </a:extLst>
          </p:cNvPr>
          <p:cNvSpPr/>
          <p:nvPr/>
        </p:nvSpPr>
        <p:spPr>
          <a:xfrm>
            <a:off x="260350" y="312340"/>
            <a:ext cx="11671300" cy="461665"/>
          </a:xfrm>
          <a:prstGeom prst="rect">
            <a:avLst/>
          </a:prstGeom>
        </p:spPr>
        <p:txBody>
          <a:bodyPr wrap="square">
            <a:spAutoFit/>
          </a:bodyPr>
          <a:lstStyle/>
          <a:p>
            <a:r>
              <a:rPr lang="en-US" sz="2400" b="1" dirty="0"/>
              <a:t>24.13 Deemed Qualified</a:t>
            </a:r>
          </a:p>
        </p:txBody>
      </p:sp>
      <p:sp>
        <p:nvSpPr>
          <p:cNvPr id="3" name="Rectangle 2">
            <a:extLst>
              <a:ext uri="{FF2B5EF4-FFF2-40B4-BE49-F238E27FC236}">
                <a16:creationId xmlns:a16="http://schemas.microsoft.com/office/drawing/2014/main" id="{81AA458D-E076-46A2-BCCB-19F231BFD07F}"/>
              </a:ext>
            </a:extLst>
          </p:cNvPr>
          <p:cNvSpPr/>
          <p:nvPr/>
        </p:nvSpPr>
        <p:spPr>
          <a:xfrm>
            <a:off x="412376" y="1255059"/>
            <a:ext cx="11044518" cy="1569660"/>
          </a:xfrm>
          <a:prstGeom prst="rect">
            <a:avLst/>
          </a:prstGeom>
        </p:spPr>
        <p:txBody>
          <a:bodyPr wrap="square">
            <a:spAutoFit/>
          </a:bodyPr>
          <a:lstStyle/>
          <a:p>
            <a:r>
              <a:rPr lang="en-US" sz="2400" dirty="0">
                <a:solidFill>
                  <a:srgbClr val="000000"/>
                </a:solidFill>
              </a:rPr>
              <a:t>If qualifications for a position are changed, current employees are deemed to possess the necessary qualifications for the position or other like positions, provided they possess an equivalent combination of education, training and experience</a:t>
            </a:r>
            <a:endParaRPr lang="en-CA" sz="2400" dirty="0"/>
          </a:p>
        </p:txBody>
      </p:sp>
    </p:spTree>
    <p:extLst>
      <p:ext uri="{BB962C8B-B14F-4D97-AF65-F5344CB8AC3E}">
        <p14:creationId xmlns:p14="http://schemas.microsoft.com/office/powerpoint/2010/main" val="26980785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250803-5D2E-4FBD-9CE8-69D9E6BA0FF9}"/>
              </a:ext>
            </a:extLst>
          </p:cNvPr>
          <p:cNvSpPr/>
          <p:nvPr/>
        </p:nvSpPr>
        <p:spPr>
          <a:xfrm>
            <a:off x="260350" y="312340"/>
            <a:ext cx="11671300" cy="461665"/>
          </a:xfrm>
          <a:prstGeom prst="rect">
            <a:avLst/>
          </a:prstGeom>
        </p:spPr>
        <p:txBody>
          <a:bodyPr wrap="square">
            <a:spAutoFit/>
          </a:bodyPr>
          <a:lstStyle/>
          <a:p>
            <a:r>
              <a:rPr lang="en-US" sz="2400" b="1" dirty="0"/>
              <a:t>24.14 Evaluation Reports</a:t>
            </a:r>
          </a:p>
        </p:txBody>
      </p:sp>
      <p:sp>
        <p:nvSpPr>
          <p:cNvPr id="4" name="Rectangle 3">
            <a:extLst>
              <a:ext uri="{FF2B5EF4-FFF2-40B4-BE49-F238E27FC236}">
                <a16:creationId xmlns:a16="http://schemas.microsoft.com/office/drawing/2014/main" id="{F4C29498-63DC-425D-9762-CC48AAF302B1}"/>
              </a:ext>
            </a:extLst>
          </p:cNvPr>
          <p:cNvSpPr/>
          <p:nvPr/>
        </p:nvSpPr>
        <p:spPr>
          <a:xfrm>
            <a:off x="260350" y="963376"/>
            <a:ext cx="11671300" cy="5632311"/>
          </a:xfrm>
          <a:prstGeom prst="rect">
            <a:avLst/>
          </a:prstGeom>
        </p:spPr>
        <p:txBody>
          <a:bodyPr wrap="square">
            <a:spAutoFit/>
          </a:bodyPr>
          <a:lstStyle/>
          <a:p>
            <a:r>
              <a:rPr lang="en-US" sz="2400" dirty="0"/>
              <a:t>Where a formal evaluation of an employee's performance is carried out, the employee will be given up to seven calendar days after the interview to read, review, and sign the evaluation. Whenever practical, evaluation interviews will take place during the employee's regular working hours. Where the evaluation interview is held outside the employee's working hours, the employee will be paid at the appropriate rate of pay. Provision will be made on the evaluation form for an employee to sign it. The form will provide for the employee's signature in two places, one indicating that the employee has read and accepts the evaluation, and the other indicating that the employee disagrees with the evaluation. The employee will sign in only one of the places provided. No employee may initiate a grievance regarding the contents of an evaluation report unless the signature indicates disagreement with the evaluation. An employee will receive a copy of this evaluation report at the time of signing. An employee evaluation will not be changed after an employee has signed it, without the knowledge of the employee, and any such changes will be subject to the grievance procedure of this agreement.</a:t>
            </a:r>
            <a:endParaRPr lang="en-CA" sz="2400" dirty="0"/>
          </a:p>
        </p:txBody>
      </p:sp>
    </p:spTree>
    <p:extLst>
      <p:ext uri="{BB962C8B-B14F-4D97-AF65-F5344CB8AC3E}">
        <p14:creationId xmlns:p14="http://schemas.microsoft.com/office/powerpoint/2010/main" val="21167638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7624B-5807-4DF4-9222-0EAD8E749F51}"/>
              </a:ext>
            </a:extLst>
          </p:cNvPr>
          <p:cNvSpPr>
            <a:spLocks noGrp="1"/>
          </p:cNvSpPr>
          <p:nvPr>
            <p:ph type="title" idx="4294967295"/>
          </p:nvPr>
        </p:nvSpPr>
        <p:spPr>
          <a:xfrm>
            <a:off x="0" y="1123950"/>
            <a:ext cx="2782888" cy="3413125"/>
          </a:xfrm>
        </p:spPr>
        <p:txBody>
          <a:bodyPr/>
          <a:lstStyle/>
          <a:p>
            <a:r>
              <a:rPr lang="en-US" dirty="0"/>
              <a:t>GS/ CLS Specific Changes</a:t>
            </a:r>
            <a:endParaRPr lang="en-CA" dirty="0"/>
          </a:p>
        </p:txBody>
      </p:sp>
      <p:sp>
        <p:nvSpPr>
          <p:cNvPr id="4" name="Rectangle 3">
            <a:extLst>
              <a:ext uri="{FF2B5EF4-FFF2-40B4-BE49-F238E27FC236}">
                <a16:creationId xmlns:a16="http://schemas.microsoft.com/office/drawing/2014/main" id="{CCFD263F-6B00-4FC0-8B77-A26C2EAE7835}"/>
              </a:ext>
            </a:extLst>
          </p:cNvPr>
          <p:cNvSpPr/>
          <p:nvPr/>
        </p:nvSpPr>
        <p:spPr>
          <a:xfrm>
            <a:off x="326571" y="195944"/>
            <a:ext cx="11112395" cy="6370975"/>
          </a:xfrm>
          <a:prstGeom prst="rect">
            <a:avLst/>
          </a:prstGeom>
        </p:spPr>
        <p:txBody>
          <a:bodyPr wrap="square">
            <a:spAutoFit/>
          </a:bodyPr>
          <a:lstStyle/>
          <a:p>
            <a:r>
              <a:rPr lang="en-US" sz="2400" b="1" dirty="0">
                <a:solidFill>
                  <a:srgbClr val="000000"/>
                </a:solidFill>
              </a:rPr>
              <a:t>24.15 Float Positions – </a:t>
            </a:r>
            <a:r>
              <a:rPr lang="en-US" sz="2400" b="1" dirty="0">
                <a:solidFill>
                  <a:srgbClr val="000000"/>
                </a:solidFill>
                <a:highlight>
                  <a:srgbClr val="FFFF00"/>
                </a:highlight>
              </a:rPr>
              <a:t>NEW LANGUAGE</a:t>
            </a:r>
          </a:p>
          <a:p>
            <a:endParaRPr lang="en-US" sz="2400" dirty="0"/>
          </a:p>
          <a:p>
            <a:r>
              <a:rPr lang="en-US" sz="2400" b="1" u="sng" dirty="0"/>
              <a:t>Except as expressly set out in local issues memoranda, the following provisions shall apply:</a:t>
            </a:r>
          </a:p>
          <a:p>
            <a:endParaRPr lang="en-US" sz="2400" dirty="0"/>
          </a:p>
          <a:p>
            <a:r>
              <a:rPr lang="en-US" sz="2400" b="1" u="sng" dirty="0"/>
              <a:t>(a) </a:t>
            </a:r>
            <a:r>
              <a:rPr lang="en-US" sz="2400" dirty="0"/>
              <a:t>It may be operationally more efficient and cost effective to utilize regular float positions to backfill  regular employees as set out in Clause 14.2 </a:t>
            </a:r>
            <a:r>
              <a:rPr lang="en-US" sz="2400" b="1" u="sng" dirty="0"/>
              <a:t>(Hours of Work), </a:t>
            </a:r>
            <a:r>
              <a:rPr lang="en-US" sz="2400" dirty="0"/>
              <a:t>local issues agreements, and Clause 30.1(Casual Employees), or to address other workload needs. Further, this matter may be discussed at anytime with local union representatives or by the </a:t>
            </a:r>
            <a:r>
              <a:rPr lang="en-US" sz="2400" dirty="0" err="1"/>
              <a:t>Labour</a:t>
            </a:r>
            <a:r>
              <a:rPr lang="en-US" sz="2400" dirty="0"/>
              <a:t> Management Committee which shall consider factors such as utilization of casual employees.</a:t>
            </a:r>
          </a:p>
          <a:p>
            <a:endParaRPr lang="en-US" sz="2400" dirty="0"/>
          </a:p>
          <a:p>
            <a:r>
              <a:rPr lang="en-US" sz="2400" b="1" u="sng" dirty="0"/>
              <a:t>(b) </a:t>
            </a:r>
            <a:r>
              <a:rPr lang="en-US" sz="2400" dirty="0"/>
              <a:t>Where the Employer establishes float positions, they will be posted in accordance with Article 24 </a:t>
            </a:r>
            <a:r>
              <a:rPr lang="en-US" sz="2400" b="1" u="sng" dirty="0"/>
              <a:t>(Promotion and Staff Changes). </a:t>
            </a:r>
            <a:r>
              <a:rPr lang="en-US" sz="2400" dirty="0"/>
              <a:t>The posted FTE will be as high as practicable given anticipated need and in any event, the position will be eligible for health and welfare benefits under Clause 27.1 </a:t>
            </a:r>
            <a:r>
              <a:rPr lang="en-US" sz="2400" b="1" u="sng" dirty="0"/>
              <a:t>(Eligibility). </a:t>
            </a:r>
            <a:r>
              <a:rPr lang="en-US" sz="2400" dirty="0"/>
              <a:t>where there are local issues agreements addressing the establishment of float positions.</a:t>
            </a:r>
            <a:endParaRPr lang="en-CA" sz="2400" b="1" u="sng" dirty="0"/>
          </a:p>
        </p:txBody>
      </p:sp>
    </p:spTree>
    <p:extLst>
      <p:ext uri="{BB962C8B-B14F-4D97-AF65-F5344CB8AC3E}">
        <p14:creationId xmlns:p14="http://schemas.microsoft.com/office/powerpoint/2010/main" val="27402469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CFD263F-6B00-4FC0-8B77-A26C2EAE7835}"/>
              </a:ext>
            </a:extLst>
          </p:cNvPr>
          <p:cNvSpPr/>
          <p:nvPr/>
        </p:nvSpPr>
        <p:spPr>
          <a:xfrm>
            <a:off x="239485" y="-36195"/>
            <a:ext cx="11713029" cy="6247864"/>
          </a:xfrm>
          <a:prstGeom prst="rect">
            <a:avLst/>
          </a:prstGeom>
        </p:spPr>
        <p:txBody>
          <a:bodyPr wrap="square">
            <a:spAutoFit/>
          </a:bodyPr>
          <a:lstStyle/>
          <a:p>
            <a:r>
              <a:rPr lang="en-US" sz="2000" b="1" u="sng" dirty="0"/>
              <a:t>24.15 Float Positions Cont’d..</a:t>
            </a:r>
          </a:p>
          <a:p>
            <a:endParaRPr lang="en-US" sz="2000" b="1" u="sng" dirty="0"/>
          </a:p>
          <a:p>
            <a:r>
              <a:rPr lang="en-US" sz="2000" dirty="0"/>
              <a:t>(c) The information in the vacancy posting shall include the matters identified in Clause 24.2 </a:t>
            </a:r>
            <a:r>
              <a:rPr lang="en-US" sz="2000" b="1" u="sng" dirty="0"/>
              <a:t>(Information in Postings), </a:t>
            </a:r>
            <a:r>
              <a:rPr lang="en-US" sz="2000" dirty="0"/>
              <a:t>to ensure that applicants are aware of the expectations around work locations, shift schedules an d hours per week, with the following variations:</a:t>
            </a:r>
          </a:p>
          <a:p>
            <a:endParaRPr lang="en-US" sz="2000" dirty="0"/>
          </a:p>
          <a:p>
            <a:r>
              <a:rPr lang="en-US" sz="2000" dirty="0"/>
              <a:t>	</a:t>
            </a:r>
            <a:r>
              <a:rPr lang="en-US" sz="2000" b="1" u="sng" dirty="0"/>
              <a:t>(1) </a:t>
            </a:r>
            <a:r>
              <a:rPr lang="en-US" sz="2000" dirty="0"/>
              <a:t>Location - this may include multiple work locations within a reasonable distance from each 	other. The workplaces will be identified in the posting so that applicants are aware of the 	locations they may be assigned. Float positions will be entitled to the transportation allowance in 	accordance 	with Clause 26.9 </a:t>
            </a:r>
            <a:r>
              <a:rPr lang="en-US" sz="2000" b="1" u="sng" dirty="0"/>
              <a:t>(Transportation Allowance) </a:t>
            </a:r>
            <a:r>
              <a:rPr lang="en-US" sz="2000" dirty="0"/>
              <a:t>should they be required to travel after 	reporting to work.</a:t>
            </a:r>
          </a:p>
          <a:p>
            <a:endParaRPr lang="en-US" sz="2000" dirty="0"/>
          </a:p>
          <a:p>
            <a:r>
              <a:rPr lang="en-US" sz="2000" dirty="0"/>
              <a:t>	</a:t>
            </a:r>
            <a:r>
              <a:rPr lang="en-US" sz="2000" b="1" dirty="0"/>
              <a:t>(2) </a:t>
            </a:r>
            <a:r>
              <a:rPr lang="en-US" sz="2000" dirty="0"/>
              <a:t>Shift schedule - the job posting (whether full-time or part-time) will include designated 	workdays and hours of work. However, in order to accommodate the scheduling of a float 	employee to shifts with different start and stop times at the work location(s), the </a:t>
            </a:r>
            <a:r>
              <a:rPr lang="en-US" sz="2000" strike="sngStrike" dirty="0"/>
              <a:t>job posting 	</a:t>
            </a:r>
            <a:r>
              <a:rPr lang="en-US" sz="2000" b="1" u="sng" dirty="0"/>
              <a:t>position </a:t>
            </a:r>
            <a:r>
              <a:rPr lang="en-US" sz="2000" dirty="0"/>
              <a:t>may also include a required period of daily availability during which the float employee 	will be scheduled, </a:t>
            </a:r>
            <a:r>
              <a:rPr lang="en-US" sz="2000" b="1" u="sng" dirty="0"/>
              <a:t>and this </a:t>
            </a:r>
            <a:r>
              <a:rPr lang="en-US" sz="2000" b="1" dirty="0"/>
              <a:t>	</a:t>
            </a:r>
            <a:r>
              <a:rPr lang="en-US" sz="2000" b="1" u="sng" dirty="0"/>
              <a:t>period shall be included on the job posting</a:t>
            </a:r>
            <a:r>
              <a:rPr lang="en-US" sz="2000" dirty="0"/>
              <a:t>. The required period of 	daily availability will be no 	more than two hours greater than the daily posted hours for float 	employees with shifts of seven 	hours or more, and will be no more than one hour greater than 	the daily posted hours for float 	employees with shifts of less than seven hours.</a:t>
            </a:r>
            <a:endParaRPr lang="en-CA" sz="2000" b="1" u="sng" dirty="0"/>
          </a:p>
        </p:txBody>
      </p:sp>
    </p:spTree>
    <p:extLst>
      <p:ext uri="{BB962C8B-B14F-4D97-AF65-F5344CB8AC3E}">
        <p14:creationId xmlns:p14="http://schemas.microsoft.com/office/powerpoint/2010/main" val="26414446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CFD263F-6B00-4FC0-8B77-A26C2EAE7835}"/>
              </a:ext>
            </a:extLst>
          </p:cNvPr>
          <p:cNvSpPr/>
          <p:nvPr/>
        </p:nvSpPr>
        <p:spPr>
          <a:xfrm>
            <a:off x="239486" y="183445"/>
            <a:ext cx="11952514" cy="7848302"/>
          </a:xfrm>
          <a:prstGeom prst="rect">
            <a:avLst/>
          </a:prstGeom>
        </p:spPr>
        <p:txBody>
          <a:bodyPr wrap="square">
            <a:spAutoFit/>
          </a:bodyPr>
          <a:lstStyle/>
          <a:p>
            <a:r>
              <a:rPr lang="en-US" sz="2400" b="1" u="sng" dirty="0"/>
              <a:t>24.15 Float Positions Cont’d..</a:t>
            </a:r>
          </a:p>
          <a:p>
            <a:endParaRPr lang="en-US" sz="2400" dirty="0"/>
          </a:p>
          <a:p>
            <a:r>
              <a:rPr lang="en-US" sz="2400" b="1" dirty="0"/>
              <a:t>(3) </a:t>
            </a:r>
            <a:r>
              <a:rPr lang="en-US" sz="2400" dirty="0"/>
              <a:t>Extended Hours - If the employee is expected to work extended hours, based on existing 	schedules, the hours and rotation will also be identified in the posting.</a:t>
            </a:r>
          </a:p>
          <a:p>
            <a:endParaRPr lang="en-US" sz="2400" dirty="0"/>
          </a:p>
          <a:p>
            <a:r>
              <a:rPr lang="en-US" sz="2400" b="1" u="sng" dirty="0"/>
              <a:t>(d) </a:t>
            </a:r>
            <a:r>
              <a:rPr lang="en-US" sz="2400" dirty="0"/>
              <a:t>Float pool employees are entitled to all the provisions of the collective agreement including Article 15 (Shifts). In relation to Clause 15.4 (Split Shifts), the parties agree that a float employee may, based on existing schedules, work split shifts if assigned to work in a program where split shifts are already established. Further, in relation to Clause 15.5(a) </a:t>
            </a:r>
            <a:r>
              <a:rPr lang="en-US" sz="2400" strike="sngStrike" dirty="0"/>
              <a:t>(Work Schedules), </a:t>
            </a:r>
            <a:r>
              <a:rPr lang="en-US" sz="2400" dirty="0"/>
              <a:t>due to the nature of float positions, the requirement to post precise work schedules does not apply</a:t>
            </a:r>
          </a:p>
          <a:p>
            <a:endParaRPr lang="en-US" sz="2400" dirty="0"/>
          </a:p>
          <a:p>
            <a:r>
              <a:rPr lang="en-US" sz="2400" b="1" dirty="0"/>
              <a:t>(e) </a:t>
            </a:r>
            <a:r>
              <a:rPr lang="en-US" sz="2400" dirty="0"/>
              <a:t>Float positions will report to a single designated supervisor.</a:t>
            </a:r>
          </a:p>
          <a:p>
            <a:endParaRPr lang="en-US" sz="2400" dirty="0"/>
          </a:p>
          <a:p>
            <a:r>
              <a:rPr lang="en-US" sz="2400" b="1" dirty="0"/>
              <a:t>(f) </a:t>
            </a:r>
            <a:r>
              <a:rPr lang="en-US" sz="2400" dirty="0"/>
              <a:t>Where no work is available, employees in float positions shall be utilized productively, including having priority to work casual shifts in substitution of casual status employees who may have already been scheduled. However, employees who have commenced work for the day will not have their shift cancelled.</a:t>
            </a:r>
          </a:p>
          <a:p>
            <a:endParaRPr lang="en-US" sz="2400" dirty="0"/>
          </a:p>
          <a:p>
            <a:r>
              <a:rPr lang="en-US" sz="2400" strike="sngStrike" dirty="0"/>
              <a:t>7. This MOA will not apply where there are local issues agreements addressing the establishment </a:t>
            </a:r>
            <a:r>
              <a:rPr lang="en-US" sz="2400" strike="sngStrike" dirty="0" err="1"/>
              <a:t>offloat</a:t>
            </a:r>
            <a:r>
              <a:rPr lang="en-US" sz="2400" strike="sngStrike" dirty="0"/>
              <a:t> positions.</a:t>
            </a:r>
            <a:endParaRPr lang="en-CA" sz="2400" b="1" u="sng" strike="sngStrike" dirty="0"/>
          </a:p>
        </p:txBody>
      </p:sp>
    </p:spTree>
    <p:extLst>
      <p:ext uri="{BB962C8B-B14F-4D97-AF65-F5344CB8AC3E}">
        <p14:creationId xmlns:p14="http://schemas.microsoft.com/office/powerpoint/2010/main" val="22456708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7624B-5807-4DF4-9222-0EAD8E749F51}"/>
              </a:ext>
            </a:extLst>
          </p:cNvPr>
          <p:cNvSpPr>
            <a:spLocks noGrp="1"/>
          </p:cNvSpPr>
          <p:nvPr>
            <p:ph type="title"/>
          </p:nvPr>
        </p:nvSpPr>
        <p:spPr/>
        <p:txBody>
          <a:bodyPr>
            <a:normAutofit/>
          </a:bodyPr>
          <a:lstStyle/>
          <a:p>
            <a:r>
              <a:rPr lang="en-US" sz="4400" dirty="0">
                <a:latin typeface="Calibri" panose="020F0502020204030204" pitchFamily="34" charset="0"/>
                <a:cs typeface="Calibri" panose="020F0502020204030204" pitchFamily="34" charset="0"/>
              </a:rPr>
              <a:t>Common Reasons to Call Your CSSEA Rep</a:t>
            </a:r>
            <a:endParaRPr lang="en-CA" sz="4400" dirty="0">
              <a:latin typeface="Calibri" panose="020F0502020204030204" pitchFamily="34" charset="0"/>
              <a:cs typeface="Calibri" panose="020F0502020204030204" pitchFamily="34" charset="0"/>
            </a:endParaRPr>
          </a:p>
        </p:txBody>
      </p:sp>
      <p:graphicFrame>
        <p:nvGraphicFramePr>
          <p:cNvPr id="3" name="Diagram 2">
            <a:extLst>
              <a:ext uri="{FF2B5EF4-FFF2-40B4-BE49-F238E27FC236}">
                <a16:creationId xmlns:a16="http://schemas.microsoft.com/office/drawing/2014/main" id="{38706E9F-CA6D-454F-9BF2-A28B0DF53268}"/>
              </a:ext>
            </a:extLst>
          </p:cNvPr>
          <p:cNvGraphicFramePr/>
          <p:nvPr>
            <p:extLst>
              <p:ext uri="{D42A27DB-BD31-4B8C-83A1-F6EECF244321}">
                <p14:modId xmlns:p14="http://schemas.microsoft.com/office/powerpoint/2010/main" val="1822184669"/>
              </p:ext>
            </p:extLst>
          </p:nvPr>
        </p:nvGraphicFramePr>
        <p:xfrm>
          <a:off x="3646993" y="719666"/>
          <a:ext cx="8128000" cy="42006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946996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7624B-5807-4DF4-9222-0EAD8E749F51}"/>
              </a:ext>
            </a:extLst>
          </p:cNvPr>
          <p:cNvSpPr>
            <a:spLocks noGrp="1"/>
          </p:cNvSpPr>
          <p:nvPr>
            <p:ph type="title"/>
          </p:nvPr>
        </p:nvSpPr>
        <p:spPr/>
        <p:txBody>
          <a:bodyPr>
            <a:normAutofit/>
          </a:bodyPr>
          <a:lstStyle/>
          <a:p>
            <a:r>
              <a:rPr lang="en-US" sz="4400" dirty="0">
                <a:latin typeface="Calibri" panose="020F0502020204030204" pitchFamily="34" charset="0"/>
                <a:cs typeface="Calibri" panose="020F0502020204030204" pitchFamily="34" charset="0"/>
              </a:rPr>
              <a:t>Templates Available to You</a:t>
            </a:r>
            <a:endParaRPr lang="en-CA" sz="4400" dirty="0">
              <a:latin typeface="Calibri" panose="020F0502020204030204" pitchFamily="34" charset="0"/>
              <a:cs typeface="Calibri" panose="020F0502020204030204" pitchFamily="34" charset="0"/>
            </a:endParaRPr>
          </a:p>
        </p:txBody>
      </p:sp>
      <p:graphicFrame>
        <p:nvGraphicFramePr>
          <p:cNvPr id="3" name="Diagram 2">
            <a:extLst>
              <a:ext uri="{FF2B5EF4-FFF2-40B4-BE49-F238E27FC236}">
                <a16:creationId xmlns:a16="http://schemas.microsoft.com/office/drawing/2014/main" id="{38706E9F-CA6D-454F-9BF2-A28B0DF53268}"/>
              </a:ext>
            </a:extLst>
          </p:cNvPr>
          <p:cNvGraphicFramePr/>
          <p:nvPr>
            <p:extLst>
              <p:ext uri="{D42A27DB-BD31-4B8C-83A1-F6EECF244321}">
                <p14:modId xmlns:p14="http://schemas.microsoft.com/office/powerpoint/2010/main" val="3955170347"/>
              </p:ext>
            </p:extLst>
          </p:nvPr>
        </p:nvGraphicFramePr>
        <p:xfrm>
          <a:off x="3646993" y="719666"/>
          <a:ext cx="8128000" cy="42006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822189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616946-9305-4D5C-BD17-9B3E8B625EF9}"/>
              </a:ext>
            </a:extLst>
          </p:cNvPr>
          <p:cNvSpPr>
            <a:spLocks noGrp="1"/>
          </p:cNvSpPr>
          <p:nvPr>
            <p:ph type="title"/>
          </p:nvPr>
        </p:nvSpPr>
        <p:spPr>
          <a:xfrm>
            <a:off x="3581042" y="1990164"/>
            <a:ext cx="7315200" cy="3255264"/>
          </a:xfrm>
        </p:spPr>
        <p:txBody>
          <a:bodyPr>
            <a:normAutofit/>
          </a:bodyPr>
          <a:lstStyle/>
          <a:p>
            <a:r>
              <a:rPr lang="en-US" sz="4800" dirty="0">
                <a:latin typeface="Calibri" panose="020F0502020204030204" pitchFamily="34" charset="0"/>
                <a:cs typeface="Calibri" panose="020F0502020204030204" pitchFamily="34" charset="0"/>
              </a:rPr>
              <a:t>Article 29 -</a:t>
            </a:r>
            <a:br>
              <a:rPr lang="en-US" sz="4800" dirty="0">
                <a:latin typeface="Calibri" panose="020F0502020204030204" pitchFamily="34" charset="0"/>
                <a:cs typeface="Calibri" panose="020F0502020204030204" pitchFamily="34" charset="0"/>
              </a:rPr>
            </a:br>
            <a:r>
              <a:rPr lang="en-US" sz="4800" dirty="0">
                <a:latin typeface="Calibri" panose="020F0502020204030204" pitchFamily="34" charset="0"/>
                <a:cs typeface="Calibri" panose="020F0502020204030204" pitchFamily="34" charset="0"/>
              </a:rPr>
              <a:t>Harassment and Bullying</a:t>
            </a:r>
            <a:endParaRPr lang="en-CA" sz="4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851874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bg>
      <p:bgPr>
        <a:solidFill>
          <a:srgbClr val="1A1A1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0B870D3-CCE1-4E9B-A1AE-C13990878C28}"/>
              </a:ext>
              <a:ext uri="{C183D7F6-B498-43B3-948B-1728B52AA6E4}">
                <adec:decorative xmlns:adec="http://schemas.microsoft.com/office/drawing/2017/decorative" val="1"/>
              </a:ext>
            </a:extLst>
          </p:cNvPr>
          <p:cNvSpPr/>
          <p:nvPr>
            <p:custDataLst>
              <p:tags r:id="rId2"/>
            </p:custDataLst>
          </p:nvPr>
        </p:nvSpPr>
        <p:spPr>
          <a:xfrm>
            <a:off x="444693" y="1742703"/>
            <a:ext cx="2371696" cy="2371696"/>
          </a:xfrm>
          <a:prstGeom prst="rect">
            <a:avLst/>
          </a:prstGeom>
          <a:blipFill>
            <a:blip r:embed="rId7">
              <a:extLst>
                <a:ext uri="{96DAC541-7B7A-43D3-8B79-37D633B846F1}">
                  <asvg:svgBlip xmlns:asvg="http://schemas.microsoft.com/office/drawing/2016/SVG/main" r:embed="rId8"/>
                </a:ext>
              </a:extLst>
            </a:blip>
            <a:stretch>
              <a:fillRect/>
            </a:stretch>
          </a:blip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Rectangle 2" descr="What is your familiarity with this specific article?">
            <a:extLst>
              <a:ext uri="{FF2B5EF4-FFF2-40B4-BE49-F238E27FC236}">
                <a16:creationId xmlns:a16="http://schemas.microsoft.com/office/drawing/2014/main" id="{3AFBF973-7B12-4C8A-B69F-B2403FA2029C}"/>
              </a:ext>
            </a:extLst>
          </p:cNvPr>
          <p:cNvSpPr/>
          <p:nvPr>
            <p:custDataLst>
              <p:tags r:id="rId3"/>
            </p:custDataLst>
          </p:nvPr>
        </p:nvSpPr>
        <p:spPr>
          <a:xfrm>
            <a:off x="3112851" y="1000897"/>
            <a:ext cx="8486226" cy="3855308"/>
          </a:xfrm>
          <a:prstGeom prst="rect">
            <a:avLst/>
          </a:prstGeom>
          <a:noFill/>
          <a:ln w="10795"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a:solidFill>
                  <a:srgbClr val="FFFFFF"/>
                </a:solidFill>
              </a:rPr>
              <a:t>What is your familiarity with this specific article?</a:t>
            </a:r>
            <a:endParaRPr lang="en-CA" sz="4000" b="1">
              <a:solidFill>
                <a:srgbClr val="FFFFFF"/>
              </a:solidFill>
            </a:endParaRPr>
          </a:p>
        </p:txBody>
      </p:sp>
      <p:sp>
        <p:nvSpPr>
          <p:cNvPr id="4" name="Rectangle 3" descr="The Slido app must be installed on every computer you’re presenting from">
            <a:extLst>
              <a:ext uri="{FF2B5EF4-FFF2-40B4-BE49-F238E27FC236}">
                <a16:creationId xmlns:a16="http://schemas.microsoft.com/office/drawing/2014/main" id="{1C883260-C2A2-4BD2-8F1D-F1F65DFC71B0}"/>
              </a:ext>
            </a:extLst>
          </p:cNvPr>
          <p:cNvSpPr/>
          <p:nvPr>
            <p:custDataLst>
              <p:tags r:id="rId4"/>
            </p:custDataLst>
          </p:nvPr>
        </p:nvSpPr>
        <p:spPr>
          <a:xfrm>
            <a:off x="0" y="5820032"/>
            <a:ext cx="12192001" cy="1037968"/>
          </a:xfrm>
          <a:prstGeom prst="rect">
            <a:avLst/>
          </a:prstGeom>
          <a:solidFill>
            <a:srgbClr val="198038"/>
          </a:solid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85000" lnSpcReduction="10000"/>
          </a:bodyPr>
          <a:lstStyle/>
          <a:p>
            <a:r>
              <a:rPr lang="en-US" sz="2600">
                <a:solidFill>
                  <a:srgbClr val="FFFFFF"/>
                </a:solidFill>
              </a:rPr>
              <a:t>The </a:t>
            </a:r>
            <a:r>
              <a:rPr lang="en-US" sz="2600">
                <a:solidFill>
                  <a:srgbClr val="FFFFFF"/>
                </a:solidFill>
                <a:hlinkClick r:id="rId9">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endParaRPr lang="en-CA" sz="2600">
              <a:solidFill>
                <a:srgbClr val="FFFFFF"/>
              </a:solidFill>
            </a:endParaRPr>
          </a:p>
        </p:txBody>
      </p:sp>
      <p:pic>
        <p:nvPicPr>
          <p:cNvPr id="6" name="Graphic 5">
            <a:extLst>
              <a:ext uri="{FF2B5EF4-FFF2-40B4-BE49-F238E27FC236}">
                <a16:creationId xmlns:a16="http://schemas.microsoft.com/office/drawing/2014/main" id="{11887A99-8662-4F5E-A825-2060C1289C3F}"/>
              </a:ext>
              <a:ext uri="{C183D7F6-B498-43B3-948B-1728B52AA6E4}">
                <adec:decorative xmlns:adec="http://schemas.microsoft.com/office/drawing/2017/decorative" val="1"/>
              </a:ext>
            </a:extLst>
          </p:cNvPr>
          <p:cNvPicPr>
            <a:picLocks/>
          </p:cNvPicPr>
          <p:nvPr/>
        </p:nvPicPr>
        <p:blipFill>
          <a:blip r:embed="rId10">
            <a:extLst>
              <a:ext uri="{96DAC541-7B7A-43D3-8B79-37D633B846F1}">
                <asvg:svgBlip xmlns:asvg="http://schemas.microsoft.com/office/drawing/2016/SVG/main" r:embed="rId11"/>
              </a:ext>
            </a:extLst>
          </a:blip>
          <a:stretch>
            <a:fillRect/>
          </a:stretch>
        </p:blipFill>
        <p:spPr>
          <a:xfrm>
            <a:off x="296462" y="6190785"/>
            <a:ext cx="296462" cy="296462"/>
          </a:xfrm>
          <a:prstGeom prst="rect">
            <a:avLst/>
          </a:prstGeom>
        </p:spPr>
      </p:pic>
      <p:sp>
        <p:nvSpPr>
          <p:cNvPr id="7" name="Trapezoid 6" descr="Do not edit&#10;How to change the design">
            <a:extLst>
              <a:ext uri="{FF2B5EF4-FFF2-40B4-BE49-F238E27FC236}">
                <a16:creationId xmlns:a16="http://schemas.microsoft.com/office/drawing/2014/main" id="{2344CBEC-4E9B-43DC-BEFC-201E9ACDF54B}"/>
              </a:ext>
            </a:extLst>
          </p:cNvPr>
          <p:cNvSpPr/>
          <p:nvPr>
            <p:custDataLst>
              <p:tags r:id="rId5"/>
            </p:custDataLst>
          </p:nvPr>
        </p:nvSpPr>
        <p:spPr>
          <a:xfrm rot="2700000">
            <a:off x="9620371" y="514924"/>
            <a:ext cx="3335198" cy="778213"/>
          </a:xfrm>
          <a:prstGeom prst="trapezoid">
            <a:avLst>
              <a:gd name="adj" fmla="val 100000"/>
            </a:avLst>
          </a:prstGeom>
          <a:solidFill>
            <a:srgbClr val="0A3316"/>
          </a:solid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42A65F"/>
                </a:solidFill>
              </a:rPr>
              <a:t>Do not edit
</a:t>
            </a:r>
            <a:r>
              <a:rPr lang="en-US" sz="2200">
                <a:solidFill>
                  <a:srgbClr val="42A65F"/>
                </a:solidFill>
                <a:hlinkClick r:id="rId12">
                  <a:extLst>
                    <a:ext uri="{A12FA001-AC4F-418D-AE19-62706E023703}">
                      <ahyp:hlinkClr xmlns:ahyp="http://schemas.microsoft.com/office/drawing/2018/hyperlinkcolor" val="tx"/>
                    </a:ext>
                  </a:extLst>
                </a:hlinkClick>
              </a:rPr>
              <a:t>How to change the design</a:t>
            </a:r>
            <a:endParaRPr lang="en-CA" sz="2200">
              <a:solidFill>
                <a:srgbClr val="42A65F"/>
              </a:solidFill>
            </a:endParaRPr>
          </a:p>
        </p:txBody>
      </p:sp>
      <p:pic>
        <p:nvPicPr>
          <p:cNvPr id="9" name="Graphic 8">
            <a:extLst>
              <a:ext uri="{FF2B5EF4-FFF2-40B4-BE49-F238E27FC236}">
                <a16:creationId xmlns:a16="http://schemas.microsoft.com/office/drawing/2014/main" id="{D3600966-BB63-4411-95DD-E73D43C0248A}"/>
              </a:ext>
              <a:ext uri="{C183D7F6-B498-43B3-948B-1728B52AA6E4}">
                <adec:decorative xmlns:adec="http://schemas.microsoft.com/office/drawing/2017/decorative" val="1"/>
              </a:ext>
            </a:extLst>
          </p:cNvPr>
          <p:cNvPicPr>
            <a:picLocks/>
          </p:cNvPicPr>
          <p:nvPr/>
        </p:nvPicPr>
        <p:blipFill>
          <a:blip r:embed="rId13">
            <a:extLst>
              <a:ext uri="{96DAC541-7B7A-43D3-8B79-37D633B846F1}">
                <asvg:svgBlip xmlns:asvg="http://schemas.microsoft.com/office/drawing/2016/SVG/main" r:embed="rId14"/>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14101514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46F13D6-99A8-479A-A1F3-7EF87E2F335C}"/>
              </a:ext>
            </a:extLst>
          </p:cNvPr>
          <p:cNvSpPr>
            <a:spLocks noGrp="1"/>
          </p:cNvSpPr>
          <p:nvPr>
            <p:ph type="title"/>
          </p:nvPr>
        </p:nvSpPr>
        <p:spPr/>
        <p:txBody>
          <a:bodyPr>
            <a:normAutofit/>
          </a:bodyPr>
          <a:lstStyle/>
          <a:p>
            <a:r>
              <a:rPr lang="en-US" sz="4400" dirty="0">
                <a:latin typeface="Calibri" panose="020F0502020204030204" pitchFamily="34" charset="0"/>
                <a:cs typeface="Calibri" panose="020F0502020204030204" pitchFamily="34" charset="0"/>
              </a:rPr>
              <a:t>Application Priorities</a:t>
            </a:r>
            <a:endParaRPr lang="en-CA" sz="4400" dirty="0">
              <a:latin typeface="Calibri" panose="020F0502020204030204" pitchFamily="34" charset="0"/>
              <a:cs typeface="Calibri" panose="020F0502020204030204" pitchFamily="34" charset="0"/>
            </a:endParaRPr>
          </a:p>
        </p:txBody>
      </p:sp>
      <p:graphicFrame>
        <p:nvGraphicFramePr>
          <p:cNvPr id="7" name="Diagram 6">
            <a:extLst>
              <a:ext uri="{FF2B5EF4-FFF2-40B4-BE49-F238E27FC236}">
                <a16:creationId xmlns:a16="http://schemas.microsoft.com/office/drawing/2014/main" id="{9020D55D-860C-4CC9-9791-B1E25467CA73}"/>
              </a:ext>
            </a:extLst>
          </p:cNvPr>
          <p:cNvGraphicFramePr/>
          <p:nvPr>
            <p:extLst>
              <p:ext uri="{D42A27DB-BD31-4B8C-83A1-F6EECF244321}">
                <p14:modId xmlns:p14="http://schemas.microsoft.com/office/powerpoint/2010/main" val="2542529033"/>
              </p:ext>
            </p:extLst>
          </p:nvPr>
        </p:nvGraphicFramePr>
        <p:xfrm>
          <a:off x="3396343" y="370114"/>
          <a:ext cx="7859486" cy="56471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322761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78037-B530-4EA3-9DC9-78367F110A52}"/>
              </a:ext>
            </a:extLst>
          </p:cNvPr>
          <p:cNvSpPr>
            <a:spLocks noGrp="1"/>
          </p:cNvSpPr>
          <p:nvPr>
            <p:ph type="title"/>
          </p:nvPr>
        </p:nvSpPr>
        <p:spPr>
          <a:xfrm>
            <a:off x="417006" y="1123838"/>
            <a:ext cx="3022879" cy="3412652"/>
          </a:xfrm>
        </p:spPr>
        <p:txBody>
          <a:bodyPr>
            <a:normAutofit/>
          </a:bodyPr>
          <a:lstStyle/>
          <a:p>
            <a:r>
              <a:rPr lang="en-US" sz="4400" dirty="0">
                <a:latin typeface="Calibri" panose="020F0502020204030204" pitchFamily="34" charset="0"/>
                <a:cs typeface="Calibri" panose="020F0502020204030204" pitchFamily="34" charset="0"/>
              </a:rPr>
              <a:t>Deliverables</a:t>
            </a:r>
            <a:endParaRPr lang="en-CA" sz="4400" dirty="0">
              <a:latin typeface="Calibri" panose="020F0502020204030204" pitchFamily="34" charset="0"/>
              <a:cs typeface="Calibri" panose="020F0502020204030204" pitchFamily="34" charset="0"/>
            </a:endParaRPr>
          </a:p>
        </p:txBody>
      </p:sp>
      <p:graphicFrame>
        <p:nvGraphicFramePr>
          <p:cNvPr id="3" name="Diagram 2">
            <a:extLst>
              <a:ext uri="{FF2B5EF4-FFF2-40B4-BE49-F238E27FC236}">
                <a16:creationId xmlns:a16="http://schemas.microsoft.com/office/drawing/2014/main" id="{EE77D5CA-E703-4F64-B7D0-B8FC3A26B54A}"/>
              </a:ext>
            </a:extLst>
          </p:cNvPr>
          <p:cNvGraphicFramePr/>
          <p:nvPr>
            <p:extLst>
              <p:ext uri="{D42A27DB-BD31-4B8C-83A1-F6EECF244321}">
                <p14:modId xmlns:p14="http://schemas.microsoft.com/office/powerpoint/2010/main" val="1512258080"/>
              </p:ext>
            </p:extLst>
          </p:nvPr>
        </p:nvGraphicFramePr>
        <p:xfrm>
          <a:off x="3646994"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115910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0C9D874-78F8-4B45-B097-534008A53208}"/>
              </a:ext>
            </a:extLst>
          </p:cNvPr>
          <p:cNvSpPr/>
          <p:nvPr/>
        </p:nvSpPr>
        <p:spPr>
          <a:xfrm>
            <a:off x="735106" y="591325"/>
            <a:ext cx="10721788" cy="4524315"/>
          </a:xfrm>
          <a:prstGeom prst="rect">
            <a:avLst/>
          </a:prstGeom>
        </p:spPr>
        <p:txBody>
          <a:bodyPr wrap="square">
            <a:spAutoFit/>
          </a:bodyPr>
          <a:lstStyle/>
          <a:p>
            <a:pPr algn="ctr"/>
            <a:endParaRPr lang="en-US" sz="2400" dirty="0">
              <a:solidFill>
                <a:srgbClr val="000000"/>
              </a:solidFill>
            </a:endParaRPr>
          </a:p>
          <a:p>
            <a:r>
              <a:rPr lang="en-US" sz="2400" b="1" dirty="0">
                <a:solidFill>
                  <a:srgbClr val="000000"/>
                </a:solidFill>
              </a:rPr>
              <a:t>Article 29 Preamble – </a:t>
            </a:r>
            <a:r>
              <a:rPr lang="en-US" sz="2400" b="1" dirty="0">
                <a:solidFill>
                  <a:srgbClr val="000000"/>
                </a:solidFill>
                <a:highlight>
                  <a:srgbClr val="FFFF00"/>
                </a:highlight>
              </a:rPr>
              <a:t>NEW LANGUAGE</a:t>
            </a:r>
          </a:p>
          <a:p>
            <a:endParaRPr lang="en-US" sz="2400" b="1" dirty="0">
              <a:solidFill>
                <a:srgbClr val="000000"/>
              </a:solidFill>
            </a:endParaRPr>
          </a:p>
          <a:p>
            <a:r>
              <a:rPr lang="en-US" sz="2400" dirty="0">
                <a:solidFill>
                  <a:srgbClr val="000000"/>
                </a:solidFill>
              </a:rPr>
              <a:t>The Employer and the </a:t>
            </a:r>
            <a:r>
              <a:rPr lang="en-US" sz="2400" strike="sngStrike" dirty="0">
                <a:solidFill>
                  <a:srgbClr val="000000"/>
                </a:solidFill>
              </a:rPr>
              <a:t>Association of </a:t>
            </a:r>
            <a:r>
              <a:rPr lang="en-US" sz="2400" dirty="0">
                <a:solidFill>
                  <a:srgbClr val="000000"/>
                </a:solidFill>
              </a:rPr>
              <a:t>Union agree that every person working in the social services sector has the right to work in an environment free from harassment </a:t>
            </a:r>
            <a:r>
              <a:rPr lang="en-US" sz="2400" b="1" u="sng" dirty="0">
                <a:solidFill>
                  <a:srgbClr val="000000"/>
                </a:solidFill>
                <a:highlight>
                  <a:srgbClr val="FFFF00"/>
                </a:highlight>
              </a:rPr>
              <a:t>and bullying</a:t>
            </a:r>
            <a:r>
              <a:rPr lang="en-US" sz="2400" dirty="0">
                <a:solidFill>
                  <a:srgbClr val="000000"/>
                </a:solidFill>
              </a:rPr>
              <a:t>. The parties will work jointly to support and implement education and prevention efforts to address harassment </a:t>
            </a:r>
            <a:r>
              <a:rPr lang="en-US" sz="2400" b="1" u="sng" dirty="0">
                <a:solidFill>
                  <a:srgbClr val="000000"/>
                </a:solidFill>
                <a:highlight>
                  <a:srgbClr val="FFFF00"/>
                </a:highlight>
              </a:rPr>
              <a:t>and bullying</a:t>
            </a:r>
            <a:r>
              <a:rPr lang="en-US" sz="2400" dirty="0">
                <a:solidFill>
                  <a:srgbClr val="000000"/>
                </a:solidFill>
                <a:highlight>
                  <a:srgbClr val="FFFF00"/>
                </a:highlight>
              </a:rPr>
              <a:t>, </a:t>
            </a:r>
            <a:r>
              <a:rPr lang="en-US" sz="2400" b="1" u="sng" dirty="0">
                <a:solidFill>
                  <a:srgbClr val="000000"/>
                </a:solidFill>
                <a:highlight>
                  <a:srgbClr val="FFFF00"/>
                </a:highlight>
              </a:rPr>
              <a:t>recognizing the Employer is responsible for the safety and health of the worksite. The Employer will take such actions as are necessary respecting harassment and bullying of an employee</a:t>
            </a:r>
            <a:r>
              <a:rPr lang="en-US" sz="2400" dirty="0">
                <a:solidFill>
                  <a:srgbClr val="000000"/>
                </a:solidFill>
              </a:rPr>
              <a:t>.</a:t>
            </a:r>
          </a:p>
          <a:p>
            <a:endParaRPr lang="en-US" sz="2400" dirty="0">
              <a:solidFill>
                <a:srgbClr val="000000"/>
              </a:solidFill>
            </a:endParaRPr>
          </a:p>
          <a:p>
            <a:endParaRPr lang="en-CA" sz="2400" dirty="0"/>
          </a:p>
        </p:txBody>
      </p:sp>
    </p:spTree>
    <p:extLst>
      <p:ext uri="{BB962C8B-B14F-4D97-AF65-F5344CB8AC3E}">
        <p14:creationId xmlns:p14="http://schemas.microsoft.com/office/powerpoint/2010/main" val="101832517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0C9D874-78F8-4B45-B097-534008A53208}"/>
              </a:ext>
            </a:extLst>
          </p:cNvPr>
          <p:cNvSpPr/>
          <p:nvPr/>
        </p:nvSpPr>
        <p:spPr>
          <a:xfrm>
            <a:off x="473848" y="0"/>
            <a:ext cx="11718151" cy="6740307"/>
          </a:xfrm>
          <a:prstGeom prst="rect">
            <a:avLst/>
          </a:prstGeom>
        </p:spPr>
        <p:txBody>
          <a:bodyPr wrap="square">
            <a:spAutoFit/>
          </a:bodyPr>
          <a:lstStyle/>
          <a:p>
            <a:endParaRPr lang="en-US" sz="2400" dirty="0">
              <a:solidFill>
                <a:srgbClr val="000000"/>
              </a:solidFill>
            </a:endParaRPr>
          </a:p>
          <a:p>
            <a:r>
              <a:rPr lang="en-US" sz="2400" dirty="0">
                <a:solidFill>
                  <a:srgbClr val="000000"/>
                </a:solidFill>
              </a:rPr>
              <a:t>29.1 </a:t>
            </a:r>
            <a:r>
              <a:rPr lang="en-US" sz="2400" b="1" u="sng" dirty="0">
                <a:solidFill>
                  <a:srgbClr val="000000"/>
                </a:solidFill>
              </a:rPr>
              <a:t>Definitions </a:t>
            </a:r>
            <a:r>
              <a:rPr lang="en-US" sz="2400" b="1" dirty="0">
                <a:solidFill>
                  <a:srgbClr val="000000"/>
                </a:solidFill>
              </a:rPr>
              <a:t>– </a:t>
            </a:r>
            <a:r>
              <a:rPr lang="en-US" sz="2400" b="1" dirty="0">
                <a:solidFill>
                  <a:srgbClr val="000000"/>
                </a:solidFill>
                <a:highlight>
                  <a:srgbClr val="FFFF00"/>
                </a:highlight>
              </a:rPr>
              <a:t>NEW LANGUAGE</a:t>
            </a:r>
            <a:endParaRPr lang="en-US" sz="2400" b="1" u="sng" dirty="0">
              <a:solidFill>
                <a:srgbClr val="000000"/>
              </a:solidFill>
            </a:endParaRPr>
          </a:p>
          <a:p>
            <a:endParaRPr lang="en-US" sz="2400" b="1" u="sng" dirty="0">
              <a:solidFill>
                <a:srgbClr val="000000"/>
              </a:solidFill>
            </a:endParaRPr>
          </a:p>
          <a:p>
            <a:pPr marL="342900" indent="-342900">
              <a:buAutoNum type="alphaLcParenBoth"/>
            </a:pPr>
            <a:r>
              <a:rPr lang="en-US" sz="2400" strike="sngStrike" dirty="0">
                <a:solidFill>
                  <a:srgbClr val="000000"/>
                </a:solidFill>
              </a:rPr>
              <a:t>Personal and psychological harassment, which may include lateral violence, of a repeated, persistent, or singular incident, is conduct that an individual would reasonably conclude</a:t>
            </a:r>
            <a:r>
              <a:rPr lang="en-US" sz="2400" dirty="0">
                <a:solidFill>
                  <a:srgbClr val="000000"/>
                </a:solidFill>
              </a:rPr>
              <a:t>:</a:t>
            </a:r>
          </a:p>
          <a:p>
            <a:endParaRPr lang="en-US" sz="2400" dirty="0">
              <a:solidFill>
                <a:srgbClr val="000000"/>
              </a:solidFill>
            </a:endParaRPr>
          </a:p>
          <a:p>
            <a:r>
              <a:rPr lang="en-US" sz="2400" dirty="0">
                <a:solidFill>
                  <a:srgbClr val="000000"/>
                </a:solidFill>
              </a:rPr>
              <a:t>	</a:t>
            </a:r>
            <a:r>
              <a:rPr lang="en-US" sz="2400" strike="sngStrike" dirty="0">
                <a:solidFill>
                  <a:srgbClr val="000000"/>
                </a:solidFill>
              </a:rPr>
              <a:t>(1) creates a risk to a worker's psychological or physical well-being, causes a worker substantial 	distress, or results in an employee's humiliation or intimidation; or</a:t>
            </a:r>
          </a:p>
          <a:p>
            <a:endParaRPr lang="en-US" sz="2400" strike="sngStrike" dirty="0">
              <a:solidFill>
                <a:srgbClr val="000000"/>
              </a:solidFill>
            </a:endParaRPr>
          </a:p>
          <a:p>
            <a:r>
              <a:rPr lang="en-US" sz="2400" strike="sngStrike" dirty="0">
                <a:solidFill>
                  <a:srgbClr val="000000"/>
                </a:solidFill>
              </a:rPr>
              <a:t>	(2) is discriminatory </a:t>
            </a:r>
            <a:r>
              <a:rPr lang="en-US" sz="2400" strike="sngStrike" dirty="0" err="1">
                <a:solidFill>
                  <a:srgbClr val="000000"/>
                </a:solidFill>
              </a:rPr>
              <a:t>behaviour</a:t>
            </a:r>
            <a:r>
              <a:rPr lang="en-US" sz="2400" strike="sngStrike" dirty="0">
                <a:solidFill>
                  <a:srgbClr val="000000"/>
                </a:solidFill>
              </a:rPr>
              <a:t> that causes substantial distress and is based on a person’s race, 	</a:t>
            </a:r>
            <a:r>
              <a:rPr lang="en-US" sz="2400" strike="sngStrike" dirty="0" err="1">
                <a:solidFill>
                  <a:srgbClr val="000000"/>
                </a:solidFill>
              </a:rPr>
              <a:t>colour</a:t>
            </a:r>
            <a:r>
              <a:rPr lang="en-US" sz="2400" strike="sngStrike" dirty="0">
                <a:solidFill>
                  <a:srgbClr val="000000"/>
                </a:solidFill>
              </a:rPr>
              <a:t>, ancestry, place of origin, political beliefs, religion, marital status, physical or mental disability, 	sex, age, sexual orientation or gender identity; or</a:t>
            </a:r>
            <a:r>
              <a:rPr lang="en-US" sz="2400" dirty="0">
                <a:solidFill>
                  <a:srgbClr val="000000"/>
                </a:solidFill>
              </a:rPr>
              <a:t>.</a:t>
            </a:r>
          </a:p>
          <a:p>
            <a:endParaRPr lang="en-US" sz="2400" dirty="0">
              <a:solidFill>
                <a:srgbClr val="000000"/>
              </a:solidFill>
            </a:endParaRPr>
          </a:p>
          <a:p>
            <a:r>
              <a:rPr lang="en-US" sz="2400" strike="sngStrike" dirty="0">
                <a:solidFill>
                  <a:srgbClr val="000000"/>
                </a:solidFill>
              </a:rPr>
              <a:t>	(3) is seriously inappropriate and serves no legitimate work-related purpose.</a:t>
            </a:r>
          </a:p>
          <a:p>
            <a:endParaRPr lang="en-CA" sz="2400" dirty="0"/>
          </a:p>
        </p:txBody>
      </p:sp>
    </p:spTree>
    <p:extLst>
      <p:ext uri="{BB962C8B-B14F-4D97-AF65-F5344CB8AC3E}">
        <p14:creationId xmlns:p14="http://schemas.microsoft.com/office/powerpoint/2010/main" val="42974766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0C9D874-78F8-4B45-B097-534008A53208}"/>
              </a:ext>
            </a:extLst>
          </p:cNvPr>
          <p:cNvSpPr/>
          <p:nvPr/>
        </p:nvSpPr>
        <p:spPr>
          <a:xfrm>
            <a:off x="370114" y="0"/>
            <a:ext cx="11086780" cy="6740307"/>
          </a:xfrm>
          <a:prstGeom prst="rect">
            <a:avLst/>
          </a:prstGeom>
        </p:spPr>
        <p:txBody>
          <a:bodyPr wrap="square">
            <a:spAutoFit/>
          </a:bodyPr>
          <a:lstStyle/>
          <a:p>
            <a:endParaRPr lang="en-US" sz="2400" dirty="0">
              <a:solidFill>
                <a:srgbClr val="000000"/>
              </a:solidFill>
              <a:latin typeface="Helvetica" panose="020B0604020202020204" pitchFamily="34" charset="0"/>
            </a:endParaRPr>
          </a:p>
          <a:p>
            <a:r>
              <a:rPr lang="en-US" sz="2400" dirty="0">
                <a:solidFill>
                  <a:srgbClr val="000000"/>
                </a:solidFill>
              </a:rPr>
              <a:t>29.1 </a:t>
            </a:r>
            <a:r>
              <a:rPr lang="en-US" sz="2400" u="sng" dirty="0">
                <a:solidFill>
                  <a:srgbClr val="000000"/>
                </a:solidFill>
              </a:rPr>
              <a:t>Definitions </a:t>
            </a:r>
            <a:r>
              <a:rPr lang="en-US" sz="2400" b="1" dirty="0">
                <a:solidFill>
                  <a:srgbClr val="000000"/>
                </a:solidFill>
              </a:rPr>
              <a:t>– </a:t>
            </a:r>
            <a:r>
              <a:rPr lang="en-US" sz="2400" b="1" dirty="0">
                <a:solidFill>
                  <a:srgbClr val="000000"/>
                </a:solidFill>
                <a:highlight>
                  <a:srgbClr val="FFFF00"/>
                </a:highlight>
              </a:rPr>
              <a:t>NEW LANGUAGE</a:t>
            </a:r>
            <a:endParaRPr lang="en-US" sz="2400" u="sng" dirty="0">
              <a:solidFill>
                <a:srgbClr val="000000"/>
              </a:solidFill>
            </a:endParaRPr>
          </a:p>
          <a:p>
            <a:endParaRPr lang="en-US" sz="2400" dirty="0">
              <a:solidFill>
                <a:srgbClr val="000000"/>
              </a:solidFill>
            </a:endParaRPr>
          </a:p>
          <a:p>
            <a:pPr marL="342900" indent="-342900">
              <a:buAutoNum type="alphaLcParenBoth"/>
            </a:pPr>
            <a:r>
              <a:rPr lang="en-US" sz="2400" u="sng" dirty="0">
                <a:solidFill>
                  <a:srgbClr val="000000"/>
                </a:solidFill>
                <a:highlight>
                  <a:srgbClr val="FFFF00"/>
                </a:highlight>
              </a:rPr>
              <a:t>“Harassment and bullying” occurs when someone takes an inappropriate action that they knew or reasonably ought to have known would cause a worker to be humiliated or intimidated. This may be repeated, persistent, or a singular incident. Harassment and bullying includes discriminatory </a:t>
            </a:r>
            <a:r>
              <a:rPr lang="en-US" sz="2400" u="sng" dirty="0" err="1">
                <a:solidFill>
                  <a:srgbClr val="000000"/>
                </a:solidFill>
                <a:highlight>
                  <a:srgbClr val="FFFF00"/>
                </a:highlight>
              </a:rPr>
              <a:t>behaviour</a:t>
            </a:r>
            <a:r>
              <a:rPr lang="en-US" sz="2400" u="sng" dirty="0">
                <a:solidFill>
                  <a:srgbClr val="000000"/>
                </a:solidFill>
                <a:highlight>
                  <a:srgbClr val="FFFF00"/>
                </a:highlight>
              </a:rPr>
              <a:t>, sexual harassment, and lateral violence.</a:t>
            </a:r>
          </a:p>
          <a:p>
            <a:endParaRPr lang="en-US" sz="2400" dirty="0">
              <a:solidFill>
                <a:srgbClr val="000000"/>
              </a:solidFill>
              <a:highlight>
                <a:srgbClr val="FFFF00"/>
              </a:highlight>
            </a:endParaRPr>
          </a:p>
          <a:p>
            <a:r>
              <a:rPr lang="en-US" sz="2400" u="sng" dirty="0">
                <a:solidFill>
                  <a:srgbClr val="000000"/>
                </a:solidFill>
                <a:highlight>
                  <a:srgbClr val="FFFF00"/>
                </a:highlight>
              </a:rPr>
              <a:t>For reference, examples of </a:t>
            </a:r>
            <a:r>
              <a:rPr lang="en-US" sz="2400" u="sng" dirty="0" err="1">
                <a:solidFill>
                  <a:srgbClr val="000000"/>
                </a:solidFill>
                <a:highlight>
                  <a:srgbClr val="FFFF00"/>
                </a:highlight>
              </a:rPr>
              <a:t>behaviour</a:t>
            </a:r>
            <a:r>
              <a:rPr lang="en-US" sz="2400" u="sng" dirty="0">
                <a:solidFill>
                  <a:srgbClr val="000000"/>
                </a:solidFill>
                <a:highlight>
                  <a:srgbClr val="FFFF00"/>
                </a:highlight>
              </a:rPr>
              <a:t> or comments that might constitute harassment and bullying maybe found here: </a:t>
            </a:r>
            <a:r>
              <a:rPr lang="en-US" sz="2400" u="sng" dirty="0">
                <a:solidFill>
                  <a:srgbClr val="000000"/>
                </a:solidFill>
                <a:highlight>
                  <a:srgbClr val="FFFF00"/>
                </a:highlight>
                <a:hlinkClick r:id="rId3"/>
              </a:rPr>
              <a:t>www.worksafebc.com/en/health-safety/hazards-exposures/bullying-harassment</a:t>
            </a:r>
            <a:r>
              <a:rPr lang="en-US" sz="2400" u="sng" dirty="0">
                <a:solidFill>
                  <a:srgbClr val="000000"/>
                </a:solidFill>
                <a:highlight>
                  <a:srgbClr val="FFFF00"/>
                </a:highlight>
              </a:rPr>
              <a:t>.</a:t>
            </a:r>
          </a:p>
          <a:p>
            <a:endParaRPr lang="en-US" sz="2400" dirty="0">
              <a:solidFill>
                <a:srgbClr val="000000"/>
              </a:solidFill>
              <a:highlight>
                <a:srgbClr val="FFFF00"/>
              </a:highlight>
            </a:endParaRPr>
          </a:p>
          <a:p>
            <a:r>
              <a:rPr lang="en-US" sz="2400" u="sng" dirty="0">
                <a:solidFill>
                  <a:srgbClr val="000000"/>
                </a:solidFill>
                <a:highlight>
                  <a:srgbClr val="FFFF00"/>
                </a:highlight>
              </a:rPr>
              <a:t>(b) “Discriminatory </a:t>
            </a:r>
            <a:r>
              <a:rPr lang="en-US" sz="2400" u="sng" dirty="0" err="1">
                <a:solidFill>
                  <a:srgbClr val="000000"/>
                </a:solidFill>
                <a:highlight>
                  <a:srgbClr val="FFFF00"/>
                </a:highlight>
              </a:rPr>
              <a:t>behaviour</a:t>
            </a:r>
            <a:r>
              <a:rPr lang="en-US" sz="2400" u="sng" dirty="0">
                <a:solidFill>
                  <a:srgbClr val="000000"/>
                </a:solidFill>
                <a:highlight>
                  <a:srgbClr val="FFFF00"/>
                </a:highlight>
              </a:rPr>
              <a:t>” is based on a person's Indigenous identity, race, </a:t>
            </a:r>
            <a:r>
              <a:rPr lang="en-US" sz="2400" u="sng" dirty="0" err="1">
                <a:solidFill>
                  <a:srgbClr val="000000"/>
                </a:solidFill>
                <a:highlight>
                  <a:srgbClr val="FFFF00"/>
                </a:highlight>
              </a:rPr>
              <a:t>colour</a:t>
            </a:r>
            <a:r>
              <a:rPr lang="en-US" sz="2400" u="sng" dirty="0">
                <a:solidFill>
                  <a:srgbClr val="000000"/>
                </a:solidFill>
                <a:highlight>
                  <a:srgbClr val="FFFF00"/>
                </a:highlight>
              </a:rPr>
              <a:t>, ancestry, place of origin, political belief, religion, marital status, family status, physical or mental disability, sex, sexual orientation, gender identity or expression, age, or criminal or summary conviction offence that is unrelated to employment.</a:t>
            </a:r>
          </a:p>
        </p:txBody>
      </p:sp>
    </p:spTree>
    <p:extLst>
      <p:ext uri="{BB962C8B-B14F-4D97-AF65-F5344CB8AC3E}">
        <p14:creationId xmlns:p14="http://schemas.microsoft.com/office/powerpoint/2010/main" val="23956797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0C9D874-78F8-4B45-B097-534008A53208}"/>
              </a:ext>
            </a:extLst>
          </p:cNvPr>
          <p:cNvSpPr/>
          <p:nvPr/>
        </p:nvSpPr>
        <p:spPr>
          <a:xfrm>
            <a:off x="174173" y="351234"/>
            <a:ext cx="12017827" cy="6494085"/>
          </a:xfrm>
          <a:prstGeom prst="rect">
            <a:avLst/>
          </a:prstGeom>
        </p:spPr>
        <p:txBody>
          <a:bodyPr wrap="square">
            <a:spAutoFit/>
          </a:bodyPr>
          <a:lstStyle/>
          <a:p>
            <a:r>
              <a:rPr lang="en-US" sz="2000" dirty="0">
                <a:solidFill>
                  <a:srgbClr val="000000"/>
                </a:solidFill>
              </a:rPr>
              <a:t>29.1 </a:t>
            </a:r>
            <a:r>
              <a:rPr lang="en-US" sz="2000" b="1" u="sng" dirty="0">
                <a:solidFill>
                  <a:srgbClr val="000000"/>
                </a:solidFill>
              </a:rPr>
              <a:t>Definitions </a:t>
            </a:r>
            <a:r>
              <a:rPr lang="en-US" sz="2000" b="1" dirty="0">
                <a:solidFill>
                  <a:srgbClr val="000000"/>
                </a:solidFill>
              </a:rPr>
              <a:t>– </a:t>
            </a:r>
            <a:r>
              <a:rPr lang="en-US" sz="2000" b="1" dirty="0">
                <a:solidFill>
                  <a:srgbClr val="000000"/>
                </a:solidFill>
                <a:highlight>
                  <a:srgbClr val="FFFF00"/>
                </a:highlight>
              </a:rPr>
              <a:t>NEW LANGUAGE</a:t>
            </a:r>
            <a:endParaRPr lang="en-US" sz="2200" u="sng" dirty="0">
              <a:solidFill>
                <a:srgbClr val="000000"/>
              </a:solidFill>
            </a:endParaRPr>
          </a:p>
          <a:p>
            <a:r>
              <a:rPr lang="en-US" sz="2200" u="sng" dirty="0">
                <a:solidFill>
                  <a:srgbClr val="000000"/>
                </a:solidFill>
                <a:highlight>
                  <a:srgbClr val="FFFF00"/>
                </a:highlight>
              </a:rPr>
              <a:t>(c) “Sexual harassment” refers to sexually oriented </a:t>
            </a:r>
            <a:r>
              <a:rPr lang="en-US" sz="2200" u="sng" dirty="0" err="1">
                <a:solidFill>
                  <a:srgbClr val="000000"/>
                </a:solidFill>
                <a:highlight>
                  <a:srgbClr val="FFFF00"/>
                </a:highlight>
              </a:rPr>
              <a:t>behaviour</a:t>
            </a:r>
            <a:r>
              <a:rPr lang="en-US" sz="2200" u="sng" dirty="0">
                <a:solidFill>
                  <a:srgbClr val="000000"/>
                </a:solidFill>
                <a:highlight>
                  <a:srgbClr val="FFFF00"/>
                </a:highlight>
              </a:rPr>
              <a:t> initiated by any person and directed toward any other person, regardless of sex, sexual orientation, or gender identity or expression.  Persons may be Two-Spirit, cisgender, transgender, non-binary, agender, and/or gender nonconforming.</a:t>
            </a:r>
          </a:p>
          <a:p>
            <a:endParaRPr lang="en-US" sz="2200" u="sng" dirty="0">
              <a:solidFill>
                <a:srgbClr val="000000"/>
              </a:solidFill>
              <a:highlight>
                <a:srgbClr val="FFFF00"/>
              </a:highlight>
            </a:endParaRPr>
          </a:p>
          <a:p>
            <a:r>
              <a:rPr lang="en-US" sz="2200" u="sng" dirty="0">
                <a:solidFill>
                  <a:srgbClr val="000000"/>
                </a:solidFill>
                <a:highlight>
                  <a:srgbClr val="FFFF00"/>
                </a:highlight>
              </a:rPr>
              <a:t>Sexual harassment could include, but is not limited to:</a:t>
            </a:r>
          </a:p>
          <a:p>
            <a:pPr marL="742950" lvl="1" indent="-285750">
              <a:buFont typeface="Arial" panose="020B0604020202020204" pitchFamily="34" charset="0"/>
              <a:buChar char="•"/>
            </a:pPr>
            <a:r>
              <a:rPr lang="en-US" sz="2200" u="sng" dirty="0">
                <a:solidFill>
                  <a:srgbClr val="000000"/>
                </a:solidFill>
                <a:highlight>
                  <a:srgbClr val="FFFF00"/>
                </a:highlight>
              </a:rPr>
              <a:t>touching, patting or other physical contact;</a:t>
            </a:r>
          </a:p>
          <a:p>
            <a:pPr marL="742950" lvl="1" indent="-285750">
              <a:buFont typeface="Arial" panose="020B0604020202020204" pitchFamily="34" charset="0"/>
              <a:buChar char="•"/>
            </a:pPr>
            <a:r>
              <a:rPr lang="en-US" sz="2200" u="sng" dirty="0">
                <a:solidFill>
                  <a:srgbClr val="000000"/>
                </a:solidFill>
                <a:highlight>
                  <a:srgbClr val="FFFF00"/>
                </a:highlight>
              </a:rPr>
              <a:t>leering, staring or the making of sexual gestures;</a:t>
            </a:r>
          </a:p>
          <a:p>
            <a:pPr marL="742950" lvl="1" indent="-285750">
              <a:buFont typeface="Arial" panose="020B0604020202020204" pitchFamily="34" charset="0"/>
              <a:buChar char="•"/>
            </a:pPr>
            <a:r>
              <a:rPr lang="en-US" sz="2200" u="sng" dirty="0">
                <a:solidFill>
                  <a:srgbClr val="000000"/>
                </a:solidFill>
                <a:highlight>
                  <a:srgbClr val="FFFF00"/>
                </a:highlight>
              </a:rPr>
              <a:t> demands for sexual </a:t>
            </a:r>
            <a:r>
              <a:rPr lang="en-US" sz="2200" u="sng" dirty="0" err="1">
                <a:solidFill>
                  <a:srgbClr val="000000"/>
                </a:solidFill>
                <a:highlight>
                  <a:srgbClr val="FFFF00"/>
                </a:highlight>
              </a:rPr>
              <a:t>favours</a:t>
            </a:r>
            <a:r>
              <a:rPr lang="en-US" sz="2200" u="sng" dirty="0">
                <a:solidFill>
                  <a:srgbClr val="000000"/>
                </a:solidFill>
                <a:highlight>
                  <a:srgbClr val="FFFF00"/>
                </a:highlight>
              </a:rPr>
              <a:t>;</a:t>
            </a:r>
          </a:p>
          <a:p>
            <a:pPr marL="742950" lvl="1" indent="-285750">
              <a:buFont typeface="Arial" panose="020B0604020202020204" pitchFamily="34" charset="0"/>
              <a:buChar char="•"/>
            </a:pPr>
            <a:r>
              <a:rPr lang="en-US" sz="2200" u="sng" dirty="0">
                <a:solidFill>
                  <a:srgbClr val="000000"/>
                </a:solidFill>
                <a:highlight>
                  <a:srgbClr val="FFFF00"/>
                </a:highlight>
              </a:rPr>
              <a:t>verbal abuse or threats;</a:t>
            </a:r>
          </a:p>
          <a:p>
            <a:pPr marL="742950" lvl="1" indent="-285750">
              <a:buFont typeface="Arial" panose="020B0604020202020204" pitchFamily="34" charset="0"/>
              <a:buChar char="•"/>
            </a:pPr>
            <a:r>
              <a:rPr lang="en-US" sz="2200" u="sng" dirty="0">
                <a:solidFill>
                  <a:srgbClr val="000000"/>
                </a:solidFill>
                <a:highlight>
                  <a:srgbClr val="FFFF00"/>
                </a:highlight>
              </a:rPr>
              <a:t>unwanted sexual invitations;</a:t>
            </a:r>
          </a:p>
          <a:p>
            <a:pPr marL="742950" lvl="1" indent="-285750">
              <a:buFont typeface="Arial" panose="020B0604020202020204" pitchFamily="34" charset="0"/>
              <a:buChar char="•"/>
            </a:pPr>
            <a:r>
              <a:rPr lang="en-US" sz="2200" u="sng" dirty="0">
                <a:solidFill>
                  <a:srgbClr val="000000"/>
                </a:solidFill>
                <a:highlight>
                  <a:srgbClr val="FFFF00"/>
                </a:highlight>
              </a:rPr>
              <a:t>physical assault of a sexual nature;</a:t>
            </a:r>
          </a:p>
          <a:p>
            <a:pPr marL="742950" lvl="1" indent="-285750">
              <a:buFont typeface="Arial" panose="020B0604020202020204" pitchFamily="34" charset="0"/>
              <a:buChar char="•"/>
            </a:pPr>
            <a:r>
              <a:rPr lang="en-US" sz="2200" u="sng" dirty="0">
                <a:solidFill>
                  <a:srgbClr val="000000"/>
                </a:solidFill>
                <a:highlight>
                  <a:srgbClr val="FFFF00"/>
                </a:highlight>
              </a:rPr>
              <a:t>distribution or display of sexual or offensive pictures or material;</a:t>
            </a:r>
          </a:p>
          <a:p>
            <a:pPr marL="742950" lvl="1" indent="-285750">
              <a:buFont typeface="Arial" panose="020B0604020202020204" pitchFamily="34" charset="0"/>
              <a:buChar char="•"/>
            </a:pPr>
            <a:r>
              <a:rPr lang="en-US" sz="2200" u="sng" dirty="0">
                <a:solidFill>
                  <a:srgbClr val="000000"/>
                </a:solidFill>
                <a:highlight>
                  <a:srgbClr val="FFFF00"/>
                </a:highlight>
              </a:rPr>
              <a:t>unwanted questions or comments of a sexual nature;</a:t>
            </a:r>
          </a:p>
          <a:p>
            <a:pPr marL="742950" lvl="1" indent="-285750">
              <a:buFont typeface="Arial" panose="020B0604020202020204" pitchFamily="34" charset="0"/>
              <a:buChar char="•"/>
            </a:pPr>
            <a:r>
              <a:rPr lang="en-US" sz="2200" u="sng" dirty="0">
                <a:solidFill>
                  <a:srgbClr val="000000"/>
                </a:solidFill>
                <a:highlight>
                  <a:srgbClr val="FFFF00"/>
                </a:highlight>
              </a:rPr>
              <a:t>practical jokes of a sexual nature.</a:t>
            </a:r>
          </a:p>
          <a:p>
            <a:pPr marL="742950" lvl="1" indent="-285750">
              <a:buFont typeface="Arial" panose="020B0604020202020204" pitchFamily="34" charset="0"/>
              <a:buChar char="•"/>
            </a:pPr>
            <a:endParaRPr lang="en-US" sz="2200" dirty="0">
              <a:solidFill>
                <a:srgbClr val="000000"/>
              </a:solidFill>
              <a:highlight>
                <a:srgbClr val="FFFF00"/>
              </a:highlight>
            </a:endParaRPr>
          </a:p>
          <a:p>
            <a:r>
              <a:rPr lang="en-US" sz="2200" u="sng" dirty="0">
                <a:solidFill>
                  <a:srgbClr val="000000"/>
                </a:solidFill>
                <a:highlight>
                  <a:srgbClr val="FFFF00"/>
                </a:highlight>
              </a:rPr>
              <a:t>Sexual harassment may be accompanied by an expressed or implied threat of reprisal or promise of reward.</a:t>
            </a:r>
            <a:r>
              <a:rPr lang="en-US" sz="2200" dirty="0">
                <a:solidFill>
                  <a:srgbClr val="000000"/>
                </a:solidFill>
                <a:highlight>
                  <a:srgbClr val="FFFF00"/>
                </a:highlight>
              </a:rPr>
              <a:t> </a:t>
            </a:r>
            <a:endParaRPr lang="en-CA" sz="2200" dirty="0">
              <a:highlight>
                <a:srgbClr val="FFFF00"/>
              </a:highlight>
            </a:endParaRPr>
          </a:p>
        </p:txBody>
      </p:sp>
    </p:spTree>
    <p:extLst>
      <p:ext uri="{BB962C8B-B14F-4D97-AF65-F5344CB8AC3E}">
        <p14:creationId xmlns:p14="http://schemas.microsoft.com/office/powerpoint/2010/main" val="138063233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0C9D874-78F8-4B45-B097-534008A53208}"/>
              </a:ext>
            </a:extLst>
          </p:cNvPr>
          <p:cNvSpPr/>
          <p:nvPr/>
        </p:nvSpPr>
        <p:spPr>
          <a:xfrm>
            <a:off x="370114" y="174171"/>
            <a:ext cx="11086780" cy="6740307"/>
          </a:xfrm>
          <a:prstGeom prst="rect">
            <a:avLst/>
          </a:prstGeom>
        </p:spPr>
        <p:txBody>
          <a:bodyPr wrap="square">
            <a:spAutoFit/>
          </a:bodyPr>
          <a:lstStyle/>
          <a:p>
            <a:r>
              <a:rPr lang="en-US" sz="2400" dirty="0">
                <a:solidFill>
                  <a:srgbClr val="000000"/>
                </a:solidFill>
              </a:rPr>
              <a:t>29.1 </a:t>
            </a:r>
            <a:r>
              <a:rPr lang="en-US" sz="2400" b="1" u="sng" dirty="0">
                <a:solidFill>
                  <a:srgbClr val="000000"/>
                </a:solidFill>
              </a:rPr>
              <a:t>Definitions </a:t>
            </a:r>
            <a:r>
              <a:rPr lang="en-US" sz="2400" b="1" dirty="0">
                <a:solidFill>
                  <a:srgbClr val="000000"/>
                </a:solidFill>
              </a:rPr>
              <a:t>– </a:t>
            </a:r>
            <a:r>
              <a:rPr lang="en-US" sz="2400" b="1" dirty="0">
                <a:solidFill>
                  <a:srgbClr val="000000"/>
                </a:solidFill>
                <a:highlight>
                  <a:srgbClr val="FFFF00"/>
                </a:highlight>
              </a:rPr>
              <a:t>NEW LANGUAGE</a:t>
            </a:r>
          </a:p>
          <a:p>
            <a:endParaRPr lang="en-US" sz="2400" dirty="0">
              <a:solidFill>
                <a:srgbClr val="000000"/>
              </a:solidFill>
            </a:endParaRPr>
          </a:p>
          <a:p>
            <a:r>
              <a:rPr lang="en-US" sz="2400" dirty="0">
                <a:solidFill>
                  <a:srgbClr val="000000"/>
                </a:solidFill>
                <a:highlight>
                  <a:srgbClr val="FFFF00"/>
                </a:highlight>
              </a:rPr>
              <a:t>(d</a:t>
            </a:r>
            <a:r>
              <a:rPr lang="en-US" sz="2400" b="1" u="sng" dirty="0">
                <a:solidFill>
                  <a:srgbClr val="000000"/>
                </a:solidFill>
                <a:highlight>
                  <a:srgbClr val="FFFF00"/>
                </a:highlight>
              </a:rPr>
              <a:t>) “Lateral violence” refers to harassment and bullying as defined in (a) above. While the definition is the same, the causes and power dynamics may be different, as lateral violence is directed from employee to employee, particularly among those with similar levels of power, where each is a member of the same or another marginalized or oppressed group. Lateral violence is distinguished from general harassment and bullying by virtue of its causes and the similar power level and/or marginalized or oppressed status of the complainant and respondent. Addressing and resolving this form of harassment and bullying may benefit from tailored resources and strategies, such as the establishment of alternate dispute resolution processes. [See MOA #24 (Lateral Violence)]</a:t>
            </a:r>
          </a:p>
          <a:p>
            <a:endParaRPr lang="en-US" sz="2400" dirty="0">
              <a:solidFill>
                <a:srgbClr val="000000"/>
              </a:solidFill>
            </a:endParaRPr>
          </a:p>
          <a:p>
            <a:r>
              <a:rPr lang="en-US" sz="2400" dirty="0">
                <a:solidFill>
                  <a:srgbClr val="000000"/>
                </a:solidFill>
              </a:rPr>
              <a:t>(e) Good faith actions of a manager or supervisor relating to the management and direction of employees - such as assigning work, providing feedback to employees on work performance, and taking reasonable disciplinary action - do not constitute harassment and bullying.</a:t>
            </a:r>
            <a:endParaRPr lang="en-CA" sz="2400" dirty="0"/>
          </a:p>
        </p:txBody>
      </p:sp>
    </p:spTree>
    <p:extLst>
      <p:ext uri="{BB962C8B-B14F-4D97-AF65-F5344CB8AC3E}">
        <p14:creationId xmlns:p14="http://schemas.microsoft.com/office/powerpoint/2010/main" val="222902024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0C9D874-78F8-4B45-B097-534008A53208}"/>
              </a:ext>
            </a:extLst>
          </p:cNvPr>
          <p:cNvSpPr/>
          <p:nvPr/>
        </p:nvSpPr>
        <p:spPr>
          <a:xfrm>
            <a:off x="448235" y="1"/>
            <a:ext cx="11510683" cy="6863417"/>
          </a:xfrm>
          <a:prstGeom prst="rect">
            <a:avLst/>
          </a:prstGeom>
        </p:spPr>
        <p:txBody>
          <a:bodyPr wrap="square">
            <a:spAutoFit/>
          </a:bodyPr>
          <a:lstStyle/>
          <a:p>
            <a:r>
              <a:rPr lang="en-US" sz="2000" strike="sngStrike" dirty="0">
                <a:solidFill>
                  <a:srgbClr val="000000"/>
                </a:solidFill>
              </a:rPr>
              <a:t>29.2 Sexual Harassment</a:t>
            </a:r>
          </a:p>
          <a:p>
            <a:pPr marL="342900" indent="-342900">
              <a:buAutoNum type="alphaLcParenBoth"/>
            </a:pPr>
            <a:r>
              <a:rPr lang="en-US" sz="2000" strike="sngStrike" dirty="0">
                <a:solidFill>
                  <a:srgbClr val="000000"/>
                </a:solidFill>
              </a:rPr>
              <a:t>Sexual harassment, whether a repeated, persistent, or singular incident, includes sexually oriented verbal or physical </a:t>
            </a:r>
            <a:r>
              <a:rPr lang="en-US" sz="2000" strike="sngStrike" dirty="0" err="1">
                <a:solidFill>
                  <a:srgbClr val="000000"/>
                </a:solidFill>
              </a:rPr>
              <a:t>behaviour</a:t>
            </a:r>
            <a:r>
              <a:rPr lang="en-US" sz="2000" strike="sngStrike" dirty="0">
                <a:solidFill>
                  <a:srgbClr val="000000"/>
                </a:solidFill>
              </a:rPr>
              <a:t> which an individual would reasonably find to be unwanted or unwelcome, giving consideration to all surrounding circumstances and which may detrimentally affect the work environment. Such </a:t>
            </a:r>
            <a:r>
              <a:rPr lang="en-US" sz="2000" strike="sngStrike" dirty="0" err="1">
                <a:solidFill>
                  <a:srgbClr val="000000"/>
                </a:solidFill>
              </a:rPr>
              <a:t>behaviour</a:t>
            </a:r>
            <a:r>
              <a:rPr lang="en-US" sz="2000" strike="sngStrike" dirty="0">
                <a:solidFill>
                  <a:srgbClr val="000000"/>
                </a:solidFill>
              </a:rPr>
              <a:t> could include, but is not limited to:</a:t>
            </a:r>
          </a:p>
          <a:p>
            <a:endParaRPr lang="en-US" sz="2000" strike="sngStrike" dirty="0">
              <a:solidFill>
                <a:srgbClr val="000000"/>
              </a:solidFill>
            </a:endParaRPr>
          </a:p>
          <a:p>
            <a:r>
              <a:rPr lang="en-US" sz="2000" strike="sngStrike" dirty="0">
                <a:solidFill>
                  <a:srgbClr val="000000"/>
                </a:solidFill>
              </a:rPr>
              <a:t>		(1) touching, patting or other physical contact;</a:t>
            </a:r>
          </a:p>
          <a:p>
            <a:r>
              <a:rPr lang="en-US" sz="2000" strike="sngStrike" dirty="0">
                <a:solidFill>
                  <a:srgbClr val="000000"/>
                </a:solidFill>
              </a:rPr>
              <a:t>		(2) leering, staring or the making of sexual gestures;</a:t>
            </a:r>
          </a:p>
          <a:p>
            <a:r>
              <a:rPr lang="en-US" sz="2000" strike="sngStrike" dirty="0">
                <a:solidFill>
                  <a:srgbClr val="000000"/>
                </a:solidFill>
              </a:rPr>
              <a:t>		(3) demands for sexual </a:t>
            </a:r>
            <a:r>
              <a:rPr lang="en-US" sz="2000" strike="sngStrike" dirty="0" err="1">
                <a:solidFill>
                  <a:srgbClr val="000000"/>
                </a:solidFill>
              </a:rPr>
              <a:t>favours</a:t>
            </a:r>
            <a:r>
              <a:rPr lang="en-US" sz="2000" strike="sngStrike" dirty="0">
                <a:solidFill>
                  <a:srgbClr val="000000"/>
                </a:solidFill>
              </a:rPr>
              <a:t>;</a:t>
            </a:r>
          </a:p>
          <a:p>
            <a:r>
              <a:rPr lang="en-US" sz="2000" strike="sngStrike" dirty="0">
                <a:solidFill>
                  <a:srgbClr val="000000"/>
                </a:solidFill>
              </a:rPr>
              <a:t>		(4) verbal abuse or threats;</a:t>
            </a:r>
          </a:p>
          <a:p>
            <a:r>
              <a:rPr lang="en-US" sz="2000" strike="sngStrike" dirty="0">
                <a:solidFill>
                  <a:srgbClr val="000000"/>
                </a:solidFill>
              </a:rPr>
              <a:t>		(5) unwanted sexual invitations;</a:t>
            </a:r>
          </a:p>
          <a:p>
            <a:r>
              <a:rPr lang="en-US" sz="2000" strike="sngStrike" dirty="0">
                <a:solidFill>
                  <a:srgbClr val="000000"/>
                </a:solidFill>
              </a:rPr>
              <a:t>		(6) physical assault of a sexual nature;</a:t>
            </a:r>
          </a:p>
          <a:p>
            <a:r>
              <a:rPr lang="en-US" sz="2000" strike="sngStrike" dirty="0">
                <a:solidFill>
                  <a:srgbClr val="000000"/>
                </a:solidFill>
              </a:rPr>
              <a:t>		(7) distribution or display of sexual or offensive pictures or material;</a:t>
            </a:r>
          </a:p>
          <a:p>
            <a:r>
              <a:rPr lang="en-US" sz="2000" strike="sngStrike" dirty="0">
                <a:solidFill>
                  <a:srgbClr val="000000"/>
                </a:solidFill>
              </a:rPr>
              <a:t>		(8) unwanted questions or comments of a sexual nature;</a:t>
            </a:r>
          </a:p>
          <a:p>
            <a:r>
              <a:rPr lang="en-US" sz="2000" strike="sngStrike" dirty="0">
                <a:solidFill>
                  <a:srgbClr val="000000"/>
                </a:solidFill>
              </a:rPr>
              <a:t>		(9) practical jokes of a sexual nature.</a:t>
            </a:r>
          </a:p>
          <a:p>
            <a:endParaRPr lang="en-US" sz="2000" strike="sngStrike" dirty="0">
              <a:solidFill>
                <a:srgbClr val="000000"/>
              </a:solidFill>
            </a:endParaRPr>
          </a:p>
          <a:p>
            <a:r>
              <a:rPr lang="en-US" sz="2000" strike="sngStrike" dirty="0">
                <a:solidFill>
                  <a:srgbClr val="000000"/>
                </a:solidFill>
              </a:rPr>
              <a:t>(b) Sexual harassment will often, but need not, be accompanied by an expressed or implied threat of reprisal or promise of reward.</a:t>
            </a:r>
          </a:p>
          <a:p>
            <a:endParaRPr lang="en-US" sz="2000" strike="sngStrike" dirty="0">
              <a:solidFill>
                <a:srgbClr val="000000"/>
              </a:solidFill>
            </a:endParaRPr>
          </a:p>
          <a:p>
            <a:r>
              <a:rPr lang="en-US" sz="2000" strike="sngStrike" dirty="0">
                <a:solidFill>
                  <a:srgbClr val="000000"/>
                </a:solidFill>
              </a:rPr>
              <a:t>(c) Sexual harassment refers to </a:t>
            </a:r>
            <a:r>
              <a:rPr lang="en-US" sz="2000" strike="sngStrike" dirty="0" err="1">
                <a:solidFill>
                  <a:srgbClr val="000000"/>
                </a:solidFill>
              </a:rPr>
              <a:t>behaviour</a:t>
            </a:r>
            <a:r>
              <a:rPr lang="en-US" sz="2000" strike="sngStrike" dirty="0">
                <a:solidFill>
                  <a:srgbClr val="000000"/>
                </a:solidFill>
              </a:rPr>
              <a:t> initiated by any person and directed toward any other person. Persons may be Two-Spirit, cisgender, transgender, non-binary, agender, and/or gender nonconforming.</a:t>
            </a:r>
            <a:endParaRPr lang="en-CA" sz="2000" dirty="0"/>
          </a:p>
        </p:txBody>
      </p:sp>
    </p:spTree>
    <p:extLst>
      <p:ext uri="{BB962C8B-B14F-4D97-AF65-F5344CB8AC3E}">
        <p14:creationId xmlns:p14="http://schemas.microsoft.com/office/powerpoint/2010/main" val="10282939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0C9D874-78F8-4B45-B097-534008A53208}"/>
              </a:ext>
            </a:extLst>
          </p:cNvPr>
          <p:cNvSpPr/>
          <p:nvPr/>
        </p:nvSpPr>
        <p:spPr>
          <a:xfrm>
            <a:off x="152400" y="152400"/>
            <a:ext cx="12039600" cy="5940088"/>
          </a:xfrm>
          <a:prstGeom prst="rect">
            <a:avLst/>
          </a:prstGeom>
        </p:spPr>
        <p:txBody>
          <a:bodyPr wrap="square">
            <a:spAutoFit/>
          </a:bodyPr>
          <a:lstStyle/>
          <a:p>
            <a:r>
              <a:rPr lang="en-US" sz="2000" dirty="0">
                <a:solidFill>
                  <a:srgbClr val="000000"/>
                </a:solidFill>
              </a:rPr>
              <a:t>29.2 Harassment </a:t>
            </a:r>
            <a:r>
              <a:rPr lang="en-US" sz="2000" b="1" u="sng" dirty="0">
                <a:solidFill>
                  <a:srgbClr val="000000"/>
                </a:solidFill>
              </a:rPr>
              <a:t>and Bullying Complaints </a:t>
            </a:r>
            <a:r>
              <a:rPr lang="en-US" sz="2000" b="1" dirty="0">
                <a:solidFill>
                  <a:srgbClr val="000000"/>
                </a:solidFill>
              </a:rPr>
              <a:t>– </a:t>
            </a:r>
            <a:r>
              <a:rPr lang="en-US" sz="2000" b="1" dirty="0">
                <a:solidFill>
                  <a:srgbClr val="000000"/>
                </a:solidFill>
                <a:highlight>
                  <a:srgbClr val="FFFF00"/>
                </a:highlight>
              </a:rPr>
              <a:t>NEW LANGUAGE</a:t>
            </a:r>
            <a:endParaRPr lang="en-US" sz="2000" b="1" u="sng" dirty="0">
              <a:solidFill>
                <a:srgbClr val="000000"/>
              </a:solidFill>
            </a:endParaRPr>
          </a:p>
          <a:p>
            <a:endParaRPr lang="en-US" sz="2000" dirty="0">
              <a:solidFill>
                <a:srgbClr val="000000"/>
              </a:solidFill>
            </a:endParaRPr>
          </a:p>
          <a:p>
            <a:pPr marL="342900" indent="-342900">
              <a:buAutoNum type="alphaLcParenBoth"/>
            </a:pPr>
            <a:r>
              <a:rPr lang="en-US" sz="2000" dirty="0">
                <a:solidFill>
                  <a:srgbClr val="000000"/>
                </a:solidFill>
              </a:rPr>
              <a:t>An employee with an allegation of harassment </a:t>
            </a:r>
            <a:r>
              <a:rPr lang="en-US" sz="2000" b="1" u="sng" dirty="0">
                <a:solidFill>
                  <a:srgbClr val="000000"/>
                </a:solidFill>
                <a:highlight>
                  <a:srgbClr val="FFFF00"/>
                </a:highlight>
              </a:rPr>
              <a:t>and bullying </a:t>
            </a:r>
            <a:r>
              <a:rPr lang="en-US" sz="2000" dirty="0">
                <a:solidFill>
                  <a:srgbClr val="000000"/>
                </a:solidFill>
              </a:rPr>
              <a:t>is called the complainant and the person who they are making a complaint against is called the respondent.</a:t>
            </a:r>
          </a:p>
          <a:p>
            <a:pPr marL="342900" indent="-342900">
              <a:buAutoNum type="alphaLcParenBoth"/>
            </a:pPr>
            <a:endParaRPr lang="en-US" sz="2000" dirty="0">
              <a:solidFill>
                <a:srgbClr val="000000"/>
              </a:solidFill>
            </a:endParaRPr>
          </a:p>
          <a:p>
            <a:pPr marL="342900" indent="-342900">
              <a:buAutoNum type="alphaLcParenBoth"/>
            </a:pPr>
            <a:r>
              <a:rPr lang="en-US" sz="2000" dirty="0">
                <a:solidFill>
                  <a:srgbClr val="000000"/>
                </a:solidFill>
              </a:rPr>
              <a:t>A harassment </a:t>
            </a:r>
            <a:r>
              <a:rPr lang="en-US" sz="2000" b="1" u="sng" dirty="0">
                <a:solidFill>
                  <a:srgbClr val="000000"/>
                </a:solidFill>
                <a:highlight>
                  <a:srgbClr val="FFFF00"/>
                </a:highlight>
              </a:rPr>
              <a:t>and bullying </a:t>
            </a:r>
            <a:r>
              <a:rPr lang="en-US" sz="2000" dirty="0">
                <a:solidFill>
                  <a:srgbClr val="000000"/>
                </a:solidFill>
              </a:rPr>
              <a:t>complaint </a:t>
            </a:r>
            <a:r>
              <a:rPr lang="en-US" sz="2000" b="1" u="sng" dirty="0">
                <a:solidFill>
                  <a:srgbClr val="000000"/>
                </a:solidFill>
                <a:highlight>
                  <a:srgbClr val="FFFF00"/>
                </a:highlight>
              </a:rPr>
              <a:t>under this article </a:t>
            </a:r>
            <a:r>
              <a:rPr lang="en-US" sz="2000" dirty="0">
                <a:solidFill>
                  <a:srgbClr val="000000"/>
                </a:solidFill>
              </a:rPr>
              <a:t>is not a grievance. The complainant must follow this complaint process. However, any action taken by the Employer as a result of the complaint process may be grieved.</a:t>
            </a:r>
          </a:p>
          <a:p>
            <a:pPr marL="342900" indent="-342900">
              <a:buAutoNum type="alphaLcParenBoth"/>
            </a:pPr>
            <a:endParaRPr lang="en-US" sz="2000" dirty="0">
              <a:solidFill>
                <a:srgbClr val="000000"/>
              </a:solidFill>
            </a:endParaRPr>
          </a:p>
          <a:p>
            <a:pPr marL="342900" indent="-342900">
              <a:buAutoNum type="alphaLcParenBoth"/>
            </a:pPr>
            <a:r>
              <a:rPr lang="en-US" sz="2000" dirty="0">
                <a:solidFill>
                  <a:srgbClr val="000000"/>
                </a:solidFill>
              </a:rPr>
              <a:t>All complaints will be kept confidential by the complainant, the respondent, the Employer, the Union and witnesses.</a:t>
            </a:r>
          </a:p>
          <a:p>
            <a:pPr marL="342900" indent="-342900">
              <a:buAutoNum type="alphaLcParenBoth"/>
            </a:pPr>
            <a:endParaRPr lang="en-US" sz="2000" dirty="0">
              <a:solidFill>
                <a:srgbClr val="000000"/>
              </a:solidFill>
            </a:endParaRPr>
          </a:p>
          <a:p>
            <a:pPr marL="342900" indent="-342900">
              <a:buAutoNum type="alphaLcParenBoth"/>
            </a:pPr>
            <a:r>
              <a:rPr lang="en-US" sz="2000" dirty="0">
                <a:solidFill>
                  <a:srgbClr val="000000"/>
                </a:solidFill>
              </a:rPr>
              <a:t>The complainant and the respondent (if they are a member of the Union) have the right to union representation.</a:t>
            </a:r>
          </a:p>
          <a:p>
            <a:pPr marL="342900" indent="-342900">
              <a:buAutoNum type="alphaLcParenBoth"/>
            </a:pPr>
            <a:endParaRPr lang="en-US" sz="2000" dirty="0">
              <a:solidFill>
                <a:srgbClr val="000000"/>
              </a:solidFill>
            </a:endParaRPr>
          </a:p>
          <a:p>
            <a:pPr marL="342900" indent="-342900">
              <a:buAutoNum type="alphaLcParenBoth"/>
            </a:pPr>
            <a:r>
              <a:rPr lang="en-US" sz="2000" dirty="0">
                <a:solidFill>
                  <a:srgbClr val="000000"/>
                </a:solidFill>
              </a:rPr>
              <a:t>A complainant may try to informally resolve their complaint with the assistance of a supervisor, manager, steward, union staff representative or mediator. If the complainant is satisfied with the outcome reached at this point, the complaint is resolved.</a:t>
            </a:r>
          </a:p>
          <a:p>
            <a:endParaRPr lang="en-CA" sz="2000" dirty="0"/>
          </a:p>
        </p:txBody>
      </p:sp>
    </p:spTree>
    <p:extLst>
      <p:ext uri="{BB962C8B-B14F-4D97-AF65-F5344CB8AC3E}">
        <p14:creationId xmlns:p14="http://schemas.microsoft.com/office/powerpoint/2010/main" val="155155761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0C9D874-78F8-4B45-B097-534008A53208}"/>
              </a:ext>
            </a:extLst>
          </p:cNvPr>
          <p:cNvSpPr/>
          <p:nvPr/>
        </p:nvSpPr>
        <p:spPr>
          <a:xfrm>
            <a:off x="735106" y="627185"/>
            <a:ext cx="10721788" cy="3046988"/>
          </a:xfrm>
          <a:prstGeom prst="rect">
            <a:avLst/>
          </a:prstGeom>
        </p:spPr>
        <p:txBody>
          <a:bodyPr wrap="square">
            <a:spAutoFit/>
          </a:bodyPr>
          <a:lstStyle/>
          <a:p>
            <a:r>
              <a:rPr lang="en-US" sz="2400" dirty="0">
                <a:solidFill>
                  <a:srgbClr val="000000"/>
                </a:solidFill>
              </a:rPr>
              <a:t>29.2 Harassment </a:t>
            </a:r>
            <a:r>
              <a:rPr lang="en-US" sz="2400" b="1" u="sng" dirty="0">
                <a:solidFill>
                  <a:srgbClr val="000000"/>
                </a:solidFill>
              </a:rPr>
              <a:t>and Bullying Complaints </a:t>
            </a:r>
            <a:r>
              <a:rPr lang="en-US" sz="2400" b="1" dirty="0">
                <a:solidFill>
                  <a:srgbClr val="000000"/>
                </a:solidFill>
              </a:rPr>
              <a:t>– </a:t>
            </a:r>
            <a:r>
              <a:rPr lang="en-US" sz="2400" b="1" dirty="0">
                <a:solidFill>
                  <a:srgbClr val="000000"/>
                </a:solidFill>
                <a:highlight>
                  <a:srgbClr val="FFFF00"/>
                </a:highlight>
              </a:rPr>
              <a:t>NEW LANGUAGE</a:t>
            </a:r>
            <a:endParaRPr lang="en-US" sz="2400" b="1" u="sng" dirty="0">
              <a:solidFill>
                <a:srgbClr val="000000"/>
              </a:solidFill>
            </a:endParaRPr>
          </a:p>
          <a:p>
            <a:endParaRPr lang="en-US" sz="2400" dirty="0">
              <a:solidFill>
                <a:srgbClr val="000000"/>
              </a:solidFill>
            </a:endParaRPr>
          </a:p>
          <a:p>
            <a:pPr marL="457200" indent="-457200">
              <a:buFont typeface="+mj-lt"/>
              <a:buAutoNum type="alphaLcParenR" startAt="6"/>
            </a:pPr>
            <a:r>
              <a:rPr lang="en-US" sz="2400" dirty="0">
                <a:solidFill>
                  <a:srgbClr val="000000"/>
                </a:solidFill>
              </a:rPr>
              <a:t>Until a harassment complaint is resolved, the Employer may take interim measures, including separating the complainant and respondent.</a:t>
            </a:r>
          </a:p>
          <a:p>
            <a:pPr marL="342900" indent="-342900">
              <a:buAutoNum type="alphaLcParenR" startAt="6"/>
            </a:pPr>
            <a:endParaRPr lang="en-US" sz="2400" dirty="0">
              <a:solidFill>
                <a:srgbClr val="000000"/>
              </a:solidFill>
            </a:endParaRPr>
          </a:p>
          <a:p>
            <a:pPr marL="342900" indent="-342900">
              <a:buAutoNum type="alphaLcParenR" startAt="6"/>
            </a:pPr>
            <a:r>
              <a:rPr lang="en-US" sz="2400" dirty="0">
                <a:solidFill>
                  <a:srgbClr val="000000"/>
                </a:solidFill>
              </a:rPr>
              <a:t> A complainant has the right to file a complaint under the Human Rights Code of British Columbia.</a:t>
            </a:r>
          </a:p>
          <a:p>
            <a:pPr marL="342900" indent="-342900">
              <a:buAutoNum type="alphaLcParenR" startAt="6"/>
            </a:pPr>
            <a:endParaRPr lang="en-US" sz="2400" dirty="0">
              <a:solidFill>
                <a:srgbClr val="000000"/>
              </a:solidFill>
            </a:endParaRPr>
          </a:p>
        </p:txBody>
      </p:sp>
    </p:spTree>
    <p:extLst>
      <p:ext uri="{BB962C8B-B14F-4D97-AF65-F5344CB8AC3E}">
        <p14:creationId xmlns:p14="http://schemas.microsoft.com/office/powerpoint/2010/main" val="367919298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0C9D874-78F8-4B45-B097-534008A53208}"/>
              </a:ext>
            </a:extLst>
          </p:cNvPr>
          <p:cNvSpPr/>
          <p:nvPr/>
        </p:nvSpPr>
        <p:spPr>
          <a:xfrm>
            <a:off x="735106" y="286526"/>
            <a:ext cx="10721788" cy="6370975"/>
          </a:xfrm>
          <a:prstGeom prst="rect">
            <a:avLst/>
          </a:prstGeom>
        </p:spPr>
        <p:txBody>
          <a:bodyPr wrap="square">
            <a:spAutoFit/>
          </a:bodyPr>
          <a:lstStyle/>
          <a:p>
            <a:r>
              <a:rPr lang="en-US" sz="2400" dirty="0">
                <a:solidFill>
                  <a:srgbClr val="000000"/>
                </a:solidFill>
              </a:rPr>
              <a:t>29.3 Complaints Procedure </a:t>
            </a:r>
            <a:r>
              <a:rPr lang="en-US" sz="2400" b="1" dirty="0">
                <a:solidFill>
                  <a:srgbClr val="000000"/>
                </a:solidFill>
              </a:rPr>
              <a:t>– </a:t>
            </a:r>
            <a:r>
              <a:rPr lang="en-US" sz="2400" b="1" dirty="0">
                <a:solidFill>
                  <a:srgbClr val="000000"/>
                </a:solidFill>
                <a:highlight>
                  <a:srgbClr val="FFFF00"/>
                </a:highlight>
              </a:rPr>
              <a:t>NEW LANGUAGE</a:t>
            </a:r>
            <a:endParaRPr lang="en-US" sz="2400" dirty="0">
              <a:solidFill>
                <a:srgbClr val="000000"/>
              </a:solidFill>
            </a:endParaRPr>
          </a:p>
          <a:p>
            <a:endParaRPr lang="en-US" sz="2400" b="1" u="sng" dirty="0">
              <a:solidFill>
                <a:srgbClr val="000000"/>
              </a:solidFill>
            </a:endParaRPr>
          </a:p>
          <a:p>
            <a:r>
              <a:rPr lang="en-US" sz="2400" b="1" u="sng" dirty="0">
                <a:solidFill>
                  <a:srgbClr val="000000"/>
                </a:solidFill>
              </a:rPr>
              <a:t>(A) </a:t>
            </a:r>
          </a:p>
          <a:p>
            <a:endParaRPr lang="en-US" sz="2400" b="1" u="sng" dirty="0">
              <a:solidFill>
                <a:srgbClr val="000000"/>
              </a:solidFill>
            </a:endParaRPr>
          </a:p>
          <a:p>
            <a:pPr marL="457200" indent="-457200">
              <a:buAutoNum type="arabicParenBoth"/>
            </a:pPr>
            <a:r>
              <a:rPr lang="en-US" sz="2400" dirty="0">
                <a:solidFill>
                  <a:srgbClr val="000000"/>
                </a:solidFill>
              </a:rPr>
              <a:t>A formal complaint must be submitted in writing within six months of the </a:t>
            </a:r>
            <a:r>
              <a:rPr lang="en-US" sz="2400" strike="sngStrike" dirty="0">
                <a:solidFill>
                  <a:srgbClr val="000000"/>
                </a:solidFill>
              </a:rPr>
              <a:t>last</a:t>
            </a:r>
            <a:r>
              <a:rPr lang="en-US" sz="2400" dirty="0">
                <a:solidFill>
                  <a:srgbClr val="000000"/>
                </a:solidFill>
              </a:rPr>
              <a:t> latest alleged occurrence.</a:t>
            </a:r>
          </a:p>
          <a:p>
            <a:pPr marL="457200" indent="-457200">
              <a:buAutoNum type="arabicParenBoth"/>
            </a:pPr>
            <a:endParaRPr lang="en-US" sz="2400" dirty="0">
              <a:solidFill>
                <a:srgbClr val="000000"/>
              </a:solidFill>
            </a:endParaRPr>
          </a:p>
          <a:p>
            <a:pPr marL="457200" indent="-457200">
              <a:buAutoNum type="arabicParenBoth"/>
            </a:pPr>
            <a:r>
              <a:rPr lang="en-US" sz="2400" dirty="0">
                <a:solidFill>
                  <a:srgbClr val="000000"/>
                </a:solidFill>
              </a:rPr>
              <a:t>A complaint must be submitted through the Union and/or directly to the Executive Director (or the equivalent or designate). When the Executive Director has received a complaint, they will notify the respondent and the union staff representative of the substance of the complaint in writing within 15 days.</a:t>
            </a:r>
          </a:p>
          <a:p>
            <a:pPr marL="342900" indent="-342900">
              <a:buAutoNum type="arabicParenBoth"/>
            </a:pPr>
            <a:endParaRPr lang="en-US" sz="2400" dirty="0">
              <a:solidFill>
                <a:srgbClr val="000000"/>
              </a:solidFill>
            </a:endParaRPr>
          </a:p>
          <a:p>
            <a:pPr marL="342900" indent="-342900">
              <a:buAutoNum type="arabicParenBoth"/>
            </a:pPr>
            <a:r>
              <a:rPr lang="en-US" sz="2400" dirty="0">
                <a:solidFill>
                  <a:srgbClr val="000000"/>
                </a:solidFill>
              </a:rPr>
              <a:t>The complaint must contain the specific instance(s) and date(s) that the alleged harassment </a:t>
            </a:r>
            <a:r>
              <a:rPr lang="en-US" sz="2400" b="1" u="sng" dirty="0">
                <a:solidFill>
                  <a:srgbClr val="000000"/>
                </a:solidFill>
                <a:highlight>
                  <a:srgbClr val="FFFF00"/>
                </a:highlight>
              </a:rPr>
              <a:t>and bullying </a:t>
            </a:r>
            <a:r>
              <a:rPr lang="en-US" sz="2400" dirty="0">
                <a:solidFill>
                  <a:srgbClr val="000000"/>
                </a:solidFill>
              </a:rPr>
              <a:t>occurred, the names of any witnesses, an explanation of how the action constitutes a violation of Article 29 (Harassment and Bullying), and the remedy sought.</a:t>
            </a:r>
            <a:endParaRPr lang="en-CA" sz="2400" dirty="0"/>
          </a:p>
        </p:txBody>
      </p:sp>
    </p:spTree>
    <p:extLst>
      <p:ext uri="{BB962C8B-B14F-4D97-AF65-F5344CB8AC3E}">
        <p14:creationId xmlns:p14="http://schemas.microsoft.com/office/powerpoint/2010/main" val="239667478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0C9D874-78F8-4B45-B097-534008A53208}"/>
              </a:ext>
            </a:extLst>
          </p:cNvPr>
          <p:cNvSpPr/>
          <p:nvPr/>
        </p:nvSpPr>
        <p:spPr>
          <a:xfrm>
            <a:off x="735106" y="286526"/>
            <a:ext cx="10721788" cy="6740307"/>
          </a:xfrm>
          <a:prstGeom prst="rect">
            <a:avLst/>
          </a:prstGeom>
        </p:spPr>
        <p:txBody>
          <a:bodyPr wrap="square">
            <a:spAutoFit/>
          </a:bodyPr>
          <a:lstStyle/>
          <a:p>
            <a:r>
              <a:rPr lang="en-US" sz="2400" b="1" dirty="0">
                <a:solidFill>
                  <a:srgbClr val="000000"/>
                </a:solidFill>
                <a:cs typeface="Arial" panose="020B0604020202020204" pitchFamily="34" charset="0"/>
              </a:rPr>
              <a:t>29.3 Complaints Procedure – </a:t>
            </a:r>
            <a:r>
              <a:rPr lang="en-US" sz="2400" b="1" dirty="0">
                <a:solidFill>
                  <a:srgbClr val="000000"/>
                </a:solidFill>
                <a:highlight>
                  <a:srgbClr val="FFFF00"/>
                </a:highlight>
                <a:cs typeface="Arial" panose="020B0604020202020204" pitchFamily="34" charset="0"/>
              </a:rPr>
              <a:t>NEW LANGUAGE</a:t>
            </a:r>
            <a:endParaRPr lang="en-US" sz="2400" b="1" dirty="0">
              <a:solidFill>
                <a:srgbClr val="000000"/>
              </a:solidFill>
              <a:cs typeface="Arial" panose="020B0604020202020204" pitchFamily="34" charset="0"/>
            </a:endParaRPr>
          </a:p>
          <a:p>
            <a:endParaRPr lang="en-US" sz="2400" dirty="0">
              <a:solidFill>
                <a:srgbClr val="000000"/>
              </a:solidFill>
              <a:cs typeface="Arial" panose="020B0604020202020204" pitchFamily="34" charset="0"/>
            </a:endParaRPr>
          </a:p>
          <a:p>
            <a:r>
              <a:rPr lang="en-US" sz="2400" b="1" u="sng" dirty="0">
                <a:solidFill>
                  <a:srgbClr val="000000"/>
                </a:solidFill>
                <a:cs typeface="Arial" panose="020B0604020202020204" pitchFamily="34" charset="0"/>
              </a:rPr>
              <a:t>(B) </a:t>
            </a:r>
            <a:r>
              <a:rPr lang="en-US" sz="2400" dirty="0">
                <a:solidFill>
                  <a:srgbClr val="000000"/>
                </a:solidFill>
                <a:cs typeface="Arial" panose="020B0604020202020204" pitchFamily="34" charset="0"/>
              </a:rPr>
              <a:t>(1) The Executive Director or their designate will investigate the complaint and will complete their report in writing within 30 days </a:t>
            </a:r>
            <a:r>
              <a:rPr lang="en-US" sz="2400" b="1" u="sng" dirty="0">
                <a:solidFill>
                  <a:srgbClr val="000000"/>
                </a:solidFill>
                <a:highlight>
                  <a:srgbClr val="FFFF00"/>
                </a:highlight>
                <a:cs typeface="Arial" panose="020B0604020202020204" pitchFamily="34" charset="0"/>
              </a:rPr>
              <a:t>of receipt</a:t>
            </a:r>
            <a:r>
              <a:rPr lang="en-US" sz="2400" dirty="0">
                <a:solidFill>
                  <a:srgbClr val="000000"/>
                </a:solidFill>
                <a:highlight>
                  <a:srgbClr val="FFFF00"/>
                </a:highlight>
                <a:cs typeface="Arial" panose="020B0604020202020204" pitchFamily="34" charset="0"/>
              </a:rPr>
              <a:t>.</a:t>
            </a:r>
          </a:p>
          <a:p>
            <a:endParaRPr lang="en-US" sz="2400" dirty="0">
              <a:solidFill>
                <a:srgbClr val="000000"/>
              </a:solidFill>
              <a:cs typeface="Arial" panose="020B0604020202020204" pitchFamily="34" charset="0"/>
            </a:endParaRPr>
          </a:p>
          <a:p>
            <a:r>
              <a:rPr lang="en-US" sz="2400" dirty="0">
                <a:solidFill>
                  <a:srgbClr val="000000"/>
                </a:solidFill>
                <a:cs typeface="Arial" panose="020B0604020202020204" pitchFamily="34" charset="0"/>
              </a:rPr>
              <a:t>The Employer will take action to resolve the complaint within 10 days of receiving the investigator's report.</a:t>
            </a:r>
          </a:p>
          <a:p>
            <a:endParaRPr lang="en-US" sz="2400" dirty="0">
              <a:solidFill>
                <a:srgbClr val="000000"/>
              </a:solidFill>
              <a:cs typeface="Arial" panose="020B0604020202020204" pitchFamily="34" charset="0"/>
            </a:endParaRPr>
          </a:p>
          <a:p>
            <a:r>
              <a:rPr lang="en-US" sz="2400" dirty="0">
                <a:solidFill>
                  <a:srgbClr val="000000"/>
                </a:solidFill>
                <a:cs typeface="Arial" panose="020B0604020202020204" pitchFamily="34" charset="0"/>
              </a:rPr>
              <a:t>The Employer will advise the respondent, the complainant and the Union in writing of the substance of the investigator's report and the resolution of the complaint.</a:t>
            </a:r>
          </a:p>
          <a:p>
            <a:endParaRPr lang="en-US" sz="2400" dirty="0">
              <a:solidFill>
                <a:srgbClr val="000000"/>
              </a:solidFill>
              <a:cs typeface="Arial" panose="020B0604020202020204" pitchFamily="34" charset="0"/>
            </a:endParaRPr>
          </a:p>
          <a:p>
            <a:r>
              <a:rPr lang="en-US" sz="2400" dirty="0">
                <a:solidFill>
                  <a:srgbClr val="000000"/>
                </a:solidFill>
                <a:cs typeface="Arial" panose="020B0604020202020204" pitchFamily="34" charset="0"/>
              </a:rPr>
              <a:t>(2) If the resolution involves separating employees, reasonable efforts will be made to relocate or reschedule the respondent. The complainant may agree in writing to be transferred or rescheduled.</a:t>
            </a:r>
          </a:p>
          <a:p>
            <a:endParaRPr lang="en-US" sz="2400" dirty="0">
              <a:solidFill>
                <a:srgbClr val="000000"/>
              </a:solidFill>
              <a:cs typeface="Arial" panose="020B0604020202020204" pitchFamily="34" charset="0"/>
            </a:endParaRPr>
          </a:p>
          <a:p>
            <a:r>
              <a:rPr lang="en-US" sz="2400" dirty="0">
                <a:solidFill>
                  <a:srgbClr val="000000"/>
                </a:solidFill>
                <a:cs typeface="Arial" panose="020B0604020202020204" pitchFamily="34" charset="0"/>
              </a:rPr>
              <a:t>If the resolution involves separating an employee and a respondent who is not an employee, reasonable efforts will be made to remedy the situation.</a:t>
            </a:r>
            <a:endParaRPr lang="en-CA" sz="2400" dirty="0">
              <a:cs typeface="Arial" panose="020B0604020202020204" pitchFamily="34" charset="0"/>
            </a:endParaRPr>
          </a:p>
        </p:txBody>
      </p:sp>
    </p:spTree>
    <p:extLst>
      <p:ext uri="{BB962C8B-B14F-4D97-AF65-F5344CB8AC3E}">
        <p14:creationId xmlns:p14="http://schemas.microsoft.com/office/powerpoint/2010/main" val="176388074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0C9D874-78F8-4B45-B097-534008A53208}"/>
              </a:ext>
            </a:extLst>
          </p:cNvPr>
          <p:cNvSpPr/>
          <p:nvPr/>
        </p:nvSpPr>
        <p:spPr>
          <a:xfrm>
            <a:off x="537883" y="601787"/>
            <a:ext cx="11066288" cy="5632311"/>
          </a:xfrm>
          <a:prstGeom prst="rect">
            <a:avLst/>
          </a:prstGeom>
        </p:spPr>
        <p:txBody>
          <a:bodyPr wrap="square">
            <a:spAutoFit/>
          </a:bodyPr>
          <a:lstStyle/>
          <a:p>
            <a:r>
              <a:rPr lang="en-US" sz="2400" b="1" dirty="0">
                <a:solidFill>
                  <a:srgbClr val="000000"/>
                </a:solidFill>
              </a:rPr>
              <a:t>29.3 Complaints Procedure – </a:t>
            </a:r>
            <a:r>
              <a:rPr lang="en-US" sz="2400" b="1" dirty="0">
                <a:solidFill>
                  <a:srgbClr val="000000"/>
                </a:solidFill>
                <a:highlight>
                  <a:srgbClr val="FFFF00"/>
                </a:highlight>
              </a:rPr>
              <a:t>NEW LANGUAGE</a:t>
            </a:r>
            <a:endParaRPr lang="en-US" sz="2400" b="1" dirty="0">
              <a:solidFill>
                <a:srgbClr val="000000"/>
              </a:solidFill>
            </a:endParaRPr>
          </a:p>
          <a:p>
            <a:endParaRPr lang="en-US" sz="2400" dirty="0">
              <a:solidFill>
                <a:srgbClr val="000000"/>
              </a:solidFill>
            </a:endParaRPr>
          </a:p>
          <a:p>
            <a:r>
              <a:rPr lang="en-US" sz="2400" dirty="0">
                <a:solidFill>
                  <a:srgbClr val="000000"/>
                </a:solidFill>
              </a:rPr>
              <a:t>(c) If the respondent is the Executive Director or Chief Executive Officer (CEO) (or equivalent highest-ranking administrative official), or where there are possible systemic issues or multiple complaints, the following process will be used:</a:t>
            </a:r>
          </a:p>
          <a:p>
            <a:endParaRPr lang="en-US" sz="2400" dirty="0">
              <a:solidFill>
                <a:srgbClr val="000000"/>
              </a:solidFill>
            </a:endParaRPr>
          </a:p>
          <a:p>
            <a:pPr marL="914400" lvl="1" indent="-457200">
              <a:buFont typeface="+mj-lt"/>
              <a:buAutoNum type="arabicParenR"/>
            </a:pPr>
            <a:r>
              <a:rPr lang="en-US" sz="2400" dirty="0">
                <a:solidFill>
                  <a:srgbClr val="000000"/>
                </a:solidFill>
              </a:rPr>
              <a:t>The complainant will contact the Union.</a:t>
            </a:r>
          </a:p>
          <a:p>
            <a:pPr marL="914400" lvl="1" indent="-457200">
              <a:buFont typeface="+mj-lt"/>
              <a:buAutoNum type="arabicParenR"/>
            </a:pPr>
            <a:r>
              <a:rPr lang="en-US" sz="2400" dirty="0">
                <a:solidFill>
                  <a:srgbClr val="000000"/>
                </a:solidFill>
              </a:rPr>
              <a:t>As soon as possible but within 30 days the Union will notify the Executive Director or CEO (or equivalent </a:t>
            </a:r>
            <a:r>
              <a:rPr lang="en-US" sz="2400" b="1" u="sng" dirty="0">
                <a:solidFill>
                  <a:srgbClr val="000000"/>
                </a:solidFill>
                <a:highlight>
                  <a:srgbClr val="FFFF00"/>
                </a:highlight>
              </a:rPr>
              <a:t>highest-ranking administrative official</a:t>
            </a:r>
            <a:r>
              <a:rPr lang="en-US" sz="2400" dirty="0">
                <a:solidFill>
                  <a:srgbClr val="000000"/>
                </a:solidFill>
                <a:highlight>
                  <a:srgbClr val="FFFF00"/>
                </a:highlight>
              </a:rPr>
              <a:t>) </a:t>
            </a:r>
            <a:r>
              <a:rPr lang="en-US" sz="2400" dirty="0">
                <a:solidFill>
                  <a:srgbClr val="000000"/>
                </a:solidFill>
              </a:rPr>
              <a:t>and CSSEA. Clause 	</a:t>
            </a:r>
            <a:r>
              <a:rPr lang="en-US" sz="2400" strike="sngStrike" dirty="0">
                <a:solidFill>
                  <a:srgbClr val="000000"/>
                </a:solidFill>
              </a:rPr>
              <a:t>29.4 (a) and (c) </a:t>
            </a:r>
            <a:r>
              <a:rPr lang="en-US" sz="2400" b="1" u="sng" dirty="0">
                <a:solidFill>
                  <a:srgbClr val="000000"/>
                </a:solidFill>
                <a:highlight>
                  <a:srgbClr val="FFFF00"/>
                </a:highlight>
              </a:rPr>
              <a:t>29.3(a)(1) and (3) </a:t>
            </a:r>
            <a:r>
              <a:rPr lang="en-US" sz="2400" dirty="0">
                <a:solidFill>
                  <a:srgbClr val="000000"/>
                </a:solidFill>
              </a:rPr>
              <a:t>apply to the notice. CSSEA will inform the Employer’s Board of Directors</a:t>
            </a:r>
            <a:r>
              <a:rPr lang="en-US" sz="2400" b="1" u="sng" dirty="0">
                <a:solidFill>
                  <a:srgbClr val="000000"/>
                </a:solidFill>
              </a:rPr>
              <a:t> </a:t>
            </a:r>
            <a:r>
              <a:rPr lang="en-US" sz="2400" b="1" u="sng" dirty="0">
                <a:solidFill>
                  <a:srgbClr val="000000"/>
                </a:solidFill>
                <a:highlight>
                  <a:srgbClr val="FFFF00"/>
                </a:highlight>
              </a:rPr>
              <a:t>or Owner.</a:t>
            </a:r>
          </a:p>
          <a:p>
            <a:pPr marL="914400" lvl="1" indent="-457200">
              <a:buFont typeface="+mj-lt"/>
              <a:buAutoNum type="arabicParenR"/>
            </a:pPr>
            <a:r>
              <a:rPr lang="en-US" sz="2400" dirty="0">
                <a:solidFill>
                  <a:srgbClr val="000000"/>
                </a:solidFill>
              </a:rPr>
              <a:t>CSSEA and the Union will appoint an investigator to resolve the complaint from Appendix B (List of Arbitrators). (The person appointed is referred to below as “the </a:t>
            </a:r>
            <a:r>
              <a:rPr lang="en-US" sz="2400" strike="sngStrike" dirty="0">
                <a:solidFill>
                  <a:srgbClr val="000000"/>
                </a:solidFill>
              </a:rPr>
              <a:t>Appointee </a:t>
            </a:r>
            <a:r>
              <a:rPr lang="en-US" sz="2400" b="1" u="sng" dirty="0">
                <a:solidFill>
                  <a:srgbClr val="000000"/>
                </a:solidFill>
                <a:highlight>
                  <a:srgbClr val="FFFF00"/>
                </a:highlight>
              </a:rPr>
              <a:t>Investigator</a:t>
            </a:r>
            <a:r>
              <a:rPr lang="en-US" sz="2400" dirty="0">
                <a:solidFill>
                  <a:srgbClr val="000000"/>
                </a:solidFill>
                <a:highlight>
                  <a:srgbClr val="FFFF00"/>
                </a:highlight>
              </a:rPr>
              <a:t>”.)</a:t>
            </a:r>
            <a:endParaRPr lang="en-CA" sz="2400" dirty="0">
              <a:highlight>
                <a:srgbClr val="FFFF00"/>
              </a:highlight>
            </a:endParaRPr>
          </a:p>
        </p:txBody>
      </p:sp>
    </p:spTree>
    <p:extLst>
      <p:ext uri="{BB962C8B-B14F-4D97-AF65-F5344CB8AC3E}">
        <p14:creationId xmlns:p14="http://schemas.microsoft.com/office/powerpoint/2010/main" val="121818496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0C9D874-78F8-4B45-B097-534008A53208}"/>
              </a:ext>
            </a:extLst>
          </p:cNvPr>
          <p:cNvSpPr/>
          <p:nvPr/>
        </p:nvSpPr>
        <p:spPr>
          <a:xfrm>
            <a:off x="735106" y="637646"/>
            <a:ext cx="10721788" cy="4893647"/>
          </a:xfrm>
          <a:prstGeom prst="rect">
            <a:avLst/>
          </a:prstGeom>
        </p:spPr>
        <p:txBody>
          <a:bodyPr wrap="square">
            <a:spAutoFit/>
          </a:bodyPr>
          <a:lstStyle/>
          <a:p>
            <a:r>
              <a:rPr lang="en-US" sz="2400" b="1" dirty="0">
                <a:solidFill>
                  <a:srgbClr val="000000"/>
                </a:solidFill>
              </a:rPr>
              <a:t>29.3 Complaints Procedure – </a:t>
            </a:r>
            <a:r>
              <a:rPr lang="en-US" sz="2400" b="1" dirty="0">
                <a:solidFill>
                  <a:srgbClr val="000000"/>
                </a:solidFill>
                <a:highlight>
                  <a:srgbClr val="FFFF00"/>
                </a:highlight>
              </a:rPr>
              <a:t>NEW LANGUAGE</a:t>
            </a:r>
            <a:endParaRPr lang="en-US" sz="2400" b="1" dirty="0">
              <a:solidFill>
                <a:srgbClr val="000000"/>
              </a:solidFill>
            </a:endParaRPr>
          </a:p>
          <a:p>
            <a:endParaRPr lang="en-US" sz="2400" dirty="0">
              <a:solidFill>
                <a:srgbClr val="000000"/>
              </a:solidFill>
            </a:endParaRPr>
          </a:p>
          <a:p>
            <a:r>
              <a:rPr lang="en-US" sz="2400" dirty="0">
                <a:solidFill>
                  <a:srgbClr val="000000"/>
                </a:solidFill>
              </a:rPr>
              <a:t>	</a:t>
            </a:r>
          </a:p>
          <a:p>
            <a:pPr marL="457200" indent="-457200">
              <a:buFont typeface="+mj-lt"/>
              <a:buAutoNum type="arabicParenR" startAt="4"/>
            </a:pPr>
            <a:r>
              <a:rPr lang="en-US" sz="2400" dirty="0">
                <a:solidFill>
                  <a:srgbClr val="000000"/>
                </a:solidFill>
              </a:rPr>
              <a:t>After consultation with the parties involved, the Appointee Investigator will establish the process to resolve the complaint. The process may include - at the </a:t>
            </a:r>
            <a:r>
              <a:rPr lang="en-US" sz="2400" strike="sngStrike" dirty="0">
                <a:solidFill>
                  <a:srgbClr val="000000"/>
                </a:solidFill>
              </a:rPr>
              <a:t>Appointee's</a:t>
            </a:r>
            <a:r>
              <a:rPr lang="en-US" sz="2400" dirty="0">
                <a:solidFill>
                  <a:srgbClr val="000000"/>
                </a:solidFill>
              </a:rPr>
              <a:t> </a:t>
            </a:r>
            <a:r>
              <a:rPr lang="en-US" sz="2400" b="1" u="sng" dirty="0">
                <a:solidFill>
                  <a:srgbClr val="000000"/>
                </a:solidFill>
                <a:highlight>
                  <a:srgbClr val="FFFF00"/>
                </a:highlight>
              </a:rPr>
              <a:t>Investigator’s</a:t>
            </a:r>
            <a:r>
              <a:rPr lang="en-US" sz="2400" b="1" u="sng" dirty="0">
                <a:solidFill>
                  <a:srgbClr val="000000"/>
                </a:solidFill>
              </a:rPr>
              <a:t> </a:t>
            </a:r>
            <a:r>
              <a:rPr lang="en-US" sz="2400" dirty="0">
                <a:solidFill>
                  <a:srgbClr val="000000"/>
                </a:solidFill>
              </a:rPr>
              <a:t>discretion - any of the following (or any combination of them): fact-finding, mediation, making recommendations or a full report, or conducting an expedited arbitration. In exercising their discretion with respect to the process, the </a:t>
            </a:r>
            <a:r>
              <a:rPr lang="en-US" sz="2400" strike="sngStrike" dirty="0">
                <a:solidFill>
                  <a:srgbClr val="000000"/>
                </a:solidFill>
              </a:rPr>
              <a:t>Appointee </a:t>
            </a:r>
            <a:r>
              <a:rPr lang="en-US" sz="2400" b="1" u="sng" dirty="0">
                <a:solidFill>
                  <a:srgbClr val="000000"/>
                </a:solidFill>
                <a:highlight>
                  <a:srgbClr val="FFFF00"/>
                </a:highlight>
              </a:rPr>
              <a:t>Investigator</a:t>
            </a:r>
            <a:r>
              <a:rPr lang="en-US" sz="2400" dirty="0">
                <a:solidFill>
                  <a:srgbClr val="000000"/>
                </a:solidFill>
                <a:highlight>
                  <a:srgbClr val="FFFF00"/>
                </a:highlight>
              </a:rPr>
              <a:t> </a:t>
            </a:r>
            <a:r>
              <a:rPr lang="en-US" sz="2400" dirty="0">
                <a:solidFill>
                  <a:srgbClr val="000000"/>
                </a:solidFill>
              </a:rPr>
              <a:t>will consider the parties' desire that the process be fair and 	expeditious, that it minimizes disruption in the workplace, that it respects individual privacy to the degree possible in the circumstances, and that it keeps costs to a reasonable level.</a:t>
            </a:r>
          </a:p>
        </p:txBody>
      </p:sp>
    </p:spTree>
    <p:extLst>
      <p:ext uri="{BB962C8B-B14F-4D97-AF65-F5344CB8AC3E}">
        <p14:creationId xmlns:p14="http://schemas.microsoft.com/office/powerpoint/2010/main" val="152565166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0C9D874-78F8-4B45-B097-534008A53208}"/>
              </a:ext>
            </a:extLst>
          </p:cNvPr>
          <p:cNvSpPr/>
          <p:nvPr/>
        </p:nvSpPr>
        <p:spPr>
          <a:xfrm>
            <a:off x="735106" y="428178"/>
            <a:ext cx="10721788" cy="6370975"/>
          </a:xfrm>
          <a:prstGeom prst="rect">
            <a:avLst/>
          </a:prstGeom>
        </p:spPr>
        <p:txBody>
          <a:bodyPr wrap="square">
            <a:spAutoFit/>
          </a:bodyPr>
          <a:lstStyle/>
          <a:p>
            <a:r>
              <a:rPr lang="en-US" sz="2400" b="1" dirty="0">
                <a:solidFill>
                  <a:srgbClr val="000000"/>
                </a:solidFill>
              </a:rPr>
              <a:t>29.3 Complaints Procedure – </a:t>
            </a:r>
            <a:r>
              <a:rPr lang="en-US" sz="2400" b="1" dirty="0">
                <a:solidFill>
                  <a:srgbClr val="000000"/>
                </a:solidFill>
                <a:highlight>
                  <a:srgbClr val="FFFF00"/>
                </a:highlight>
              </a:rPr>
              <a:t>NEW LANGUAGE</a:t>
            </a:r>
            <a:endParaRPr lang="en-US" sz="2400" b="1" dirty="0">
              <a:solidFill>
                <a:srgbClr val="000000"/>
              </a:solidFill>
            </a:endParaRPr>
          </a:p>
          <a:p>
            <a:endParaRPr lang="en-US" sz="2400" dirty="0">
              <a:solidFill>
                <a:srgbClr val="000000"/>
              </a:solidFill>
            </a:endParaRPr>
          </a:p>
          <a:p>
            <a:pPr marL="457200" indent="-457200">
              <a:buFont typeface="+mj-lt"/>
              <a:buAutoNum type="arabicParenR" startAt="5"/>
            </a:pPr>
            <a:r>
              <a:rPr lang="en-US" sz="2400" dirty="0">
                <a:solidFill>
                  <a:srgbClr val="000000"/>
                </a:solidFill>
              </a:rPr>
              <a:t>The</a:t>
            </a:r>
            <a:r>
              <a:rPr lang="en-US" sz="2400" strike="sngStrike" dirty="0">
                <a:solidFill>
                  <a:srgbClr val="000000"/>
                </a:solidFill>
              </a:rPr>
              <a:t> Appointee </a:t>
            </a:r>
            <a:r>
              <a:rPr lang="en-US" sz="2400" b="1" u="sng" dirty="0">
                <a:solidFill>
                  <a:srgbClr val="000000"/>
                </a:solidFill>
                <a:highlight>
                  <a:srgbClr val="FFFF00"/>
                </a:highlight>
              </a:rPr>
              <a:t>Investigator </a:t>
            </a:r>
            <a:r>
              <a:rPr lang="en-US" sz="2400" dirty="0">
                <a:solidFill>
                  <a:srgbClr val="000000"/>
                </a:solidFill>
              </a:rPr>
              <a:t>will submit any report or recommendations </a:t>
            </a:r>
            <a:r>
              <a:rPr lang="en-US" sz="2400" b="1" u="sng" dirty="0">
                <a:solidFill>
                  <a:srgbClr val="000000"/>
                </a:solidFill>
                <a:highlight>
                  <a:srgbClr val="FFFF00"/>
                </a:highlight>
              </a:rPr>
              <a:t>within 60 days of their appointment </a:t>
            </a:r>
            <a:r>
              <a:rPr lang="en-US" sz="2400" dirty="0">
                <a:solidFill>
                  <a:srgbClr val="000000"/>
                </a:solidFill>
              </a:rPr>
              <a:t>to CSSEA and the Union. The report and recommendations will remain confidential, except for distribution to the Employer's Board of Directors </a:t>
            </a:r>
            <a:r>
              <a:rPr lang="en-US" sz="2400" b="1" u="sng" dirty="0">
                <a:solidFill>
                  <a:srgbClr val="000000"/>
                </a:solidFill>
                <a:highlight>
                  <a:srgbClr val="FFFF00"/>
                </a:highlight>
              </a:rPr>
              <a:t>or Owner</a:t>
            </a:r>
            <a:r>
              <a:rPr lang="en-US" sz="2400" dirty="0">
                <a:solidFill>
                  <a:srgbClr val="000000"/>
                </a:solidFill>
              </a:rPr>
              <a:t>, the complainant and the respondent. The </a:t>
            </a:r>
            <a:r>
              <a:rPr lang="en-US" sz="2400" strike="sngStrike" dirty="0">
                <a:solidFill>
                  <a:srgbClr val="000000"/>
                </a:solidFill>
              </a:rPr>
              <a:t>Appointee</a:t>
            </a:r>
            <a:r>
              <a:rPr lang="en-US" sz="2400" dirty="0">
                <a:solidFill>
                  <a:srgbClr val="000000"/>
                </a:solidFill>
              </a:rPr>
              <a:t> </a:t>
            </a:r>
            <a:r>
              <a:rPr lang="en-US" sz="2400" b="1" u="sng" dirty="0">
                <a:solidFill>
                  <a:srgbClr val="000000"/>
                </a:solidFill>
                <a:highlight>
                  <a:srgbClr val="FFFF00"/>
                </a:highlight>
              </a:rPr>
              <a:t>Investigator </a:t>
            </a:r>
            <a:r>
              <a:rPr lang="en-US" sz="2400" dirty="0">
                <a:solidFill>
                  <a:srgbClr val="000000"/>
                </a:solidFill>
              </a:rPr>
              <a:t>may stipulate conditions </a:t>
            </a:r>
            <a:r>
              <a:rPr lang="en-US" sz="2400" strike="sngStrike" dirty="0">
                <a:solidFill>
                  <a:srgbClr val="000000"/>
                </a:solidFill>
              </a:rPr>
              <a:t>she/he </a:t>
            </a:r>
            <a:r>
              <a:rPr lang="en-US" sz="2400" b="1" u="sng" dirty="0">
                <a:solidFill>
                  <a:srgbClr val="000000"/>
                </a:solidFill>
                <a:highlight>
                  <a:srgbClr val="FFFF00"/>
                </a:highlight>
              </a:rPr>
              <a:t>they</a:t>
            </a:r>
            <a:r>
              <a:rPr lang="en-US" sz="2400" b="1" u="sng" dirty="0">
                <a:solidFill>
                  <a:srgbClr val="000000"/>
                </a:solidFill>
              </a:rPr>
              <a:t> </a:t>
            </a:r>
            <a:r>
              <a:rPr lang="en-US" sz="2400" dirty="0">
                <a:solidFill>
                  <a:srgbClr val="000000"/>
                </a:solidFill>
              </a:rPr>
              <a:t>deem appropriate with respect to distribution. Any outcomes of the process are without prejudice or precedent for other proceedings.</a:t>
            </a:r>
          </a:p>
          <a:p>
            <a:pPr marL="457200" indent="-457200">
              <a:buFont typeface="+mj-lt"/>
              <a:buAutoNum type="arabicParenR" startAt="5"/>
            </a:pPr>
            <a:endParaRPr lang="en-US" sz="2400" dirty="0">
              <a:solidFill>
                <a:srgbClr val="000000"/>
              </a:solidFill>
            </a:endParaRPr>
          </a:p>
          <a:p>
            <a:pPr marL="457200" indent="-457200">
              <a:buFont typeface="+mj-lt"/>
              <a:buAutoNum type="arabicParenR" startAt="5"/>
            </a:pPr>
            <a:r>
              <a:rPr lang="en-US" sz="2400" dirty="0">
                <a:solidFill>
                  <a:srgbClr val="000000"/>
                </a:solidFill>
              </a:rPr>
              <a:t>The </a:t>
            </a:r>
            <a:r>
              <a:rPr lang="en-US" sz="2400" strike="sngStrike" dirty="0">
                <a:solidFill>
                  <a:srgbClr val="000000"/>
                </a:solidFill>
              </a:rPr>
              <a:t>Appointee's</a:t>
            </a:r>
            <a:r>
              <a:rPr lang="en-US" sz="2400" dirty="0">
                <a:solidFill>
                  <a:srgbClr val="000000"/>
                </a:solidFill>
              </a:rPr>
              <a:t> </a:t>
            </a:r>
            <a:r>
              <a:rPr lang="en-US" sz="2400" b="1" u="sng" dirty="0">
                <a:solidFill>
                  <a:srgbClr val="000000"/>
                </a:solidFill>
                <a:highlight>
                  <a:srgbClr val="FFFF00"/>
                </a:highlight>
              </a:rPr>
              <a:t>Investigator’s </a:t>
            </a:r>
            <a:r>
              <a:rPr lang="en-US" sz="2400" dirty="0">
                <a:solidFill>
                  <a:srgbClr val="000000"/>
                </a:solidFill>
              </a:rPr>
              <a:t>fees and expenses will be shared by the Employer and the Union.</a:t>
            </a:r>
          </a:p>
          <a:p>
            <a:endParaRPr lang="en-US" sz="2400" dirty="0">
              <a:solidFill>
                <a:srgbClr val="000000"/>
              </a:solidFill>
            </a:endParaRPr>
          </a:p>
          <a:p>
            <a:r>
              <a:rPr lang="en-US" sz="2400" dirty="0">
                <a:solidFill>
                  <a:srgbClr val="000000"/>
                </a:solidFill>
              </a:rPr>
              <a:t>(d) The Employer may take appropriate action, including discipline, against a complainant if the investigation determines that the complaint is frivolous, vindictive or vexatious.</a:t>
            </a:r>
            <a:endParaRPr lang="en-CA" sz="2400" dirty="0"/>
          </a:p>
        </p:txBody>
      </p:sp>
    </p:spTree>
    <p:extLst>
      <p:ext uri="{BB962C8B-B14F-4D97-AF65-F5344CB8AC3E}">
        <p14:creationId xmlns:p14="http://schemas.microsoft.com/office/powerpoint/2010/main" val="243486979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3FC1AAD-0017-4366-8B47-DC5D12A0CD19}"/>
              </a:ext>
            </a:extLst>
          </p:cNvPr>
          <p:cNvSpPr/>
          <p:nvPr/>
        </p:nvSpPr>
        <p:spPr>
          <a:xfrm>
            <a:off x="412376" y="570445"/>
            <a:ext cx="11367247" cy="6001643"/>
          </a:xfrm>
          <a:prstGeom prst="rect">
            <a:avLst/>
          </a:prstGeom>
        </p:spPr>
        <p:txBody>
          <a:bodyPr wrap="square">
            <a:spAutoFit/>
          </a:bodyPr>
          <a:lstStyle/>
          <a:p>
            <a:r>
              <a:rPr lang="en-US" sz="2400" b="1" dirty="0">
                <a:solidFill>
                  <a:srgbClr val="000000"/>
                </a:solidFill>
              </a:rPr>
              <a:t>MEMORANDUM OF AGREEMENT #24 Lateral Violence – </a:t>
            </a:r>
            <a:r>
              <a:rPr lang="en-US" sz="2400" b="1" dirty="0">
                <a:solidFill>
                  <a:srgbClr val="000000"/>
                </a:solidFill>
                <a:highlight>
                  <a:srgbClr val="FFFF00"/>
                </a:highlight>
              </a:rPr>
              <a:t>NEW LANGUAGE</a:t>
            </a:r>
            <a:endParaRPr lang="en-US" sz="2400" b="1" dirty="0">
              <a:solidFill>
                <a:srgbClr val="000000"/>
              </a:solidFill>
            </a:endParaRPr>
          </a:p>
          <a:p>
            <a:endParaRPr lang="en-US" sz="2400" dirty="0">
              <a:solidFill>
                <a:srgbClr val="000000"/>
              </a:solidFill>
            </a:endParaRPr>
          </a:p>
          <a:p>
            <a:r>
              <a:rPr lang="en-US" sz="2400" dirty="0">
                <a:solidFill>
                  <a:srgbClr val="000000"/>
                </a:solidFill>
              </a:rPr>
              <a:t>The CSSBA and CSSEA agree and acknowledge that “lateral violence” is a recognized form of </a:t>
            </a:r>
            <a:r>
              <a:rPr lang="en-US" sz="2400" strike="sngStrike" dirty="0">
                <a:solidFill>
                  <a:srgbClr val="000000"/>
                </a:solidFill>
              </a:rPr>
              <a:t>personal </a:t>
            </a:r>
            <a:r>
              <a:rPr lang="en-US" sz="2400" strike="sngStrike" dirty="0" err="1">
                <a:solidFill>
                  <a:srgbClr val="000000"/>
                </a:solidFill>
              </a:rPr>
              <a:t>andpsychological</a:t>
            </a:r>
            <a:r>
              <a:rPr lang="en-US" sz="2400" strike="sngStrike" dirty="0">
                <a:solidFill>
                  <a:srgbClr val="000000"/>
                </a:solidFill>
              </a:rPr>
              <a:t> </a:t>
            </a:r>
            <a:r>
              <a:rPr lang="en-US" sz="2400" dirty="0">
                <a:solidFill>
                  <a:srgbClr val="000000"/>
                </a:solidFill>
              </a:rPr>
              <a:t>harassment </a:t>
            </a:r>
            <a:r>
              <a:rPr lang="en-US" sz="2400" b="1" u="sng" dirty="0">
                <a:solidFill>
                  <a:srgbClr val="000000"/>
                </a:solidFill>
                <a:highlight>
                  <a:srgbClr val="FFFF00"/>
                </a:highlight>
              </a:rPr>
              <a:t>and bullying </a:t>
            </a:r>
            <a:r>
              <a:rPr lang="en-US" sz="2400" dirty="0">
                <a:solidFill>
                  <a:srgbClr val="000000"/>
                </a:solidFill>
              </a:rPr>
              <a:t>as </a:t>
            </a:r>
            <a:r>
              <a:rPr lang="en-US" sz="2400" strike="sngStrike" dirty="0">
                <a:solidFill>
                  <a:srgbClr val="000000"/>
                </a:solidFill>
              </a:rPr>
              <a:t>stated </a:t>
            </a:r>
            <a:r>
              <a:rPr lang="en-US" sz="2400" b="1" u="sng" dirty="0">
                <a:solidFill>
                  <a:srgbClr val="000000"/>
                </a:solidFill>
                <a:highlight>
                  <a:srgbClr val="FFFF00"/>
                </a:highlight>
              </a:rPr>
              <a:t>defined </a:t>
            </a:r>
            <a:r>
              <a:rPr lang="en-US" sz="2400" dirty="0">
                <a:solidFill>
                  <a:srgbClr val="000000"/>
                </a:solidFill>
              </a:rPr>
              <a:t>in Clause 29.1 </a:t>
            </a:r>
            <a:r>
              <a:rPr lang="en-US" sz="2400" b="1" u="sng" dirty="0">
                <a:solidFill>
                  <a:srgbClr val="000000"/>
                </a:solidFill>
              </a:rPr>
              <a:t>(</a:t>
            </a:r>
            <a:r>
              <a:rPr lang="en-US" sz="2400" b="1" u="sng" dirty="0">
                <a:solidFill>
                  <a:srgbClr val="000000"/>
                </a:solidFill>
                <a:highlight>
                  <a:srgbClr val="FFFF00"/>
                </a:highlight>
              </a:rPr>
              <a:t>Definitions). </a:t>
            </a:r>
            <a:r>
              <a:rPr lang="en-US" sz="2400" strike="sngStrike" dirty="0">
                <a:solidFill>
                  <a:srgbClr val="000000"/>
                </a:solidFill>
              </a:rPr>
              <a:t>The parties also agree that in order to recognize, address and prevent lateral violence from occurring in the workplace ,further discussion on the definition and causes is necessary.</a:t>
            </a:r>
          </a:p>
          <a:p>
            <a:endParaRPr lang="en-US" sz="2400" dirty="0">
              <a:solidFill>
                <a:srgbClr val="000000"/>
              </a:solidFill>
            </a:endParaRPr>
          </a:p>
          <a:p>
            <a:r>
              <a:rPr lang="en-US" sz="2400" b="1" u="sng" dirty="0">
                <a:solidFill>
                  <a:srgbClr val="000000"/>
                </a:solidFill>
                <a:highlight>
                  <a:srgbClr val="FFFF00"/>
                </a:highlight>
              </a:rPr>
              <a:t>The parties agree that lateral violence is a product of systemic oppression, colonization, and intergenerational trauma, that perpetuates internalized biases such as racism, ableism, homophobia, transphobia, and sexism, and reinforces structural inequities. It is these causes, and the power level and/or marginalized or oppressed status of the persons involved, as opposed to differences in the inappropriate actions themselves, that distinguish lateral violence from harassment and bullying. [Seethe definition of “lateral violence” in Clause 29.1(d).]</a:t>
            </a:r>
            <a:endParaRPr lang="en-CA" sz="2400" dirty="0">
              <a:highlight>
                <a:srgbClr val="FFFF00"/>
              </a:highlight>
            </a:endParaRPr>
          </a:p>
        </p:txBody>
      </p:sp>
    </p:spTree>
    <p:extLst>
      <p:ext uri="{BB962C8B-B14F-4D97-AF65-F5344CB8AC3E}">
        <p14:creationId xmlns:p14="http://schemas.microsoft.com/office/powerpoint/2010/main" val="3551793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3FC1AAD-0017-4366-8B47-DC5D12A0CD19}"/>
              </a:ext>
            </a:extLst>
          </p:cNvPr>
          <p:cNvSpPr/>
          <p:nvPr/>
        </p:nvSpPr>
        <p:spPr>
          <a:xfrm>
            <a:off x="412376" y="516658"/>
            <a:ext cx="11367247" cy="5355312"/>
          </a:xfrm>
          <a:prstGeom prst="rect">
            <a:avLst/>
          </a:prstGeom>
        </p:spPr>
        <p:txBody>
          <a:bodyPr wrap="square">
            <a:spAutoFit/>
          </a:bodyPr>
          <a:lstStyle/>
          <a:p>
            <a:r>
              <a:rPr lang="en-US" b="1" dirty="0">
                <a:solidFill>
                  <a:srgbClr val="000000"/>
                </a:solidFill>
              </a:rPr>
              <a:t>MEMORANDUM OF AGREEMENT #24 Lateral Violence – </a:t>
            </a:r>
            <a:r>
              <a:rPr lang="en-US" b="1" dirty="0">
                <a:solidFill>
                  <a:srgbClr val="000000"/>
                </a:solidFill>
                <a:highlight>
                  <a:srgbClr val="FFFF00"/>
                </a:highlight>
              </a:rPr>
              <a:t>NEW LANGUAGE</a:t>
            </a:r>
            <a:endParaRPr lang="en-US" b="1" dirty="0">
              <a:solidFill>
                <a:srgbClr val="000000"/>
              </a:solidFill>
            </a:endParaRPr>
          </a:p>
          <a:p>
            <a:endParaRPr lang="en-US" dirty="0">
              <a:solidFill>
                <a:srgbClr val="000000"/>
              </a:solidFill>
            </a:endParaRPr>
          </a:p>
          <a:p>
            <a:r>
              <a:rPr lang="en-US" b="1" u="sng" dirty="0">
                <a:solidFill>
                  <a:srgbClr val="000000"/>
                </a:solidFill>
                <a:highlight>
                  <a:srgbClr val="FFFF00"/>
                </a:highlight>
              </a:rPr>
              <a:t>Although “lateral violence” refers to harassment and bullying as defined in Clause 29.1(a) and may be addressed under the existing Article 29 (Harassment and Bullying) provisions, the parties wish to explore alternate dispute resolution processes for addressing such complaints.</a:t>
            </a:r>
          </a:p>
          <a:p>
            <a:endParaRPr lang="en-US" b="1" u="sng" dirty="0">
              <a:solidFill>
                <a:srgbClr val="000000"/>
              </a:solidFill>
            </a:endParaRPr>
          </a:p>
          <a:p>
            <a:r>
              <a:rPr lang="en-US" strike="sngStrike" dirty="0"/>
              <a:t>Within 30 days of ratification of the collective agreement, the </a:t>
            </a:r>
            <a:r>
              <a:rPr lang="en-US" b="1" u="sng" dirty="0" err="1"/>
              <a:t>The</a:t>
            </a:r>
            <a:r>
              <a:rPr lang="en-US" b="1" dirty="0"/>
              <a:t> </a:t>
            </a:r>
            <a:r>
              <a:rPr lang="en-US" dirty="0"/>
              <a:t>CSSBA and CSSEA will </a:t>
            </a:r>
            <a:r>
              <a:rPr lang="en-US" strike="sngStrike" dirty="0"/>
              <a:t>form</a:t>
            </a:r>
            <a:r>
              <a:rPr lang="en-US" dirty="0"/>
              <a:t> </a:t>
            </a:r>
            <a:r>
              <a:rPr lang="en-US" b="1" u="sng" dirty="0"/>
              <a:t>continue a lateral violence </a:t>
            </a:r>
            <a:r>
              <a:rPr lang="en-US" dirty="0"/>
              <a:t>joint committee to further discuss and </a:t>
            </a:r>
            <a:r>
              <a:rPr lang="en-US" strike="sngStrike" dirty="0"/>
              <a:t>develop language on the definition, causes and potential</a:t>
            </a:r>
            <a:r>
              <a:rPr lang="en-US" dirty="0"/>
              <a:t> </a:t>
            </a:r>
            <a:r>
              <a:rPr lang="en-US" b="1" u="sng" dirty="0"/>
              <a:t>make recommendations on resources and strategies, including </a:t>
            </a:r>
            <a:r>
              <a:rPr lang="en-US" dirty="0"/>
              <a:t>alternate dispute resolution, </a:t>
            </a:r>
            <a:r>
              <a:rPr lang="en-US" strike="sngStrike" dirty="0"/>
              <a:t>process</a:t>
            </a:r>
            <a:r>
              <a:rPr lang="en-US" dirty="0"/>
              <a:t> </a:t>
            </a:r>
            <a:r>
              <a:rPr lang="en-US" b="1" u="sng" dirty="0"/>
              <a:t>that may be appropriate </a:t>
            </a:r>
            <a:r>
              <a:rPr lang="en-US" dirty="0"/>
              <a:t>for </a:t>
            </a:r>
            <a:r>
              <a:rPr lang="en-US" b="1" u="sng" dirty="0"/>
              <a:t>preventing and </a:t>
            </a:r>
            <a:r>
              <a:rPr lang="en-US" dirty="0"/>
              <a:t>addressing lateral violence in the workplace. </a:t>
            </a:r>
          </a:p>
          <a:p>
            <a:endParaRPr lang="en-US" dirty="0"/>
          </a:p>
          <a:p>
            <a:r>
              <a:rPr lang="en-US" dirty="0"/>
              <a:t>The </a:t>
            </a:r>
            <a:r>
              <a:rPr lang="en-US" b="1" u="sng" dirty="0"/>
              <a:t>Lateral Violence </a:t>
            </a:r>
            <a:r>
              <a:rPr lang="en-US" dirty="0"/>
              <a:t>Joint Committee will consist of an equal number of representatives from the unions and employers and will report to the Sector Committee. The Joint Committee may also invite </a:t>
            </a:r>
            <a:r>
              <a:rPr lang="en-US" b="1" u="sng" dirty="0"/>
              <a:t>Indigenous and equity-seeking </a:t>
            </a:r>
            <a:r>
              <a:rPr lang="en-US" dirty="0"/>
              <a:t>subject-matter experts </a:t>
            </a:r>
            <a:r>
              <a:rPr lang="en-US" b="1" u="sng" dirty="0"/>
              <a:t>on lateral violence and/or alternate dispute resolution </a:t>
            </a:r>
            <a:r>
              <a:rPr lang="en-US" dirty="0"/>
              <a:t>to its meetings. </a:t>
            </a:r>
          </a:p>
          <a:p>
            <a:endParaRPr lang="en-US" dirty="0"/>
          </a:p>
          <a:p>
            <a:r>
              <a:rPr lang="en-US" dirty="0"/>
              <a:t>No later than </a:t>
            </a:r>
            <a:r>
              <a:rPr lang="en-US" strike="sngStrike" dirty="0"/>
              <a:t>eight months prior to the end of the term of the agreement </a:t>
            </a:r>
            <a:r>
              <a:rPr lang="en-US" b="1" u="sng" dirty="0"/>
              <a:t>December 31, 2026</a:t>
            </a:r>
            <a:r>
              <a:rPr lang="en-US" dirty="0"/>
              <a:t>, the Joint Committee will make recommendations to the bargaining principals on </a:t>
            </a:r>
            <a:r>
              <a:rPr lang="en-US" strike="sngStrike" dirty="0"/>
              <a:t>a definition and </a:t>
            </a:r>
            <a:r>
              <a:rPr lang="en-US" b="1" u="sng" dirty="0"/>
              <a:t>resources and strategies, including </a:t>
            </a:r>
            <a:r>
              <a:rPr lang="en-US" dirty="0"/>
              <a:t>alternate dispute resolution processes. </a:t>
            </a:r>
            <a:r>
              <a:rPr lang="en-US" strike="sngStrike" dirty="0"/>
              <a:t>to include in a renewal agreement. </a:t>
            </a:r>
            <a:endParaRPr lang="en-US" b="1" u="sng" strike="sngStrike" dirty="0">
              <a:solidFill>
                <a:srgbClr val="000000"/>
              </a:solidFill>
            </a:endParaRPr>
          </a:p>
        </p:txBody>
      </p:sp>
    </p:spTree>
    <p:extLst>
      <p:ext uri="{BB962C8B-B14F-4D97-AF65-F5344CB8AC3E}">
        <p14:creationId xmlns:p14="http://schemas.microsoft.com/office/powerpoint/2010/main" val="89513757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3FC1AAD-0017-4366-8B47-DC5D12A0CD19}"/>
              </a:ext>
            </a:extLst>
          </p:cNvPr>
          <p:cNvSpPr/>
          <p:nvPr/>
        </p:nvSpPr>
        <p:spPr>
          <a:xfrm>
            <a:off x="412376" y="982823"/>
            <a:ext cx="11367247" cy="3416320"/>
          </a:xfrm>
          <a:prstGeom prst="rect">
            <a:avLst/>
          </a:prstGeom>
        </p:spPr>
        <p:txBody>
          <a:bodyPr wrap="square">
            <a:spAutoFit/>
          </a:bodyPr>
          <a:lstStyle/>
          <a:p>
            <a:r>
              <a:rPr lang="en-US" sz="2400" b="1" u="sng" dirty="0">
                <a:solidFill>
                  <a:srgbClr val="000000"/>
                </a:solidFill>
                <a:latin typeface="Calibri" panose="020F0502020204030204" pitchFamily="34" charset="0"/>
                <a:cs typeface="Calibri" panose="020F0502020204030204" pitchFamily="34" charset="0"/>
              </a:rPr>
              <a:t>MEMORANDUM OF AGREEMENT [XX] Workplace Violence/Aggressive Conduct and Psychological Safety and Health </a:t>
            </a:r>
            <a:r>
              <a:rPr lang="en-US" sz="2400" b="1" dirty="0">
                <a:solidFill>
                  <a:srgbClr val="000000"/>
                </a:solidFill>
                <a:latin typeface="Calibri" panose="020F0502020204030204" pitchFamily="34" charset="0"/>
                <a:cs typeface="Calibri" panose="020F0502020204030204" pitchFamily="34" charset="0"/>
              </a:rPr>
              <a:t>– </a:t>
            </a:r>
            <a:r>
              <a:rPr lang="en-US" sz="2400" b="1" dirty="0">
                <a:solidFill>
                  <a:srgbClr val="000000"/>
                </a:solidFill>
                <a:highlight>
                  <a:srgbClr val="FFFF00"/>
                </a:highlight>
                <a:latin typeface="Calibri" panose="020F0502020204030204" pitchFamily="34" charset="0"/>
                <a:cs typeface="Calibri" panose="020F0502020204030204" pitchFamily="34" charset="0"/>
              </a:rPr>
              <a:t>NEW LANGUAGE</a:t>
            </a:r>
            <a:endParaRPr lang="en-US" sz="2400" b="1" dirty="0">
              <a:solidFill>
                <a:srgbClr val="000000"/>
              </a:solidFill>
              <a:latin typeface="Calibri" panose="020F0502020204030204" pitchFamily="34" charset="0"/>
              <a:cs typeface="Calibri" panose="020F0502020204030204" pitchFamily="34" charset="0"/>
            </a:endParaRPr>
          </a:p>
          <a:p>
            <a:endParaRPr lang="en-US" sz="2400" b="1" u="sng" dirty="0">
              <a:solidFill>
                <a:srgbClr val="000000"/>
              </a:solidFill>
              <a:latin typeface="Calibri" panose="020F0502020204030204" pitchFamily="34" charset="0"/>
              <a:cs typeface="Calibri" panose="020F0502020204030204" pitchFamily="34" charset="0"/>
            </a:endParaRPr>
          </a:p>
          <a:p>
            <a:endParaRPr lang="en-US" sz="2400" b="1" u="sng" dirty="0">
              <a:solidFill>
                <a:srgbClr val="000000"/>
              </a:solidFill>
              <a:latin typeface="Calibri" panose="020F0502020204030204" pitchFamily="34" charset="0"/>
              <a:cs typeface="Calibri" panose="020F0502020204030204" pitchFamily="34" charset="0"/>
            </a:endParaRPr>
          </a:p>
          <a:p>
            <a:r>
              <a:rPr lang="en-US" sz="2400" b="1" u="sng" dirty="0">
                <a:solidFill>
                  <a:srgbClr val="000000"/>
                </a:solidFill>
                <a:highlight>
                  <a:srgbClr val="FFFF00"/>
                </a:highlight>
                <a:latin typeface="Calibri" panose="020F0502020204030204" pitchFamily="34" charset="0"/>
                <a:cs typeface="Calibri" panose="020F0502020204030204" pitchFamily="34" charset="0"/>
              </a:rPr>
              <a:t>During the term of the 2025 to 2029 collective agreement, the Provincial Safety and Health Working Committee under Memorandum of Agreement #17 will consider the matters of workplace violence/aggressive conduct and psychological safety and health, including the matter of secondary trauma. The Working Committee will make recommendations to the bargaining principals on these matters by April 1, 2028.</a:t>
            </a:r>
            <a:endParaRPr lang="en-CA" sz="2400" b="1" u="sng" dirty="0">
              <a:highlight>
                <a:srgbClr val="FFFF00"/>
              </a:highligh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518039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6156BAB-12A5-4BD7-8430-79BEA4AAFFE5}"/>
              </a:ext>
            </a:extLst>
          </p:cNvPr>
          <p:cNvSpPr>
            <a:spLocks noGrp="1"/>
          </p:cNvSpPr>
          <p:nvPr>
            <p:ph type="ctrTitle"/>
          </p:nvPr>
        </p:nvSpPr>
        <p:spPr/>
        <p:txBody>
          <a:bodyPr/>
          <a:lstStyle/>
          <a:p>
            <a:r>
              <a:rPr lang="en-US" dirty="0"/>
              <a:t>IS Updates for 2026</a:t>
            </a:r>
            <a:endParaRPr lang="en-CA" dirty="0"/>
          </a:p>
        </p:txBody>
      </p:sp>
      <p:sp>
        <p:nvSpPr>
          <p:cNvPr id="4" name="Subtitle 3">
            <a:extLst>
              <a:ext uri="{FF2B5EF4-FFF2-40B4-BE49-F238E27FC236}">
                <a16:creationId xmlns:a16="http://schemas.microsoft.com/office/drawing/2014/main" id="{AC1EF248-8661-4FD7-BF45-B9EA405EA7D4}"/>
              </a:ext>
            </a:extLst>
          </p:cNvPr>
          <p:cNvSpPr>
            <a:spLocks noGrp="1"/>
          </p:cNvSpPr>
          <p:nvPr>
            <p:ph type="subTitle" idx="1"/>
          </p:nvPr>
        </p:nvSpPr>
        <p:spPr/>
        <p:txBody>
          <a:bodyPr/>
          <a:lstStyle/>
          <a:p>
            <a:endParaRPr lang="en-CA"/>
          </a:p>
        </p:txBody>
      </p:sp>
    </p:spTree>
    <p:extLst>
      <p:ext uri="{BB962C8B-B14F-4D97-AF65-F5344CB8AC3E}">
        <p14:creationId xmlns:p14="http://schemas.microsoft.com/office/powerpoint/2010/main" val="312843508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0FC32EB-E4B8-474E-87AF-6E27552920CC}"/>
              </a:ext>
            </a:extLst>
          </p:cNvPr>
          <p:cNvSpPr/>
          <p:nvPr/>
        </p:nvSpPr>
        <p:spPr>
          <a:xfrm>
            <a:off x="475129" y="330910"/>
            <a:ext cx="11241742" cy="5386090"/>
          </a:xfrm>
          <a:prstGeom prst="rect">
            <a:avLst/>
          </a:prstGeom>
        </p:spPr>
        <p:txBody>
          <a:bodyPr wrap="square">
            <a:spAutoFit/>
          </a:bodyPr>
          <a:lstStyle/>
          <a:p>
            <a:r>
              <a:rPr lang="en-US" sz="2400" b="1" u="sng" dirty="0">
                <a:solidFill>
                  <a:srgbClr val="000000"/>
                </a:solidFill>
                <a:latin typeface="Arial" panose="020B0604020202020204" pitchFamily="34" charset="0"/>
                <a:cs typeface="Arial" panose="020B0604020202020204" pitchFamily="34" charset="0"/>
              </a:rPr>
              <a:t>29.3 Indigenous Dispute Resolution Process </a:t>
            </a:r>
            <a:r>
              <a:rPr lang="en-US" sz="2400" b="1" dirty="0">
                <a:solidFill>
                  <a:srgbClr val="000000"/>
                </a:solidFill>
                <a:latin typeface="Arial" panose="020B0604020202020204" pitchFamily="34" charset="0"/>
                <a:cs typeface="Arial" panose="020B0604020202020204" pitchFamily="34" charset="0"/>
              </a:rPr>
              <a:t>– </a:t>
            </a:r>
            <a:r>
              <a:rPr lang="en-US" sz="2400" b="1" dirty="0">
                <a:solidFill>
                  <a:srgbClr val="000000"/>
                </a:solidFill>
                <a:highlight>
                  <a:srgbClr val="FFFF00"/>
                </a:highlight>
                <a:latin typeface="Arial" panose="020B0604020202020204" pitchFamily="34" charset="0"/>
                <a:cs typeface="Arial" panose="020B0604020202020204" pitchFamily="34" charset="0"/>
              </a:rPr>
              <a:t>NEW LANGUAGE</a:t>
            </a:r>
            <a:endParaRPr lang="en-US" sz="2400" b="1" dirty="0">
              <a:solidFill>
                <a:srgbClr val="000000"/>
              </a:solidFill>
              <a:latin typeface="Arial" panose="020B0604020202020204" pitchFamily="34" charset="0"/>
              <a:cs typeface="Arial" panose="020B0604020202020204" pitchFamily="34" charset="0"/>
            </a:endParaRPr>
          </a:p>
          <a:p>
            <a:endParaRPr lang="en-US" sz="2000" b="1" u="sng" dirty="0">
              <a:solidFill>
                <a:srgbClr val="000000"/>
              </a:solidFill>
              <a:latin typeface="Arial" panose="020B0604020202020204" pitchFamily="34" charset="0"/>
              <a:cs typeface="Arial" panose="020B0604020202020204" pitchFamily="34" charset="0"/>
            </a:endParaRPr>
          </a:p>
          <a:p>
            <a:endParaRPr lang="en-US" sz="2000" b="1" u="sng" dirty="0">
              <a:solidFill>
                <a:srgbClr val="000000"/>
              </a:solidFill>
              <a:latin typeface="Arial" panose="020B0604020202020204" pitchFamily="34" charset="0"/>
              <a:cs typeface="Arial" panose="020B0604020202020204" pitchFamily="34" charset="0"/>
            </a:endParaRPr>
          </a:p>
          <a:p>
            <a:pPr marL="342900" indent="-342900">
              <a:buAutoNum type="alphaLcParenBoth"/>
            </a:pPr>
            <a:r>
              <a:rPr lang="en-US" sz="2000" b="1" u="sng" dirty="0">
                <a:solidFill>
                  <a:srgbClr val="000000"/>
                </a:solidFill>
                <a:latin typeface="Arial" panose="020B0604020202020204" pitchFamily="34" charset="0"/>
                <a:cs typeface="Arial" panose="020B0604020202020204" pitchFamily="34" charset="0"/>
              </a:rPr>
              <a:t>At any point in time where a harassment complaint emerges, the IDRP shall be considered for use in resolving the complaint, however, its use shall be by mutual agreement of the Complainant and Respondent.</a:t>
            </a:r>
          </a:p>
          <a:p>
            <a:pPr marL="342900" indent="-342900">
              <a:buAutoNum type="alphaLcParenBoth"/>
            </a:pPr>
            <a:endParaRPr lang="en-US" sz="2000" b="1" u="sng" dirty="0">
              <a:solidFill>
                <a:srgbClr val="000000"/>
              </a:solidFill>
              <a:latin typeface="Arial" panose="020B0604020202020204" pitchFamily="34" charset="0"/>
              <a:cs typeface="Arial" panose="020B0604020202020204" pitchFamily="34" charset="0"/>
            </a:endParaRPr>
          </a:p>
          <a:p>
            <a:pPr marL="342900" indent="-342900">
              <a:buAutoNum type="alphaLcParenBoth"/>
            </a:pPr>
            <a:r>
              <a:rPr lang="en-US" sz="2000" b="1" u="sng" dirty="0">
                <a:solidFill>
                  <a:srgbClr val="000000"/>
                </a:solidFill>
                <a:latin typeface="Arial" panose="020B0604020202020204" pitchFamily="34" charset="0"/>
                <a:cs typeface="Arial" panose="020B0604020202020204" pitchFamily="34" charset="0"/>
              </a:rPr>
              <a:t>Where the complainant and respondent have engaged in IDRP and the matter is not resolved to their satisfaction, then the complainant may advance the matter through the Complaints Procedure outlined in Clause 29.4.</a:t>
            </a:r>
          </a:p>
          <a:p>
            <a:pPr marL="342900" indent="-342900">
              <a:buAutoNum type="alphaLcParenBoth"/>
            </a:pPr>
            <a:endParaRPr lang="en-US" sz="2000" b="1" u="sng" dirty="0">
              <a:solidFill>
                <a:srgbClr val="000000"/>
              </a:solidFill>
              <a:latin typeface="Arial" panose="020B0604020202020204" pitchFamily="34" charset="0"/>
              <a:cs typeface="Arial" panose="020B0604020202020204" pitchFamily="34" charset="0"/>
            </a:endParaRPr>
          </a:p>
          <a:p>
            <a:pPr marL="342900" indent="-342900">
              <a:buAutoNum type="alphaLcParenBoth"/>
            </a:pPr>
            <a:r>
              <a:rPr lang="en-US" sz="2000" b="1" u="sng" dirty="0">
                <a:solidFill>
                  <a:srgbClr val="000000"/>
                </a:solidFill>
                <a:latin typeface="Arial" panose="020B0604020202020204" pitchFamily="34" charset="0"/>
                <a:cs typeface="Arial" panose="020B0604020202020204" pitchFamily="34" charset="0"/>
              </a:rPr>
              <a:t>Where the complaint procedure has been initiated in Clause 29.4 and the complainant and the respondent subsequently choose to use IDRP, time limits will be placed on hold pending the outcome of the IDRP.</a:t>
            </a:r>
          </a:p>
          <a:p>
            <a:pPr marL="342900" indent="-342900">
              <a:buAutoNum type="alphaLcParenBoth"/>
            </a:pPr>
            <a:endParaRPr lang="en-US" sz="2000" b="1" u="sng" dirty="0">
              <a:solidFill>
                <a:srgbClr val="000000"/>
              </a:solidFill>
              <a:latin typeface="Arial" panose="020B0604020202020204" pitchFamily="34" charset="0"/>
              <a:cs typeface="Arial" panose="020B0604020202020204" pitchFamily="34" charset="0"/>
            </a:endParaRPr>
          </a:p>
          <a:p>
            <a:pPr marL="342900" indent="-342900">
              <a:buAutoNum type="alphaLcParenBoth"/>
            </a:pPr>
            <a:r>
              <a:rPr lang="en-US" sz="2000" b="1" u="sng" dirty="0">
                <a:solidFill>
                  <a:srgbClr val="000000"/>
                </a:solidFill>
                <a:latin typeface="Arial" panose="020B0604020202020204" pitchFamily="34" charset="0"/>
                <a:cs typeface="Arial" panose="020B0604020202020204" pitchFamily="34" charset="0"/>
              </a:rPr>
              <a:t>The parties agree the IDRP will begin within 30 days of the agreement between the complainant and the respondent to engage in the process.</a:t>
            </a:r>
            <a:endParaRPr lang="en-CA" sz="2000" b="1"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3295508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0FC32EB-E4B8-474E-87AF-6E27552920CC}"/>
              </a:ext>
            </a:extLst>
          </p:cNvPr>
          <p:cNvSpPr/>
          <p:nvPr/>
        </p:nvSpPr>
        <p:spPr>
          <a:xfrm>
            <a:off x="475129" y="330910"/>
            <a:ext cx="11241742" cy="2308324"/>
          </a:xfrm>
          <a:prstGeom prst="rect">
            <a:avLst/>
          </a:prstGeom>
        </p:spPr>
        <p:txBody>
          <a:bodyPr wrap="square">
            <a:spAutoFit/>
          </a:bodyPr>
          <a:lstStyle/>
          <a:p>
            <a:r>
              <a:rPr lang="en-US" sz="2400" b="1" u="sng" dirty="0">
                <a:solidFill>
                  <a:srgbClr val="000000"/>
                </a:solidFill>
                <a:latin typeface="Arial" panose="020B0604020202020204" pitchFamily="34" charset="0"/>
                <a:cs typeface="Arial" panose="020B0604020202020204" pitchFamily="34" charset="0"/>
              </a:rPr>
              <a:t>29.3 Indigenous Dispute Resolution Process </a:t>
            </a:r>
            <a:r>
              <a:rPr lang="en-US" sz="2400" b="1" dirty="0">
                <a:solidFill>
                  <a:srgbClr val="000000"/>
                </a:solidFill>
                <a:latin typeface="Arial" panose="020B0604020202020204" pitchFamily="34" charset="0"/>
                <a:cs typeface="Arial" panose="020B0604020202020204" pitchFamily="34" charset="0"/>
              </a:rPr>
              <a:t>– </a:t>
            </a:r>
            <a:r>
              <a:rPr lang="en-US" sz="2400" b="1" dirty="0">
                <a:solidFill>
                  <a:srgbClr val="000000"/>
                </a:solidFill>
                <a:highlight>
                  <a:srgbClr val="FFFF00"/>
                </a:highlight>
                <a:latin typeface="Arial" panose="020B0604020202020204" pitchFamily="34" charset="0"/>
                <a:cs typeface="Arial" panose="020B0604020202020204" pitchFamily="34" charset="0"/>
              </a:rPr>
              <a:t>NEW LANGUAGE</a:t>
            </a:r>
            <a:endParaRPr lang="en-US" sz="2400" b="1" dirty="0">
              <a:solidFill>
                <a:srgbClr val="000000"/>
              </a:solidFill>
              <a:latin typeface="Arial" panose="020B0604020202020204" pitchFamily="34" charset="0"/>
              <a:cs typeface="Arial" panose="020B0604020202020204" pitchFamily="34" charset="0"/>
            </a:endParaRPr>
          </a:p>
          <a:p>
            <a:r>
              <a:rPr lang="en-US" sz="2000" b="1" u="sng" dirty="0">
                <a:solidFill>
                  <a:srgbClr val="000000"/>
                </a:solidFill>
                <a:latin typeface="Arial" panose="020B0604020202020204" pitchFamily="34" charset="0"/>
                <a:cs typeface="Arial" panose="020B0604020202020204" pitchFamily="34" charset="0"/>
              </a:rPr>
              <a:t> </a:t>
            </a:r>
          </a:p>
          <a:p>
            <a:endParaRPr lang="en-US" sz="2000" b="1" u="sng" dirty="0">
              <a:solidFill>
                <a:srgbClr val="000000"/>
              </a:solidFill>
              <a:latin typeface="Arial" panose="020B0604020202020204" pitchFamily="34" charset="0"/>
              <a:cs typeface="Arial" panose="020B0604020202020204" pitchFamily="34" charset="0"/>
            </a:endParaRPr>
          </a:p>
          <a:p>
            <a:pPr marL="457200" indent="-457200">
              <a:buFont typeface="+mj-lt"/>
              <a:buAutoNum type="alphaLcParenR" startAt="5"/>
            </a:pPr>
            <a:r>
              <a:rPr lang="en-US" sz="2000" b="1" u="sng" dirty="0">
                <a:solidFill>
                  <a:srgbClr val="000000"/>
                </a:solidFill>
                <a:latin typeface="Arial" panose="020B0604020202020204" pitchFamily="34" charset="0"/>
                <a:cs typeface="Arial" panose="020B0604020202020204" pitchFamily="34" charset="0"/>
              </a:rPr>
              <a:t>IDRP resolutions are without prejudice, and the Union will be notified of the outcome.</a:t>
            </a:r>
          </a:p>
          <a:p>
            <a:pPr marL="457200" indent="-457200">
              <a:buFont typeface="+mj-lt"/>
              <a:buAutoNum type="alphaLcParenR" startAt="5"/>
            </a:pPr>
            <a:endParaRPr lang="en-US" sz="2000" b="1" u="sng" dirty="0">
              <a:solidFill>
                <a:srgbClr val="000000"/>
              </a:solidFill>
              <a:latin typeface="Arial" panose="020B0604020202020204" pitchFamily="34" charset="0"/>
              <a:cs typeface="Arial" panose="020B0604020202020204" pitchFamily="34" charset="0"/>
            </a:endParaRPr>
          </a:p>
          <a:p>
            <a:pPr marL="457200" indent="-457200">
              <a:buFont typeface="+mj-lt"/>
              <a:buAutoNum type="alphaLcParenR" startAt="5"/>
            </a:pPr>
            <a:r>
              <a:rPr lang="en-US" sz="2000" b="1" u="sng" dirty="0">
                <a:solidFill>
                  <a:srgbClr val="000000"/>
                </a:solidFill>
                <a:latin typeface="Arial" panose="020B0604020202020204" pitchFamily="34" charset="0"/>
                <a:cs typeface="Arial" panose="020B0604020202020204" pitchFamily="34" charset="0"/>
              </a:rPr>
              <a:t>It is understood that the complainant and respondent (if they are a member of the Union)have the right to union representation.</a:t>
            </a:r>
            <a:endParaRPr lang="en-CA" sz="2000" b="1"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2141605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5DCD553-D52E-4239-8686-1570726D7BF1}"/>
              </a:ext>
            </a:extLst>
          </p:cNvPr>
          <p:cNvSpPr/>
          <p:nvPr/>
        </p:nvSpPr>
        <p:spPr>
          <a:xfrm>
            <a:off x="555811" y="598458"/>
            <a:ext cx="11403105" cy="6647974"/>
          </a:xfrm>
          <a:prstGeom prst="rect">
            <a:avLst/>
          </a:prstGeom>
        </p:spPr>
        <p:txBody>
          <a:bodyPr wrap="square">
            <a:spAutoFit/>
          </a:bodyPr>
          <a:lstStyle/>
          <a:p>
            <a:pPr algn="ctr"/>
            <a:r>
              <a:rPr lang="en-US" b="1" dirty="0">
                <a:solidFill>
                  <a:srgbClr val="000000"/>
                </a:solidFill>
                <a:latin typeface="Arial" panose="020B0604020202020204" pitchFamily="34" charset="0"/>
                <a:cs typeface="Arial" panose="020B0604020202020204" pitchFamily="34" charset="0"/>
              </a:rPr>
              <a:t>MEMORANDUM OF AGREEMENT #34</a:t>
            </a:r>
          </a:p>
          <a:p>
            <a:pPr algn="ctr"/>
            <a:r>
              <a:rPr lang="en-US" b="1" strike="sngStrike" dirty="0">
                <a:solidFill>
                  <a:srgbClr val="000000"/>
                </a:solidFill>
                <a:latin typeface="Arial" panose="020B0604020202020204" pitchFamily="34" charset="0"/>
                <a:cs typeface="Arial" panose="020B0604020202020204" pitchFamily="34" charset="0"/>
              </a:rPr>
              <a:t>Review of Indigenous Alternate Dispute Resolution Process</a:t>
            </a:r>
          </a:p>
          <a:p>
            <a:pPr algn="ctr"/>
            <a:r>
              <a:rPr lang="en-US" b="1" strike="sngStrike" dirty="0">
                <a:solidFill>
                  <a:srgbClr val="000000"/>
                </a:solidFill>
                <a:latin typeface="Arial" panose="020B0604020202020204" pitchFamily="34" charset="0"/>
                <a:cs typeface="Arial" panose="020B0604020202020204" pitchFamily="34" charset="0"/>
              </a:rPr>
              <a:t> </a:t>
            </a:r>
            <a:r>
              <a:rPr lang="en-US" b="1" dirty="0">
                <a:solidFill>
                  <a:srgbClr val="000000"/>
                </a:solidFill>
                <a:latin typeface="Arial" panose="020B0604020202020204" pitchFamily="34" charset="0"/>
                <a:cs typeface="Arial" panose="020B0604020202020204" pitchFamily="34" charset="0"/>
              </a:rPr>
              <a:t>Indigenous Dispute Resolution Process (IDRP)</a:t>
            </a:r>
          </a:p>
          <a:p>
            <a:endParaRPr lang="en-US" dirty="0">
              <a:solidFill>
                <a:srgbClr val="000000"/>
              </a:solidFill>
              <a:latin typeface="Arial" panose="020B0604020202020204" pitchFamily="34" charset="0"/>
              <a:cs typeface="Arial" panose="020B0604020202020204" pitchFamily="34" charset="0"/>
            </a:endParaRPr>
          </a:p>
          <a:p>
            <a:r>
              <a:rPr lang="en-US" strike="sngStrike" dirty="0">
                <a:solidFill>
                  <a:srgbClr val="000000"/>
                </a:solidFill>
                <a:latin typeface="Arial" panose="020B0604020202020204" pitchFamily="34" charset="0"/>
                <a:cs typeface="Arial" panose="020B0604020202020204" pitchFamily="34" charset="0"/>
              </a:rPr>
              <a:t>T</a:t>
            </a:r>
            <a:r>
              <a:rPr lang="en-US" sz="1600" strike="sngStrike" dirty="0">
                <a:solidFill>
                  <a:srgbClr val="000000"/>
                </a:solidFill>
                <a:latin typeface="Arial" panose="020B0604020202020204" pitchFamily="34" charset="0"/>
                <a:cs typeface="Arial" panose="020B0604020202020204" pitchFamily="34" charset="0"/>
              </a:rPr>
              <a:t>he parties agree to establish a joint committee within 60 days of ratification to review the effectiveness of the existing Indigenous Alternative Dispute Resolution Process (IADRP) Guidelines as described in Information Appendix D. in the context of the unique settings of each Indigenous agency. The Committee will be comprised of one representative from each agency from the Union and from each Employer, one representative from the CSSBA and one representative from CSSEA.</a:t>
            </a:r>
          </a:p>
          <a:p>
            <a:endParaRPr lang="en-US" sz="1600" dirty="0">
              <a:solidFill>
                <a:srgbClr val="000000"/>
              </a:solidFill>
              <a:latin typeface="Arial" panose="020B0604020202020204" pitchFamily="34" charset="0"/>
              <a:cs typeface="Arial" panose="020B0604020202020204" pitchFamily="34" charset="0"/>
            </a:endParaRPr>
          </a:p>
          <a:p>
            <a:r>
              <a:rPr lang="en-US" sz="1600" strike="sngStrike" dirty="0">
                <a:solidFill>
                  <a:srgbClr val="000000"/>
                </a:solidFill>
                <a:latin typeface="Arial" panose="020B0604020202020204" pitchFamily="34" charset="0"/>
                <a:cs typeface="Arial" panose="020B0604020202020204" pitchFamily="34" charset="0"/>
              </a:rPr>
              <a:t>The purposes of the Committee will be to:</a:t>
            </a:r>
          </a:p>
          <a:p>
            <a:pPr marL="285750" indent="-285750">
              <a:buFont typeface="Arial" panose="020B0604020202020204" pitchFamily="34" charset="0"/>
              <a:buChar char="•"/>
            </a:pPr>
            <a:r>
              <a:rPr lang="en-US" sz="1600" strike="sngStrike" dirty="0">
                <a:solidFill>
                  <a:srgbClr val="000000"/>
                </a:solidFill>
                <a:latin typeface="Arial" panose="020B0604020202020204" pitchFamily="34" charset="0"/>
                <a:cs typeface="Arial" panose="020B0604020202020204" pitchFamily="34" charset="0"/>
              </a:rPr>
              <a:t>Define the circumstances in which the IADR would be used;</a:t>
            </a:r>
          </a:p>
          <a:p>
            <a:pPr marL="285750" indent="-285750">
              <a:buFont typeface="Arial" panose="020B0604020202020204" pitchFamily="34" charset="0"/>
              <a:buChar char="•"/>
            </a:pPr>
            <a:r>
              <a:rPr lang="en-US" sz="1600" strike="sngStrike" dirty="0">
                <a:solidFill>
                  <a:srgbClr val="000000"/>
                </a:solidFill>
                <a:latin typeface="Arial" panose="020B0604020202020204" pitchFamily="34" charset="0"/>
                <a:cs typeface="Arial" panose="020B0604020202020204" pitchFamily="34" charset="0"/>
              </a:rPr>
              <a:t>Identify the attributes that would support an effective, meaningful and more frequently used process, in the context of each agency’s cultural setting;</a:t>
            </a:r>
          </a:p>
          <a:p>
            <a:pPr marL="285750" indent="-285750">
              <a:buFont typeface="Arial" panose="020B0604020202020204" pitchFamily="34" charset="0"/>
              <a:buChar char="•"/>
            </a:pPr>
            <a:r>
              <a:rPr lang="en-US" sz="1600" strike="sngStrike" dirty="0">
                <a:solidFill>
                  <a:srgbClr val="000000"/>
                </a:solidFill>
                <a:latin typeface="Arial" panose="020B0604020202020204" pitchFamily="34" charset="0"/>
                <a:cs typeface="Arial" panose="020B0604020202020204" pitchFamily="34" charset="0"/>
              </a:rPr>
              <a:t>examine the existing guidelines in consideration of the identified attributes to determine what changes would better support the process for each agency;</a:t>
            </a:r>
          </a:p>
          <a:p>
            <a:pPr marL="285750" indent="-285750">
              <a:buFont typeface="Arial" panose="020B0604020202020204" pitchFamily="34" charset="0"/>
              <a:buChar char="•"/>
            </a:pPr>
            <a:r>
              <a:rPr lang="en-US" sz="1600" strike="sngStrike" dirty="0">
                <a:solidFill>
                  <a:srgbClr val="000000"/>
                </a:solidFill>
                <a:latin typeface="Arial" panose="020B0604020202020204" pitchFamily="34" charset="0"/>
                <a:cs typeface="Arial" panose="020B0604020202020204" pitchFamily="34" charset="0"/>
              </a:rPr>
              <a:t>determine how the process guidelines can be revised and updated based on consensus;</a:t>
            </a:r>
          </a:p>
          <a:p>
            <a:pPr marL="285750" indent="-285750">
              <a:buFont typeface="Arial" panose="020B0604020202020204" pitchFamily="34" charset="0"/>
              <a:buChar char="•"/>
            </a:pPr>
            <a:r>
              <a:rPr lang="en-US" sz="1600" strike="sngStrike" dirty="0">
                <a:solidFill>
                  <a:srgbClr val="000000"/>
                </a:solidFill>
                <a:latin typeface="Arial" panose="020B0604020202020204" pitchFamily="34" charset="0"/>
                <a:cs typeface="Arial" panose="020B0604020202020204" pitchFamily="34" charset="0"/>
              </a:rPr>
              <a:t>identify aspects of the existing guidelines that cannot be revised to better support each agency’s needs, and;</a:t>
            </a:r>
          </a:p>
          <a:p>
            <a:pPr marL="285750" indent="-285750">
              <a:buFont typeface="Arial" panose="020B0604020202020204" pitchFamily="34" charset="0"/>
              <a:buChar char="•"/>
            </a:pPr>
            <a:r>
              <a:rPr lang="en-US" sz="1600" strike="sngStrike" dirty="0">
                <a:solidFill>
                  <a:srgbClr val="000000"/>
                </a:solidFill>
                <a:latin typeface="Arial" panose="020B0604020202020204" pitchFamily="34" charset="0"/>
                <a:cs typeface="Arial" panose="020B0604020202020204" pitchFamily="34" charset="0"/>
              </a:rPr>
              <a:t>develop a draft that includes agency-specific alternate dispute resolution process guidelines.</a:t>
            </a:r>
          </a:p>
          <a:p>
            <a:pPr marL="285750" indent="-285750">
              <a:buFont typeface="Arial" panose="020B0604020202020204" pitchFamily="34" charset="0"/>
              <a:buChar char="•"/>
            </a:pPr>
            <a:endParaRPr lang="en-US" sz="1600" strike="sngStrike" dirty="0">
              <a:solidFill>
                <a:srgbClr val="000000"/>
              </a:solidFill>
              <a:latin typeface="Arial" panose="020B0604020202020204" pitchFamily="34" charset="0"/>
              <a:cs typeface="Arial" panose="020B0604020202020204" pitchFamily="34" charset="0"/>
            </a:endParaRPr>
          </a:p>
          <a:p>
            <a:endParaRPr lang="en-US" sz="1600" dirty="0">
              <a:solidFill>
                <a:srgbClr val="000000"/>
              </a:solidFill>
              <a:latin typeface="Arial" panose="020B0604020202020204" pitchFamily="34" charset="0"/>
              <a:cs typeface="Arial" panose="020B0604020202020204" pitchFamily="34" charset="0"/>
            </a:endParaRPr>
          </a:p>
          <a:p>
            <a:r>
              <a:rPr lang="en-US" sz="1600" strike="sngStrike" dirty="0">
                <a:solidFill>
                  <a:srgbClr val="000000"/>
                </a:solidFill>
                <a:latin typeface="Arial" panose="020B0604020202020204" pitchFamily="34" charset="0"/>
                <a:cs typeface="Arial" panose="020B0604020202020204" pitchFamily="34" charset="0"/>
              </a:rPr>
              <a:t>CSSEA and the CSSBA will provide regular updates on the committee work at Sector Committee meetings. The parties agree to provide support to the committee where necessary. </a:t>
            </a:r>
          </a:p>
          <a:p>
            <a:endParaRPr lang="en-US" sz="1600" strike="sngStrike" dirty="0">
              <a:solidFill>
                <a:srgbClr val="000000"/>
              </a:solidFill>
              <a:latin typeface="Arial" panose="020B0604020202020204" pitchFamily="34" charset="0"/>
              <a:cs typeface="Arial" panose="020B0604020202020204" pitchFamily="34" charset="0"/>
            </a:endParaRPr>
          </a:p>
          <a:p>
            <a:r>
              <a:rPr lang="en-US" sz="1600" strike="sngStrike" dirty="0">
                <a:solidFill>
                  <a:srgbClr val="000000"/>
                </a:solidFill>
                <a:latin typeface="Arial" panose="020B0604020202020204" pitchFamily="34" charset="0"/>
                <a:cs typeface="Arial" panose="020B0604020202020204" pitchFamily="34" charset="0"/>
              </a:rPr>
              <a:t>The Committee will make every effort to conclude its work and fulfill its purposes within one year. </a:t>
            </a:r>
          </a:p>
          <a:p>
            <a:endParaRPr lang="en-CA" strike="sngStrik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905848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5DCD553-D52E-4239-8686-1570726D7BF1}"/>
              </a:ext>
            </a:extLst>
          </p:cNvPr>
          <p:cNvSpPr/>
          <p:nvPr/>
        </p:nvSpPr>
        <p:spPr>
          <a:xfrm>
            <a:off x="394447" y="197224"/>
            <a:ext cx="11403105" cy="5724644"/>
          </a:xfrm>
          <a:prstGeom prst="rect">
            <a:avLst/>
          </a:prstGeom>
        </p:spPr>
        <p:txBody>
          <a:bodyPr wrap="square">
            <a:spAutoFit/>
          </a:bodyPr>
          <a:lstStyle/>
          <a:p>
            <a:r>
              <a:rPr lang="en-US" sz="2400" b="1" dirty="0">
                <a:solidFill>
                  <a:srgbClr val="000000"/>
                </a:solidFill>
                <a:latin typeface="Arial" panose="020B0604020202020204" pitchFamily="34" charset="0"/>
                <a:cs typeface="Arial" panose="020B0604020202020204" pitchFamily="34" charset="0"/>
              </a:rPr>
              <a:t>MEMORANDUM OF AGREEMENT #34 </a:t>
            </a:r>
          </a:p>
          <a:p>
            <a:r>
              <a:rPr lang="en-US" sz="2400" b="1" dirty="0">
                <a:solidFill>
                  <a:srgbClr val="000000"/>
                </a:solidFill>
                <a:latin typeface="Arial" panose="020B0604020202020204" pitchFamily="34" charset="0"/>
                <a:cs typeface="Arial" panose="020B0604020202020204" pitchFamily="34" charset="0"/>
              </a:rPr>
              <a:t>Indigenous Dispute Resolution Process (IDRP)– </a:t>
            </a:r>
            <a:r>
              <a:rPr lang="en-US" sz="2400" b="1" dirty="0">
                <a:solidFill>
                  <a:srgbClr val="000000"/>
                </a:solidFill>
                <a:highlight>
                  <a:srgbClr val="FFFF00"/>
                </a:highlight>
                <a:latin typeface="Arial" panose="020B0604020202020204" pitchFamily="34" charset="0"/>
                <a:cs typeface="Arial" panose="020B0604020202020204" pitchFamily="34" charset="0"/>
              </a:rPr>
              <a:t>NEW LANGUAGE</a:t>
            </a:r>
            <a:endParaRPr lang="en-US" sz="2400" b="1" dirty="0">
              <a:solidFill>
                <a:srgbClr val="000000"/>
              </a:solidFill>
              <a:latin typeface="Arial" panose="020B0604020202020204" pitchFamily="34" charset="0"/>
              <a:cs typeface="Arial" panose="020B0604020202020204" pitchFamily="34" charset="0"/>
            </a:endParaRPr>
          </a:p>
          <a:p>
            <a:endParaRPr lang="en-US" dirty="0">
              <a:solidFill>
                <a:srgbClr val="000000"/>
              </a:solidFill>
              <a:latin typeface="Arial" panose="020B0604020202020204" pitchFamily="34" charset="0"/>
              <a:cs typeface="Arial" panose="020B0604020202020204" pitchFamily="34" charset="0"/>
            </a:endParaRPr>
          </a:p>
          <a:p>
            <a:r>
              <a:rPr lang="en-US" sz="2000" b="1" u="sng" dirty="0">
                <a:solidFill>
                  <a:srgbClr val="000000"/>
                </a:solidFill>
                <a:latin typeface="Arial" panose="020B0604020202020204" pitchFamily="34" charset="0"/>
                <a:cs typeface="Arial" panose="020B0604020202020204" pitchFamily="34" charset="0"/>
              </a:rPr>
              <a:t>The parties wish to elevate awareness and use of Indigenous dispute resolution processes (IDRP) to resolve differences arising under the terms of the Collective Agreement. The IDRP may not be appropriate for resolving all disputes. However, the Employer and the employee at the agency level will consider use of IDRP upon such disputes arising (reference Article 9). Likewise, the IDRP will be considered for matters arising out of Article 29 – Harassment and Bullying.</a:t>
            </a:r>
          </a:p>
          <a:p>
            <a:endParaRPr lang="en-US" sz="2000" dirty="0">
              <a:solidFill>
                <a:srgbClr val="000000"/>
              </a:solidFill>
              <a:latin typeface="Arial" panose="020B0604020202020204" pitchFamily="34" charset="0"/>
              <a:cs typeface="Arial" panose="020B0604020202020204" pitchFamily="34" charset="0"/>
            </a:endParaRPr>
          </a:p>
          <a:p>
            <a:r>
              <a:rPr lang="en-US" sz="2000" b="1" u="sng" dirty="0">
                <a:solidFill>
                  <a:srgbClr val="000000"/>
                </a:solidFill>
                <a:latin typeface="Arial" panose="020B0604020202020204" pitchFamily="34" charset="0"/>
                <a:cs typeface="Arial" panose="020B0604020202020204" pitchFamily="34" charset="0"/>
              </a:rPr>
              <a:t>Employers will have IDRP processes that are based in their own Indigenous traditions, cultures, and ways of being and so will not be identical. Employers that have such written processes will share them with CSSEA and the Union. These agency-specific processes will be made available to the parties under this Collective Agreement. </a:t>
            </a:r>
          </a:p>
          <a:p>
            <a:endParaRPr lang="en-US" sz="2000" dirty="0">
              <a:solidFill>
                <a:srgbClr val="000000"/>
              </a:solidFill>
              <a:latin typeface="Arial" panose="020B0604020202020204" pitchFamily="34" charset="0"/>
              <a:cs typeface="Arial" panose="020B0604020202020204" pitchFamily="34" charset="0"/>
            </a:endParaRPr>
          </a:p>
          <a:p>
            <a:r>
              <a:rPr lang="en-US" sz="2000" b="1" u="sng" dirty="0">
                <a:solidFill>
                  <a:srgbClr val="000000"/>
                </a:solidFill>
                <a:latin typeface="Arial" panose="020B0604020202020204" pitchFamily="34" charset="0"/>
                <a:cs typeface="Arial" panose="020B0604020202020204" pitchFamily="34" charset="0"/>
              </a:rPr>
              <a:t>While IDRP processes are not uniform across Peoples and Nations, some principles that may be used to guide the establishment of the processes are provided below for information purposes only.</a:t>
            </a:r>
            <a:endParaRPr lang="en-CA"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615434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5DCD553-D52E-4239-8686-1570726D7BF1}"/>
              </a:ext>
            </a:extLst>
          </p:cNvPr>
          <p:cNvSpPr/>
          <p:nvPr/>
        </p:nvSpPr>
        <p:spPr>
          <a:xfrm>
            <a:off x="394447" y="0"/>
            <a:ext cx="11403105" cy="4832092"/>
          </a:xfrm>
          <a:prstGeom prst="rect">
            <a:avLst/>
          </a:prstGeom>
        </p:spPr>
        <p:txBody>
          <a:bodyPr wrap="square">
            <a:spAutoFit/>
          </a:bodyPr>
          <a:lstStyle/>
          <a:p>
            <a:endParaRPr lang="en-US" sz="2000" dirty="0">
              <a:solidFill>
                <a:srgbClr val="000000"/>
              </a:solidFill>
              <a:latin typeface="Arial" panose="020B0604020202020204" pitchFamily="34" charset="0"/>
              <a:cs typeface="Arial" panose="020B0604020202020204" pitchFamily="34" charset="0"/>
            </a:endParaRPr>
          </a:p>
          <a:p>
            <a:r>
              <a:rPr lang="en-US" sz="2400" b="1" dirty="0">
                <a:solidFill>
                  <a:srgbClr val="000000"/>
                </a:solidFill>
                <a:latin typeface="Arial" panose="020B0604020202020204" pitchFamily="34" charset="0"/>
                <a:cs typeface="Arial" panose="020B0604020202020204" pitchFamily="34" charset="0"/>
              </a:rPr>
              <a:t>MEMORANDUM OF AGREEMENT #34 </a:t>
            </a:r>
          </a:p>
          <a:p>
            <a:r>
              <a:rPr lang="en-US" sz="2400" b="1" dirty="0">
                <a:solidFill>
                  <a:srgbClr val="000000"/>
                </a:solidFill>
                <a:latin typeface="Arial" panose="020B0604020202020204" pitchFamily="34" charset="0"/>
                <a:cs typeface="Arial" panose="020B0604020202020204" pitchFamily="34" charset="0"/>
              </a:rPr>
              <a:t>Indigenous Dispute Resolution Process (IDRP)– </a:t>
            </a:r>
            <a:r>
              <a:rPr lang="en-US" sz="2400" b="1" dirty="0">
                <a:solidFill>
                  <a:srgbClr val="000000"/>
                </a:solidFill>
                <a:highlight>
                  <a:srgbClr val="FFFF00"/>
                </a:highlight>
                <a:latin typeface="Arial" panose="020B0604020202020204" pitchFamily="34" charset="0"/>
                <a:cs typeface="Arial" panose="020B0604020202020204" pitchFamily="34" charset="0"/>
              </a:rPr>
              <a:t>NEW LANGUAGE</a:t>
            </a:r>
            <a:endParaRPr lang="en-US" sz="2400" b="1" dirty="0">
              <a:solidFill>
                <a:srgbClr val="000000"/>
              </a:solidFill>
              <a:latin typeface="Arial" panose="020B0604020202020204" pitchFamily="34" charset="0"/>
              <a:cs typeface="Arial" panose="020B0604020202020204" pitchFamily="34" charset="0"/>
            </a:endParaRPr>
          </a:p>
          <a:p>
            <a:endParaRPr lang="en-US" sz="2000" dirty="0">
              <a:solidFill>
                <a:srgbClr val="000000"/>
              </a:solidFill>
              <a:latin typeface="Arial" panose="020B0604020202020204" pitchFamily="34" charset="0"/>
              <a:cs typeface="Arial" panose="020B0604020202020204" pitchFamily="34" charset="0"/>
            </a:endParaRPr>
          </a:p>
          <a:p>
            <a:r>
              <a:rPr lang="en-US" sz="2000" dirty="0">
                <a:solidFill>
                  <a:srgbClr val="000000"/>
                </a:solidFill>
                <a:latin typeface="Arial" panose="020B0604020202020204" pitchFamily="34" charset="0"/>
                <a:cs typeface="Arial" panose="020B0604020202020204" pitchFamily="34" charset="0"/>
              </a:rPr>
              <a:t>Move the content of Information Appendix D to MOA #34, revise as agreed, and then delete the Information Appendix:</a:t>
            </a:r>
          </a:p>
          <a:p>
            <a:endParaRPr lang="en-US" sz="2000" dirty="0">
              <a:solidFill>
                <a:srgbClr val="000000"/>
              </a:solidFill>
              <a:latin typeface="Arial" panose="020B0604020202020204" pitchFamily="34" charset="0"/>
              <a:cs typeface="Arial" panose="020B0604020202020204" pitchFamily="34" charset="0"/>
            </a:endParaRPr>
          </a:p>
          <a:p>
            <a:r>
              <a:rPr lang="en-US" sz="2000" dirty="0">
                <a:solidFill>
                  <a:srgbClr val="000000"/>
                </a:solidFill>
                <a:latin typeface="Arial" panose="020B0604020202020204" pitchFamily="34" charset="0"/>
                <a:cs typeface="Arial" panose="020B0604020202020204" pitchFamily="34" charset="0"/>
              </a:rPr>
              <a:t>The Indigenous </a:t>
            </a:r>
            <a:r>
              <a:rPr lang="en-US" sz="2000" strike="sngStrike" dirty="0">
                <a:solidFill>
                  <a:srgbClr val="000000"/>
                </a:solidFill>
                <a:latin typeface="Arial" panose="020B0604020202020204" pitchFamily="34" charset="0"/>
                <a:cs typeface="Arial" panose="020B0604020202020204" pitchFamily="34" charset="0"/>
              </a:rPr>
              <a:t>Alternate</a:t>
            </a:r>
            <a:r>
              <a:rPr lang="en-US" sz="2000" dirty="0">
                <a:solidFill>
                  <a:srgbClr val="000000"/>
                </a:solidFill>
                <a:latin typeface="Arial" panose="020B0604020202020204" pitchFamily="34" charset="0"/>
                <a:cs typeface="Arial" panose="020B0604020202020204" pitchFamily="34" charset="0"/>
              </a:rPr>
              <a:t> Dispute Resolution Process </a:t>
            </a:r>
            <a:r>
              <a:rPr lang="en-US" sz="2000" b="1" dirty="0">
                <a:solidFill>
                  <a:srgbClr val="000000"/>
                </a:solidFill>
                <a:latin typeface="Arial" panose="020B0604020202020204" pitchFamily="34" charset="0"/>
                <a:cs typeface="Arial" panose="020B0604020202020204" pitchFamily="34" charset="0"/>
              </a:rPr>
              <a:t>(IDRP) </a:t>
            </a:r>
            <a:r>
              <a:rPr lang="en-US" sz="2000" dirty="0">
                <a:solidFill>
                  <a:srgbClr val="000000"/>
                </a:solidFill>
                <a:latin typeface="Arial" panose="020B0604020202020204" pitchFamily="34" charset="0"/>
                <a:cs typeface="Arial" panose="020B0604020202020204" pitchFamily="34" charset="0"/>
              </a:rPr>
              <a:t>(</a:t>
            </a:r>
            <a:r>
              <a:rPr lang="en-US" sz="2000" strike="sngStrike" dirty="0">
                <a:solidFill>
                  <a:srgbClr val="000000"/>
                </a:solidFill>
                <a:latin typeface="Arial" panose="020B0604020202020204" pitchFamily="34" charset="0"/>
                <a:cs typeface="Arial" panose="020B0604020202020204" pitchFamily="34" charset="0"/>
              </a:rPr>
              <a:t>IADRP) </a:t>
            </a:r>
            <a:r>
              <a:rPr lang="en-US" sz="2000" dirty="0">
                <a:solidFill>
                  <a:srgbClr val="000000"/>
                </a:solidFill>
                <a:latin typeface="Arial" panose="020B0604020202020204" pitchFamily="34" charset="0"/>
                <a:cs typeface="Arial" panose="020B0604020202020204" pitchFamily="34" charset="0"/>
              </a:rPr>
              <a:t>is a process that brings together individuals who wish to engage in conflict resolution. </a:t>
            </a:r>
          </a:p>
          <a:p>
            <a:endParaRPr lang="en-US" sz="2000" dirty="0">
              <a:solidFill>
                <a:srgbClr val="000000"/>
              </a:solidFill>
              <a:latin typeface="Arial" panose="020B0604020202020204" pitchFamily="34" charset="0"/>
              <a:cs typeface="Arial" panose="020B0604020202020204" pitchFamily="34" charset="0"/>
            </a:endParaRPr>
          </a:p>
          <a:p>
            <a:r>
              <a:rPr lang="en-US" sz="2000" b="1" u="sng" dirty="0">
                <a:solidFill>
                  <a:srgbClr val="000000"/>
                </a:solidFill>
                <a:latin typeface="Arial" panose="020B0604020202020204" pitchFamily="34" charset="0"/>
                <a:cs typeface="Arial" panose="020B0604020202020204" pitchFamily="34" charset="0"/>
              </a:rPr>
              <a:t>IDRP</a:t>
            </a:r>
            <a:r>
              <a:rPr lang="en-US" sz="2000" dirty="0">
                <a:solidFill>
                  <a:srgbClr val="000000"/>
                </a:solidFill>
                <a:latin typeface="Arial" panose="020B0604020202020204" pitchFamily="34" charset="0"/>
                <a:cs typeface="Arial" panose="020B0604020202020204" pitchFamily="34" charset="0"/>
              </a:rPr>
              <a:t> </a:t>
            </a:r>
            <a:r>
              <a:rPr lang="en-US" sz="2000" strike="sngStrike" dirty="0">
                <a:solidFill>
                  <a:srgbClr val="000000"/>
                </a:solidFill>
                <a:latin typeface="Arial" panose="020B0604020202020204" pitchFamily="34" charset="0"/>
                <a:cs typeface="Arial" panose="020B0604020202020204" pitchFamily="34" charset="0"/>
              </a:rPr>
              <a:t>IADRP</a:t>
            </a:r>
            <a:r>
              <a:rPr lang="en-US" sz="2000" dirty="0">
                <a:solidFill>
                  <a:srgbClr val="000000"/>
                </a:solidFill>
                <a:latin typeface="Arial" panose="020B0604020202020204" pitchFamily="34" charset="0"/>
                <a:cs typeface="Arial" panose="020B0604020202020204" pitchFamily="34" charset="0"/>
              </a:rPr>
              <a:t> intentionally creates a space to work towards possibilities for collaboration and mutual understanding.</a:t>
            </a:r>
          </a:p>
          <a:p>
            <a:endParaRPr lang="en-US" sz="2000" dirty="0">
              <a:solidFill>
                <a:srgbClr val="000000"/>
              </a:solidFill>
              <a:latin typeface="Arial" panose="020B0604020202020204" pitchFamily="34" charset="0"/>
              <a:cs typeface="Arial" panose="020B0604020202020204" pitchFamily="34" charset="0"/>
            </a:endParaRPr>
          </a:p>
          <a:p>
            <a:r>
              <a:rPr lang="en-US" sz="2000" b="1" u="sng" dirty="0">
                <a:solidFill>
                  <a:srgbClr val="000000"/>
                </a:solidFill>
                <a:latin typeface="Arial" panose="020B0604020202020204" pitchFamily="34" charset="0"/>
                <a:cs typeface="Arial" panose="020B0604020202020204" pitchFamily="34" charset="0"/>
              </a:rPr>
              <a:t>IDRP</a:t>
            </a:r>
            <a:r>
              <a:rPr lang="en-US" sz="2000" dirty="0">
                <a:solidFill>
                  <a:srgbClr val="000000"/>
                </a:solidFill>
                <a:latin typeface="Arial" panose="020B0604020202020204" pitchFamily="34" charset="0"/>
                <a:cs typeface="Arial" panose="020B0604020202020204" pitchFamily="34" charset="0"/>
              </a:rPr>
              <a:t> </a:t>
            </a:r>
            <a:r>
              <a:rPr lang="en-US" sz="2000" strike="sngStrike" dirty="0">
                <a:solidFill>
                  <a:srgbClr val="000000"/>
                </a:solidFill>
                <a:latin typeface="Arial" panose="020B0604020202020204" pitchFamily="34" charset="0"/>
                <a:cs typeface="Arial" panose="020B0604020202020204" pitchFamily="34" charset="0"/>
              </a:rPr>
              <a:t>IADRP</a:t>
            </a:r>
            <a:r>
              <a:rPr lang="en-US" sz="2000" dirty="0">
                <a:solidFill>
                  <a:srgbClr val="000000"/>
                </a:solidFill>
                <a:latin typeface="Arial" panose="020B0604020202020204" pitchFamily="34" charset="0"/>
                <a:cs typeface="Arial" panose="020B0604020202020204" pitchFamily="34" charset="0"/>
              </a:rPr>
              <a:t> can be understood in terms of the values and principles upon which it operates, and the structures used to support these values and principles.</a:t>
            </a:r>
            <a:endParaRPr lang="en-CA"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426245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5DCD553-D52E-4239-8686-1570726D7BF1}"/>
              </a:ext>
            </a:extLst>
          </p:cNvPr>
          <p:cNvSpPr/>
          <p:nvPr/>
        </p:nvSpPr>
        <p:spPr>
          <a:xfrm>
            <a:off x="394447" y="753035"/>
            <a:ext cx="11403105" cy="5755422"/>
          </a:xfrm>
          <a:prstGeom prst="rect">
            <a:avLst/>
          </a:prstGeom>
        </p:spPr>
        <p:txBody>
          <a:bodyPr wrap="square">
            <a:spAutoFit/>
          </a:bodyPr>
          <a:lstStyle/>
          <a:p>
            <a:r>
              <a:rPr lang="en-US" sz="2400" b="1" dirty="0">
                <a:solidFill>
                  <a:srgbClr val="000000"/>
                </a:solidFill>
                <a:latin typeface="Arial" panose="020B0604020202020204" pitchFamily="34" charset="0"/>
                <a:cs typeface="Arial" panose="020B0604020202020204" pitchFamily="34" charset="0"/>
              </a:rPr>
              <a:t>MEMORANDUM OF AGREEMENT #34 </a:t>
            </a:r>
          </a:p>
          <a:p>
            <a:r>
              <a:rPr lang="en-US" sz="2400" b="1" dirty="0">
                <a:solidFill>
                  <a:srgbClr val="000000"/>
                </a:solidFill>
                <a:latin typeface="Arial" panose="020B0604020202020204" pitchFamily="34" charset="0"/>
                <a:cs typeface="Arial" panose="020B0604020202020204" pitchFamily="34" charset="0"/>
              </a:rPr>
              <a:t>Indigenous Dispute Resolution Process (IDRP)– </a:t>
            </a:r>
            <a:r>
              <a:rPr lang="en-US" sz="2400" b="1" dirty="0">
                <a:solidFill>
                  <a:srgbClr val="000000"/>
                </a:solidFill>
                <a:highlight>
                  <a:srgbClr val="FFFF00"/>
                </a:highlight>
                <a:latin typeface="Arial" panose="020B0604020202020204" pitchFamily="34" charset="0"/>
                <a:cs typeface="Arial" panose="020B0604020202020204" pitchFamily="34" charset="0"/>
              </a:rPr>
              <a:t>NEW LANGUAGE</a:t>
            </a:r>
          </a:p>
          <a:p>
            <a:endParaRPr lang="en-US" sz="2000" dirty="0">
              <a:solidFill>
                <a:srgbClr val="000000"/>
              </a:solidFill>
              <a:latin typeface="Arial" panose="020B0604020202020204" pitchFamily="34" charset="0"/>
              <a:cs typeface="Arial" panose="020B0604020202020204" pitchFamily="34" charset="0"/>
            </a:endParaRPr>
          </a:p>
          <a:p>
            <a:r>
              <a:rPr lang="en-US" sz="2000" dirty="0">
                <a:solidFill>
                  <a:srgbClr val="000000"/>
                </a:solidFill>
                <a:latin typeface="Arial" panose="020B0604020202020204" pitchFamily="34" charset="0"/>
                <a:cs typeface="Arial" panose="020B0604020202020204" pitchFamily="34" charset="0"/>
              </a:rPr>
              <a:t>Values and Principles - Though each </a:t>
            </a:r>
            <a:r>
              <a:rPr lang="en-US" sz="2000" b="1" u="sng" dirty="0">
                <a:solidFill>
                  <a:srgbClr val="000000"/>
                </a:solidFill>
                <a:latin typeface="Arial" panose="020B0604020202020204" pitchFamily="34" charset="0"/>
                <a:cs typeface="Arial" panose="020B0604020202020204" pitchFamily="34" charset="0"/>
              </a:rPr>
              <a:t>IDRP</a:t>
            </a:r>
            <a:r>
              <a:rPr lang="en-US" sz="2000" dirty="0">
                <a:solidFill>
                  <a:srgbClr val="000000"/>
                </a:solidFill>
                <a:latin typeface="Arial" panose="020B0604020202020204" pitchFamily="34" charset="0"/>
                <a:cs typeface="Arial" panose="020B0604020202020204" pitchFamily="34" charset="0"/>
              </a:rPr>
              <a:t> </a:t>
            </a:r>
            <a:r>
              <a:rPr lang="en-US" sz="2000" strike="sngStrike" dirty="0">
                <a:solidFill>
                  <a:srgbClr val="000000"/>
                </a:solidFill>
                <a:latin typeface="Arial" panose="020B0604020202020204" pitchFamily="34" charset="0"/>
                <a:cs typeface="Arial" panose="020B0604020202020204" pitchFamily="34" charset="0"/>
              </a:rPr>
              <a:t>IADRP</a:t>
            </a:r>
            <a:r>
              <a:rPr lang="en-US" sz="2000" dirty="0">
                <a:solidFill>
                  <a:srgbClr val="000000"/>
                </a:solidFill>
                <a:latin typeface="Arial" panose="020B0604020202020204" pitchFamily="34" charset="0"/>
                <a:cs typeface="Arial" panose="020B0604020202020204" pitchFamily="34" charset="0"/>
              </a:rPr>
              <a:t> develops its own values and principles, they all </a:t>
            </a:r>
            <a:r>
              <a:rPr lang="en-US" sz="2000" strike="sngStrike" dirty="0">
                <a:solidFill>
                  <a:srgbClr val="000000"/>
                </a:solidFill>
                <a:latin typeface="Arial" panose="020B0604020202020204" pitchFamily="34" charset="0"/>
                <a:cs typeface="Arial" panose="020B0604020202020204" pitchFamily="34" charset="0"/>
              </a:rPr>
              <a:t>IADRP</a:t>
            </a:r>
            <a:r>
              <a:rPr lang="en-US" sz="2000" dirty="0">
                <a:solidFill>
                  <a:srgbClr val="000000"/>
                </a:solidFill>
                <a:latin typeface="Arial" panose="020B0604020202020204" pitchFamily="34" charset="0"/>
                <a:cs typeface="Arial" panose="020B0604020202020204" pitchFamily="34" charset="0"/>
              </a:rPr>
              <a:t> generally:</a:t>
            </a:r>
          </a:p>
          <a:p>
            <a:pPr marL="285750" indent="-285750">
              <a:buFont typeface="Arial" panose="020B0604020202020204" pitchFamily="34" charset="0"/>
              <a:buChar char="•"/>
            </a:pPr>
            <a:r>
              <a:rPr lang="en-US" sz="2000" dirty="0">
                <a:solidFill>
                  <a:srgbClr val="000000"/>
                </a:solidFill>
                <a:latin typeface="Arial" panose="020B0604020202020204" pitchFamily="34" charset="0"/>
                <a:cs typeface="Arial" panose="020B0604020202020204" pitchFamily="34" charset="0"/>
              </a:rPr>
              <a:t>are designed by those who use them</a:t>
            </a:r>
          </a:p>
          <a:p>
            <a:pPr marL="285750" indent="-285750">
              <a:buFont typeface="Arial" panose="020B0604020202020204" pitchFamily="34" charset="0"/>
              <a:buChar char="•"/>
            </a:pPr>
            <a:r>
              <a:rPr lang="en-US" sz="2000" dirty="0">
                <a:solidFill>
                  <a:srgbClr val="000000"/>
                </a:solidFill>
                <a:latin typeface="Arial" panose="020B0604020202020204" pitchFamily="34" charset="0"/>
                <a:cs typeface="Arial" panose="020B0604020202020204" pitchFamily="34" charset="0"/>
              </a:rPr>
              <a:t>are guided by a shared vision</a:t>
            </a:r>
          </a:p>
          <a:p>
            <a:pPr marL="285750" indent="-285750">
              <a:buFont typeface="Arial" panose="020B0604020202020204" pitchFamily="34" charset="0"/>
              <a:buChar char="•"/>
            </a:pPr>
            <a:r>
              <a:rPr lang="en-US" sz="2000" dirty="0">
                <a:solidFill>
                  <a:srgbClr val="000000"/>
                </a:solidFill>
                <a:latin typeface="Arial" panose="020B0604020202020204" pitchFamily="34" charset="0"/>
                <a:cs typeface="Arial" panose="020B0604020202020204" pitchFamily="34" charset="0"/>
              </a:rPr>
              <a:t>call participants to act on their personal and shared values</a:t>
            </a:r>
          </a:p>
          <a:p>
            <a:pPr marL="285750" indent="-285750">
              <a:buFont typeface="Arial" panose="020B0604020202020204" pitchFamily="34" charset="0"/>
              <a:buChar char="•"/>
            </a:pPr>
            <a:r>
              <a:rPr lang="en-US" sz="2000" dirty="0">
                <a:solidFill>
                  <a:srgbClr val="000000"/>
                </a:solidFill>
                <a:latin typeface="Arial" panose="020B0604020202020204" pitchFamily="34" charset="0"/>
                <a:cs typeface="Arial" panose="020B0604020202020204" pitchFamily="34" charset="0"/>
              </a:rPr>
              <a:t>include all interests, and are accessible to all</a:t>
            </a:r>
          </a:p>
          <a:p>
            <a:pPr marL="285750" indent="-285750">
              <a:buFont typeface="Arial" panose="020B0604020202020204" pitchFamily="34" charset="0"/>
              <a:buChar char="•"/>
            </a:pPr>
            <a:r>
              <a:rPr lang="en-US" sz="2000" dirty="0">
                <a:solidFill>
                  <a:srgbClr val="000000"/>
                </a:solidFill>
                <a:latin typeface="Arial" panose="020B0604020202020204" pitchFamily="34" charset="0"/>
                <a:cs typeface="Arial" panose="020B0604020202020204" pitchFamily="34" charset="0"/>
              </a:rPr>
              <a:t>offer everyone an equal, and voluntary, opportunity to participate</a:t>
            </a:r>
          </a:p>
          <a:p>
            <a:pPr marL="285750" indent="-285750">
              <a:buFont typeface="Arial" panose="020B0604020202020204" pitchFamily="34" charset="0"/>
              <a:buChar char="•"/>
            </a:pPr>
            <a:r>
              <a:rPr lang="en-US" sz="2000" dirty="0">
                <a:solidFill>
                  <a:srgbClr val="000000"/>
                </a:solidFill>
                <a:latin typeface="Arial" panose="020B0604020202020204" pitchFamily="34" charset="0"/>
                <a:cs typeface="Arial" panose="020B0604020202020204" pitchFamily="34" charset="0"/>
              </a:rPr>
              <a:t>take a holistic approach, including the emotional, mental and physical and spiritual</a:t>
            </a:r>
          </a:p>
          <a:p>
            <a:pPr marL="285750" indent="-285750">
              <a:buFont typeface="Arial" panose="020B0604020202020204" pitchFamily="34" charset="0"/>
              <a:buChar char="•"/>
            </a:pPr>
            <a:r>
              <a:rPr lang="en-US" sz="2000" dirty="0">
                <a:solidFill>
                  <a:srgbClr val="000000"/>
                </a:solidFill>
                <a:latin typeface="Arial" panose="020B0604020202020204" pitchFamily="34" charset="0"/>
                <a:cs typeface="Arial" panose="020B0604020202020204" pitchFamily="34" charset="0"/>
              </a:rPr>
              <a:t>maintain respect for all</a:t>
            </a:r>
          </a:p>
          <a:p>
            <a:pPr marL="285750" indent="-285750">
              <a:buFont typeface="Arial" panose="020B0604020202020204" pitchFamily="34" charset="0"/>
              <a:buChar char="•"/>
            </a:pPr>
            <a:r>
              <a:rPr lang="en-US" sz="2000" dirty="0">
                <a:solidFill>
                  <a:srgbClr val="000000"/>
                </a:solidFill>
                <a:latin typeface="Arial" panose="020B0604020202020204" pitchFamily="34" charset="0"/>
                <a:cs typeface="Arial" panose="020B0604020202020204" pitchFamily="34" charset="0"/>
              </a:rPr>
              <a:t>encourage exploring instead of conquering differences</a:t>
            </a:r>
          </a:p>
          <a:p>
            <a:pPr marL="285750" indent="-285750">
              <a:buFont typeface="Arial" panose="020B0604020202020204" pitchFamily="34" charset="0"/>
              <a:buChar char="•"/>
            </a:pPr>
            <a:r>
              <a:rPr lang="en-US" sz="2000" dirty="0">
                <a:solidFill>
                  <a:srgbClr val="000000"/>
                </a:solidFill>
                <a:latin typeface="Arial" panose="020B0604020202020204" pitchFamily="34" charset="0"/>
                <a:cs typeface="Arial" panose="020B0604020202020204" pitchFamily="34" charset="0"/>
              </a:rPr>
              <a:t>invite accountability to others and to the process </a:t>
            </a:r>
          </a:p>
          <a:p>
            <a:pPr marL="285750" indent="-285750">
              <a:buFont typeface="Arial" panose="020B0604020202020204" pitchFamily="34" charset="0"/>
              <a:buChar char="•"/>
            </a:pPr>
            <a:endParaRPr lang="en-US" sz="2000" dirty="0">
              <a:solidFill>
                <a:srgbClr val="000000"/>
              </a:solidFill>
              <a:latin typeface="Arial" panose="020B0604020202020204" pitchFamily="34" charset="0"/>
              <a:cs typeface="Arial" panose="020B0604020202020204" pitchFamily="34" charset="0"/>
            </a:endParaRPr>
          </a:p>
          <a:p>
            <a:r>
              <a:rPr lang="en-US" sz="2000" dirty="0">
                <a:solidFill>
                  <a:srgbClr val="000000"/>
                </a:solidFill>
                <a:latin typeface="Arial" panose="020B0604020202020204" pitchFamily="34" charset="0"/>
                <a:cs typeface="Arial" panose="020B0604020202020204" pitchFamily="34" charset="0"/>
              </a:rPr>
              <a:t>Structure - </a:t>
            </a:r>
            <a:r>
              <a:rPr lang="en-US" sz="2000" b="1" u="sng" dirty="0">
                <a:solidFill>
                  <a:srgbClr val="000000"/>
                </a:solidFill>
                <a:latin typeface="Arial" panose="020B0604020202020204" pitchFamily="34" charset="0"/>
                <a:cs typeface="Arial" panose="020B0604020202020204" pitchFamily="34" charset="0"/>
              </a:rPr>
              <a:t>IDRP</a:t>
            </a:r>
            <a:r>
              <a:rPr lang="en-US" sz="2000" dirty="0">
                <a:solidFill>
                  <a:srgbClr val="000000"/>
                </a:solidFill>
                <a:latin typeface="Arial" panose="020B0604020202020204" pitchFamily="34" charset="0"/>
                <a:cs typeface="Arial" panose="020B0604020202020204" pitchFamily="34" charset="0"/>
              </a:rPr>
              <a:t> </a:t>
            </a:r>
            <a:r>
              <a:rPr lang="en-US" sz="2000" strike="sngStrike" dirty="0">
                <a:solidFill>
                  <a:srgbClr val="000000"/>
                </a:solidFill>
                <a:latin typeface="Arial" panose="020B0604020202020204" pitchFamily="34" charset="0"/>
                <a:cs typeface="Arial" panose="020B0604020202020204" pitchFamily="34" charset="0"/>
              </a:rPr>
              <a:t>IADRP </a:t>
            </a:r>
            <a:r>
              <a:rPr lang="en-US" sz="2000" dirty="0">
                <a:solidFill>
                  <a:srgbClr val="000000"/>
                </a:solidFill>
                <a:latin typeface="Arial" panose="020B0604020202020204" pitchFamily="34" charset="0"/>
                <a:cs typeface="Arial" panose="020B0604020202020204" pitchFamily="34" charset="0"/>
              </a:rPr>
              <a:t>provides effective support to groups seeking to stay on course with the values and principles they have established for their process. These processes may vary according to custom. </a:t>
            </a:r>
            <a:endParaRPr lang="en-CA"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8954736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5DCD553-D52E-4239-8686-1570726D7BF1}"/>
              </a:ext>
            </a:extLst>
          </p:cNvPr>
          <p:cNvSpPr/>
          <p:nvPr/>
        </p:nvSpPr>
        <p:spPr>
          <a:xfrm>
            <a:off x="394447" y="968188"/>
            <a:ext cx="11403105" cy="4832092"/>
          </a:xfrm>
          <a:prstGeom prst="rect">
            <a:avLst/>
          </a:prstGeom>
        </p:spPr>
        <p:txBody>
          <a:bodyPr wrap="square">
            <a:spAutoFit/>
          </a:bodyPr>
          <a:lstStyle/>
          <a:p>
            <a:r>
              <a:rPr lang="en-US" sz="2400" b="1" dirty="0">
                <a:solidFill>
                  <a:srgbClr val="000000"/>
                </a:solidFill>
                <a:latin typeface="Arial" panose="020B0604020202020204" pitchFamily="34" charset="0"/>
                <a:cs typeface="Arial" panose="020B0604020202020204" pitchFamily="34" charset="0"/>
              </a:rPr>
              <a:t>MEMORANDUM OF AGREEMENT #34 </a:t>
            </a:r>
          </a:p>
          <a:p>
            <a:r>
              <a:rPr lang="en-US" sz="2400" b="1" dirty="0">
                <a:solidFill>
                  <a:srgbClr val="000000"/>
                </a:solidFill>
                <a:latin typeface="Arial" panose="020B0604020202020204" pitchFamily="34" charset="0"/>
                <a:cs typeface="Arial" panose="020B0604020202020204" pitchFamily="34" charset="0"/>
              </a:rPr>
              <a:t>Indigenous Dispute Resolution Process (IDRP)– </a:t>
            </a:r>
            <a:r>
              <a:rPr lang="en-US" sz="2400" b="1" dirty="0">
                <a:solidFill>
                  <a:srgbClr val="000000"/>
                </a:solidFill>
                <a:highlight>
                  <a:srgbClr val="FFFF00"/>
                </a:highlight>
                <a:latin typeface="Arial" panose="020B0604020202020204" pitchFamily="34" charset="0"/>
                <a:cs typeface="Arial" panose="020B0604020202020204" pitchFamily="34" charset="0"/>
              </a:rPr>
              <a:t>NEW LANGUAGE</a:t>
            </a:r>
            <a:endParaRPr lang="en-US" sz="2400" b="1" dirty="0">
              <a:solidFill>
                <a:srgbClr val="000000"/>
              </a:solidFill>
              <a:latin typeface="Arial" panose="020B0604020202020204" pitchFamily="34" charset="0"/>
              <a:cs typeface="Arial" panose="020B0604020202020204" pitchFamily="34" charset="0"/>
            </a:endParaRPr>
          </a:p>
          <a:p>
            <a:endParaRPr lang="en-US" sz="2000" dirty="0">
              <a:solidFill>
                <a:srgbClr val="000000"/>
              </a:solidFill>
              <a:latin typeface="Arial" panose="020B0604020202020204" pitchFamily="34" charset="0"/>
              <a:cs typeface="Arial" panose="020B0604020202020204" pitchFamily="34" charset="0"/>
            </a:endParaRPr>
          </a:p>
          <a:p>
            <a:r>
              <a:rPr lang="en-US" sz="2000" dirty="0">
                <a:solidFill>
                  <a:srgbClr val="000000"/>
                </a:solidFill>
                <a:latin typeface="Arial" panose="020B0604020202020204" pitchFamily="34" charset="0"/>
                <a:cs typeface="Arial" panose="020B0604020202020204" pitchFamily="34" charset="0"/>
              </a:rPr>
              <a:t>Healing Circles informed by cultural protocol are one example of </a:t>
            </a:r>
            <a:r>
              <a:rPr lang="en-US" sz="2000" b="1" u="sng" dirty="0">
                <a:solidFill>
                  <a:srgbClr val="000000"/>
                </a:solidFill>
                <a:latin typeface="Arial" panose="020B0604020202020204" pitchFamily="34" charset="0"/>
                <a:cs typeface="Arial" panose="020B0604020202020204" pitchFamily="34" charset="0"/>
              </a:rPr>
              <a:t>IDRP</a:t>
            </a:r>
            <a:r>
              <a:rPr lang="en-US" sz="2000" dirty="0">
                <a:solidFill>
                  <a:srgbClr val="000000"/>
                </a:solidFill>
                <a:latin typeface="Arial" panose="020B0604020202020204" pitchFamily="34" charset="0"/>
                <a:cs typeface="Arial" panose="020B0604020202020204" pitchFamily="34" charset="0"/>
              </a:rPr>
              <a:t> </a:t>
            </a:r>
            <a:r>
              <a:rPr lang="en-US" sz="2000" strike="sngStrike" dirty="0">
                <a:solidFill>
                  <a:srgbClr val="000000"/>
                </a:solidFill>
                <a:latin typeface="Arial" panose="020B0604020202020204" pitchFamily="34" charset="0"/>
                <a:cs typeface="Arial" panose="020B0604020202020204" pitchFamily="34" charset="0"/>
              </a:rPr>
              <a:t>IADRP </a:t>
            </a:r>
            <a:r>
              <a:rPr lang="en-US" sz="2000" dirty="0">
                <a:solidFill>
                  <a:srgbClr val="000000"/>
                </a:solidFill>
                <a:latin typeface="Arial" panose="020B0604020202020204" pitchFamily="34" charset="0"/>
                <a:cs typeface="Arial" panose="020B0604020202020204" pitchFamily="34" charset="0"/>
              </a:rPr>
              <a:t>and must be experienced to be fully grasped and replicated. However, there are some key structures that help to define them.</a:t>
            </a:r>
          </a:p>
          <a:p>
            <a:endParaRPr lang="en-US" sz="2000" dirty="0">
              <a:solidFill>
                <a:srgbClr val="0000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solidFill>
                  <a:srgbClr val="000000"/>
                </a:solidFill>
                <a:latin typeface="Arial" panose="020B0604020202020204" pitchFamily="34" charset="0"/>
                <a:cs typeface="Arial" panose="020B0604020202020204" pitchFamily="34" charset="0"/>
              </a:rPr>
              <a:t>Participants are seated as dictated by custom focusing on the </a:t>
            </a:r>
            <a:r>
              <a:rPr lang="en-US" sz="2000" dirty="0" err="1">
                <a:solidFill>
                  <a:srgbClr val="000000"/>
                </a:solidFill>
                <a:latin typeface="Arial" panose="020B0604020202020204" pitchFamily="34" charset="0"/>
                <a:cs typeface="Arial" panose="020B0604020202020204" pitchFamily="34" charset="0"/>
              </a:rPr>
              <a:t>centre</a:t>
            </a:r>
            <a:r>
              <a:rPr lang="en-US" sz="2000" dirty="0">
                <a:solidFill>
                  <a:srgbClr val="000000"/>
                </a:solidFill>
                <a:latin typeface="Arial" panose="020B0604020202020204" pitchFamily="34" charset="0"/>
                <a:cs typeface="Arial" panose="020B0604020202020204" pitchFamily="34" charset="0"/>
              </a:rPr>
              <a:t> where cultural medicines are placed to remind participants of values shared among those in the circle.</a:t>
            </a:r>
          </a:p>
          <a:p>
            <a:pPr marL="285750" indent="-285750">
              <a:buFont typeface="Arial" panose="020B0604020202020204" pitchFamily="34" charset="0"/>
              <a:buChar char="•"/>
            </a:pPr>
            <a:r>
              <a:rPr lang="en-US" sz="2000" dirty="0">
                <a:solidFill>
                  <a:srgbClr val="000000"/>
                </a:solidFill>
                <a:latin typeface="Arial" panose="020B0604020202020204" pitchFamily="34" charset="0"/>
                <a:cs typeface="Arial" panose="020B0604020202020204" pitchFamily="34" charset="0"/>
              </a:rPr>
              <a:t>A talking piece is used as a way to ensure respect between speakers and listeners. The talking piece is passed from person to person and only the person holding the piece may speak.</a:t>
            </a:r>
          </a:p>
          <a:p>
            <a:pPr marL="285750" indent="-285750">
              <a:buFont typeface="Arial" panose="020B0604020202020204" pitchFamily="34" charset="0"/>
              <a:buChar char="•"/>
            </a:pPr>
            <a:r>
              <a:rPr lang="en-US" sz="2000" dirty="0">
                <a:solidFill>
                  <a:srgbClr val="000000"/>
                </a:solidFill>
                <a:latin typeface="Arial" panose="020B0604020202020204" pitchFamily="34" charset="0"/>
                <a:cs typeface="Arial" panose="020B0604020202020204" pitchFamily="34" charset="0"/>
              </a:rPr>
              <a:t>A designated and mutually agreed person will act as "keeper", to guide the participants and maintain a safe space.</a:t>
            </a:r>
          </a:p>
          <a:p>
            <a:pPr marL="285750" indent="-285750">
              <a:buFont typeface="Arial" panose="020B0604020202020204" pitchFamily="34" charset="0"/>
              <a:buChar char="•"/>
            </a:pPr>
            <a:r>
              <a:rPr lang="en-US" sz="2000" dirty="0">
                <a:solidFill>
                  <a:srgbClr val="000000"/>
                </a:solidFill>
                <a:latin typeface="Arial" panose="020B0604020202020204" pitchFamily="34" charset="0"/>
                <a:cs typeface="Arial" panose="020B0604020202020204" pitchFamily="34" charset="0"/>
              </a:rPr>
              <a:t>Cultural protocol and custom are used to create safety, understanding and collaboration.</a:t>
            </a:r>
          </a:p>
          <a:p>
            <a:endParaRPr lang="en-US" sz="20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6000473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5DCD553-D52E-4239-8686-1570726D7BF1}"/>
              </a:ext>
            </a:extLst>
          </p:cNvPr>
          <p:cNvSpPr/>
          <p:nvPr/>
        </p:nvSpPr>
        <p:spPr>
          <a:xfrm>
            <a:off x="394447" y="753035"/>
            <a:ext cx="11403105" cy="4832092"/>
          </a:xfrm>
          <a:prstGeom prst="rect">
            <a:avLst/>
          </a:prstGeom>
        </p:spPr>
        <p:txBody>
          <a:bodyPr wrap="square">
            <a:spAutoFit/>
          </a:bodyPr>
          <a:lstStyle/>
          <a:p>
            <a:r>
              <a:rPr lang="en-US" sz="2400" b="1" dirty="0">
                <a:solidFill>
                  <a:srgbClr val="000000"/>
                </a:solidFill>
                <a:latin typeface="Arial" panose="020B0604020202020204" pitchFamily="34" charset="0"/>
                <a:cs typeface="Arial" panose="020B0604020202020204" pitchFamily="34" charset="0"/>
              </a:rPr>
              <a:t>MEMORANDUM OF AGREEMENT #34 </a:t>
            </a:r>
          </a:p>
          <a:p>
            <a:r>
              <a:rPr lang="en-US" sz="2400" b="1" dirty="0">
                <a:solidFill>
                  <a:srgbClr val="000000"/>
                </a:solidFill>
                <a:latin typeface="Arial" panose="020B0604020202020204" pitchFamily="34" charset="0"/>
                <a:cs typeface="Arial" panose="020B0604020202020204" pitchFamily="34" charset="0"/>
              </a:rPr>
              <a:t>Indigenous Dispute Resolution Process (IDRP)– </a:t>
            </a:r>
            <a:r>
              <a:rPr lang="en-US" sz="2400" b="1" dirty="0">
                <a:solidFill>
                  <a:srgbClr val="000000"/>
                </a:solidFill>
                <a:highlight>
                  <a:srgbClr val="FFFF00"/>
                </a:highlight>
                <a:latin typeface="Arial" panose="020B0604020202020204" pitchFamily="34" charset="0"/>
                <a:cs typeface="Arial" panose="020B0604020202020204" pitchFamily="34" charset="0"/>
              </a:rPr>
              <a:t>NEW LANGUAGE</a:t>
            </a:r>
            <a:endParaRPr lang="en-US" sz="2400" b="1" dirty="0">
              <a:solidFill>
                <a:srgbClr val="000000"/>
              </a:solidFill>
              <a:latin typeface="Arial" panose="020B0604020202020204" pitchFamily="34" charset="0"/>
              <a:cs typeface="Arial" panose="020B0604020202020204" pitchFamily="34" charset="0"/>
            </a:endParaRPr>
          </a:p>
          <a:p>
            <a:endParaRPr lang="en-US" sz="2000" dirty="0">
              <a:solidFill>
                <a:srgbClr val="000000"/>
              </a:solidFill>
              <a:latin typeface="Arial" panose="020B0604020202020204" pitchFamily="34" charset="0"/>
              <a:cs typeface="Arial" panose="020B0604020202020204" pitchFamily="34" charset="0"/>
            </a:endParaRPr>
          </a:p>
          <a:p>
            <a:endParaRPr lang="en-US" sz="2000" dirty="0">
              <a:solidFill>
                <a:srgbClr val="000000"/>
              </a:solidFill>
              <a:latin typeface="Arial" panose="020B0604020202020204" pitchFamily="34" charset="0"/>
              <a:cs typeface="Arial" panose="020B0604020202020204" pitchFamily="34" charset="0"/>
            </a:endParaRPr>
          </a:p>
          <a:p>
            <a:r>
              <a:rPr lang="en-US" sz="2000" dirty="0">
                <a:solidFill>
                  <a:srgbClr val="000000"/>
                </a:solidFill>
                <a:latin typeface="Arial" panose="020B0604020202020204" pitchFamily="34" charset="0"/>
                <a:cs typeface="Arial" panose="020B0604020202020204" pitchFamily="34" charset="0"/>
              </a:rPr>
              <a:t>Benefits of </a:t>
            </a:r>
            <a:r>
              <a:rPr lang="en-US" sz="2000" b="1" u="sng" dirty="0">
                <a:solidFill>
                  <a:srgbClr val="000000"/>
                </a:solidFill>
                <a:latin typeface="Arial" panose="020B0604020202020204" pitchFamily="34" charset="0"/>
                <a:cs typeface="Arial" panose="020B0604020202020204" pitchFamily="34" charset="0"/>
              </a:rPr>
              <a:t>IDRP</a:t>
            </a:r>
            <a:r>
              <a:rPr lang="en-US" sz="2000" dirty="0">
                <a:solidFill>
                  <a:srgbClr val="000000"/>
                </a:solidFill>
                <a:latin typeface="Arial" panose="020B0604020202020204" pitchFamily="34" charset="0"/>
                <a:cs typeface="Arial" panose="020B0604020202020204" pitchFamily="34" charset="0"/>
              </a:rPr>
              <a:t> </a:t>
            </a:r>
            <a:r>
              <a:rPr lang="en-US" sz="2000" strike="sngStrike" dirty="0">
                <a:solidFill>
                  <a:srgbClr val="000000"/>
                </a:solidFill>
                <a:latin typeface="Arial" panose="020B0604020202020204" pitchFamily="34" charset="0"/>
                <a:cs typeface="Arial" panose="020B0604020202020204" pitchFamily="34" charset="0"/>
              </a:rPr>
              <a:t>IADRP </a:t>
            </a:r>
          </a:p>
          <a:p>
            <a:endParaRPr lang="en-US" sz="2000" strike="sngStrike" dirty="0">
              <a:solidFill>
                <a:srgbClr val="000000"/>
              </a:solidFill>
              <a:latin typeface="Arial" panose="020B0604020202020204" pitchFamily="34" charset="0"/>
              <a:cs typeface="Arial" panose="020B0604020202020204" pitchFamily="34" charset="0"/>
            </a:endParaRPr>
          </a:p>
          <a:p>
            <a:r>
              <a:rPr lang="en-US" sz="2000" dirty="0">
                <a:solidFill>
                  <a:srgbClr val="000000"/>
                </a:solidFill>
                <a:latin typeface="Arial" panose="020B0604020202020204" pitchFamily="34" charset="0"/>
                <a:cs typeface="Arial" panose="020B0604020202020204" pitchFamily="34" charset="0"/>
              </a:rPr>
              <a:t>Some of the benefits of </a:t>
            </a:r>
            <a:r>
              <a:rPr lang="en-US" sz="2000" b="1" u="sng" dirty="0">
                <a:solidFill>
                  <a:srgbClr val="000000"/>
                </a:solidFill>
                <a:latin typeface="Arial" panose="020B0604020202020204" pitchFamily="34" charset="0"/>
                <a:cs typeface="Arial" panose="020B0604020202020204" pitchFamily="34" charset="0"/>
              </a:rPr>
              <a:t>IDRP</a:t>
            </a:r>
            <a:r>
              <a:rPr lang="en-US" sz="2000" dirty="0">
                <a:solidFill>
                  <a:srgbClr val="000000"/>
                </a:solidFill>
                <a:latin typeface="Arial" panose="020B0604020202020204" pitchFamily="34" charset="0"/>
                <a:cs typeface="Arial" panose="020B0604020202020204" pitchFamily="34" charset="0"/>
              </a:rPr>
              <a:t> </a:t>
            </a:r>
            <a:r>
              <a:rPr lang="en-US" sz="2000" strike="sngStrike" dirty="0">
                <a:solidFill>
                  <a:srgbClr val="000000"/>
                </a:solidFill>
                <a:latin typeface="Arial" panose="020B0604020202020204" pitchFamily="34" charset="0"/>
                <a:cs typeface="Arial" panose="020B0604020202020204" pitchFamily="34" charset="0"/>
              </a:rPr>
              <a:t>IADRP </a:t>
            </a:r>
            <a:r>
              <a:rPr lang="en-US" sz="2000" dirty="0">
                <a:solidFill>
                  <a:srgbClr val="000000"/>
                </a:solidFill>
                <a:latin typeface="Arial" panose="020B0604020202020204" pitchFamily="34" charset="0"/>
                <a:cs typeface="Arial" panose="020B0604020202020204" pitchFamily="34" charset="0"/>
              </a:rPr>
              <a:t>are that it:</a:t>
            </a:r>
          </a:p>
          <a:p>
            <a:pPr marL="285750" indent="-285750">
              <a:buFont typeface="Arial" panose="020B0604020202020204" pitchFamily="34" charset="0"/>
              <a:buChar char="•"/>
            </a:pPr>
            <a:r>
              <a:rPr lang="en-US" sz="2000" dirty="0">
                <a:solidFill>
                  <a:srgbClr val="000000"/>
                </a:solidFill>
                <a:latin typeface="Arial" panose="020B0604020202020204" pitchFamily="34" charset="0"/>
                <a:cs typeface="Arial" panose="020B0604020202020204" pitchFamily="34" charset="0"/>
              </a:rPr>
              <a:t>builds relationships• fosters open dialogue</a:t>
            </a:r>
          </a:p>
          <a:p>
            <a:pPr marL="285750" indent="-285750">
              <a:buFont typeface="Arial" panose="020B0604020202020204" pitchFamily="34" charset="0"/>
              <a:buChar char="•"/>
            </a:pPr>
            <a:r>
              <a:rPr lang="en-US" sz="2000" dirty="0">
                <a:solidFill>
                  <a:srgbClr val="000000"/>
                </a:solidFill>
                <a:latin typeface="Arial" panose="020B0604020202020204" pitchFamily="34" charset="0"/>
                <a:cs typeface="Arial" panose="020B0604020202020204" pitchFamily="34" charset="0"/>
              </a:rPr>
              <a:t>encourages values based action</a:t>
            </a:r>
          </a:p>
          <a:p>
            <a:pPr marL="285750" indent="-285750">
              <a:buFont typeface="Arial" panose="020B0604020202020204" pitchFamily="34" charset="0"/>
              <a:buChar char="•"/>
            </a:pPr>
            <a:r>
              <a:rPr lang="en-US" sz="2000" dirty="0">
                <a:solidFill>
                  <a:srgbClr val="000000"/>
                </a:solidFill>
                <a:latin typeface="Arial" panose="020B0604020202020204" pitchFamily="34" charset="0"/>
                <a:cs typeface="Arial" panose="020B0604020202020204" pitchFamily="34" charset="0"/>
              </a:rPr>
              <a:t>provides a space to acknowledge responsibility</a:t>
            </a:r>
          </a:p>
          <a:p>
            <a:pPr marL="285750" indent="-285750">
              <a:buFont typeface="Arial" panose="020B0604020202020204" pitchFamily="34" charset="0"/>
              <a:buChar char="•"/>
            </a:pPr>
            <a:r>
              <a:rPr lang="en-US" sz="2000" dirty="0">
                <a:solidFill>
                  <a:srgbClr val="000000"/>
                </a:solidFill>
                <a:latin typeface="Arial" panose="020B0604020202020204" pitchFamily="34" charset="0"/>
                <a:cs typeface="Arial" panose="020B0604020202020204" pitchFamily="34" charset="0"/>
              </a:rPr>
              <a:t>facilitates innovative problem solving</a:t>
            </a:r>
          </a:p>
          <a:p>
            <a:pPr marL="285750" indent="-285750">
              <a:buFont typeface="Arial" panose="020B0604020202020204" pitchFamily="34" charset="0"/>
              <a:buChar char="•"/>
            </a:pPr>
            <a:r>
              <a:rPr lang="en-US" sz="2000" dirty="0">
                <a:solidFill>
                  <a:srgbClr val="000000"/>
                </a:solidFill>
                <a:latin typeface="Arial" panose="020B0604020202020204" pitchFamily="34" charset="0"/>
                <a:cs typeface="Arial" panose="020B0604020202020204" pitchFamily="34" charset="0"/>
              </a:rPr>
              <a:t>addresses the deeper causes of conflict</a:t>
            </a:r>
          </a:p>
          <a:p>
            <a:pPr marL="285750" indent="-285750">
              <a:buFont typeface="Arial" panose="020B0604020202020204" pitchFamily="34" charset="0"/>
              <a:buChar char="•"/>
            </a:pPr>
            <a:r>
              <a:rPr lang="en-US" sz="2000" dirty="0">
                <a:solidFill>
                  <a:srgbClr val="000000"/>
                </a:solidFill>
                <a:latin typeface="Arial" panose="020B0604020202020204" pitchFamily="34" charset="0"/>
                <a:cs typeface="Arial" panose="020B0604020202020204" pitchFamily="34" charset="0"/>
              </a:rPr>
              <a:t>empowers participants and communities</a:t>
            </a:r>
          </a:p>
          <a:p>
            <a:pPr marL="285750" indent="-285750">
              <a:buFont typeface="Arial" panose="020B0604020202020204" pitchFamily="34" charset="0"/>
              <a:buChar char="•"/>
            </a:pPr>
            <a:r>
              <a:rPr lang="en-US" sz="2000" dirty="0">
                <a:solidFill>
                  <a:srgbClr val="000000"/>
                </a:solidFill>
                <a:latin typeface="Arial" panose="020B0604020202020204" pitchFamily="34" charset="0"/>
                <a:cs typeface="Arial" panose="020B0604020202020204" pitchFamily="34" charset="0"/>
              </a:rPr>
              <a:t>breaks through isolation</a:t>
            </a:r>
          </a:p>
          <a:p>
            <a:pPr marL="285750" indent="-285750">
              <a:buFont typeface="Arial" panose="020B0604020202020204" pitchFamily="34" charset="0"/>
              <a:buChar char="•"/>
            </a:pPr>
            <a:r>
              <a:rPr lang="en-US" sz="2000" dirty="0">
                <a:solidFill>
                  <a:srgbClr val="000000"/>
                </a:solidFill>
                <a:latin typeface="Arial" panose="020B0604020202020204" pitchFamily="34" charset="0"/>
                <a:cs typeface="Arial" panose="020B0604020202020204" pitchFamily="34" charset="0"/>
              </a:rPr>
              <a:t>brings healing and transformation</a:t>
            </a:r>
            <a:endParaRPr lang="en-CA"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9490471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7624B-5807-4DF4-9222-0EAD8E749F51}"/>
              </a:ext>
            </a:extLst>
          </p:cNvPr>
          <p:cNvSpPr>
            <a:spLocks noGrp="1"/>
          </p:cNvSpPr>
          <p:nvPr>
            <p:ph type="title"/>
          </p:nvPr>
        </p:nvSpPr>
        <p:spPr/>
        <p:txBody>
          <a:bodyPr/>
          <a:lstStyle/>
          <a:p>
            <a:r>
              <a:rPr lang="en-US" dirty="0"/>
              <a:t>Adjacent Articles</a:t>
            </a:r>
            <a:endParaRPr lang="en-CA" dirty="0"/>
          </a:p>
        </p:txBody>
      </p:sp>
      <p:graphicFrame>
        <p:nvGraphicFramePr>
          <p:cNvPr id="3" name="Diagram 2">
            <a:extLst>
              <a:ext uri="{FF2B5EF4-FFF2-40B4-BE49-F238E27FC236}">
                <a16:creationId xmlns:a16="http://schemas.microsoft.com/office/drawing/2014/main" id="{38706E9F-CA6D-454F-9BF2-A28B0DF53268}"/>
              </a:ext>
            </a:extLst>
          </p:cNvPr>
          <p:cNvGraphicFramePr/>
          <p:nvPr>
            <p:extLst>
              <p:ext uri="{D42A27DB-BD31-4B8C-83A1-F6EECF244321}">
                <p14:modId xmlns:p14="http://schemas.microsoft.com/office/powerpoint/2010/main" val="3148042315"/>
              </p:ext>
            </p:extLst>
          </p:nvPr>
        </p:nvGraphicFramePr>
        <p:xfrm>
          <a:off x="3646993"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652096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7624B-5807-4DF4-9222-0EAD8E749F51}"/>
              </a:ext>
            </a:extLst>
          </p:cNvPr>
          <p:cNvSpPr>
            <a:spLocks noGrp="1"/>
          </p:cNvSpPr>
          <p:nvPr>
            <p:ph type="title"/>
          </p:nvPr>
        </p:nvSpPr>
        <p:spPr/>
        <p:txBody>
          <a:bodyPr/>
          <a:lstStyle/>
          <a:p>
            <a:r>
              <a:rPr lang="en-US" dirty="0"/>
              <a:t>Common Reasons to Call Your CSSEA Rep</a:t>
            </a:r>
            <a:endParaRPr lang="en-CA" dirty="0"/>
          </a:p>
        </p:txBody>
      </p:sp>
      <p:graphicFrame>
        <p:nvGraphicFramePr>
          <p:cNvPr id="3" name="Diagram 2">
            <a:extLst>
              <a:ext uri="{FF2B5EF4-FFF2-40B4-BE49-F238E27FC236}">
                <a16:creationId xmlns:a16="http://schemas.microsoft.com/office/drawing/2014/main" id="{38706E9F-CA6D-454F-9BF2-A28B0DF53268}"/>
              </a:ext>
            </a:extLst>
          </p:cNvPr>
          <p:cNvGraphicFramePr/>
          <p:nvPr>
            <p:extLst>
              <p:ext uri="{D42A27DB-BD31-4B8C-83A1-F6EECF244321}">
                <p14:modId xmlns:p14="http://schemas.microsoft.com/office/powerpoint/2010/main" val="1832460038"/>
              </p:ext>
            </p:extLst>
          </p:nvPr>
        </p:nvGraphicFramePr>
        <p:xfrm>
          <a:off x="3646993" y="719666"/>
          <a:ext cx="8128000" cy="42006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6879431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7624B-5807-4DF4-9222-0EAD8E749F51}"/>
              </a:ext>
            </a:extLst>
          </p:cNvPr>
          <p:cNvSpPr>
            <a:spLocks noGrp="1"/>
          </p:cNvSpPr>
          <p:nvPr>
            <p:ph type="title"/>
          </p:nvPr>
        </p:nvSpPr>
        <p:spPr/>
        <p:txBody>
          <a:bodyPr/>
          <a:lstStyle/>
          <a:p>
            <a:r>
              <a:rPr lang="en-US" dirty="0"/>
              <a:t>Templates Available to You</a:t>
            </a:r>
            <a:endParaRPr lang="en-CA" dirty="0"/>
          </a:p>
        </p:txBody>
      </p:sp>
      <p:graphicFrame>
        <p:nvGraphicFramePr>
          <p:cNvPr id="3" name="Diagram 2">
            <a:extLst>
              <a:ext uri="{FF2B5EF4-FFF2-40B4-BE49-F238E27FC236}">
                <a16:creationId xmlns:a16="http://schemas.microsoft.com/office/drawing/2014/main" id="{38706E9F-CA6D-454F-9BF2-A28B0DF53268}"/>
              </a:ext>
            </a:extLst>
          </p:cNvPr>
          <p:cNvGraphicFramePr/>
          <p:nvPr>
            <p:extLst>
              <p:ext uri="{D42A27DB-BD31-4B8C-83A1-F6EECF244321}">
                <p14:modId xmlns:p14="http://schemas.microsoft.com/office/powerpoint/2010/main" val="3896154846"/>
              </p:ext>
            </p:extLst>
          </p:nvPr>
        </p:nvGraphicFramePr>
        <p:xfrm>
          <a:off x="3646993" y="719666"/>
          <a:ext cx="8128000" cy="42006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4610606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616946-9305-4D5C-BD17-9B3E8B625EF9}"/>
              </a:ext>
            </a:extLst>
          </p:cNvPr>
          <p:cNvSpPr>
            <a:spLocks noGrp="1"/>
          </p:cNvSpPr>
          <p:nvPr>
            <p:ph type="title"/>
          </p:nvPr>
        </p:nvSpPr>
        <p:spPr>
          <a:xfrm>
            <a:off x="3563112" y="2090057"/>
            <a:ext cx="7315200" cy="3255264"/>
          </a:xfrm>
        </p:spPr>
        <p:txBody>
          <a:bodyPr>
            <a:normAutofit/>
          </a:bodyPr>
          <a:lstStyle/>
          <a:p>
            <a:r>
              <a:rPr lang="en-US" sz="4800" dirty="0"/>
              <a:t>Article 9 – </a:t>
            </a:r>
            <a:br>
              <a:rPr lang="en-US" sz="4800" dirty="0"/>
            </a:br>
            <a:r>
              <a:rPr lang="en-US" sz="4800" dirty="0"/>
              <a:t>Grievances</a:t>
            </a:r>
            <a:endParaRPr lang="en-CA" sz="4800" dirty="0"/>
          </a:p>
        </p:txBody>
      </p:sp>
    </p:spTree>
    <p:extLst>
      <p:ext uri="{BB962C8B-B14F-4D97-AF65-F5344CB8AC3E}">
        <p14:creationId xmlns:p14="http://schemas.microsoft.com/office/powerpoint/2010/main" val="118274048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bg>
      <p:bgPr>
        <a:solidFill>
          <a:srgbClr val="1A1A1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501F438-EE95-4C11-9615-1B2E363C6055}"/>
              </a:ext>
              <a:ext uri="{C183D7F6-B498-43B3-948B-1728B52AA6E4}">
                <adec:decorative xmlns:adec="http://schemas.microsoft.com/office/drawing/2017/decorative" val="1"/>
              </a:ext>
            </a:extLst>
          </p:cNvPr>
          <p:cNvSpPr/>
          <p:nvPr>
            <p:custDataLst>
              <p:tags r:id="rId2"/>
            </p:custDataLst>
          </p:nvPr>
        </p:nvSpPr>
        <p:spPr>
          <a:xfrm>
            <a:off x="444693" y="1742703"/>
            <a:ext cx="2371696" cy="2371696"/>
          </a:xfrm>
          <a:prstGeom prst="rect">
            <a:avLst/>
          </a:prstGeom>
          <a:blipFill>
            <a:blip r:embed="rId7">
              <a:extLst>
                <a:ext uri="{96DAC541-7B7A-43D3-8B79-37D633B846F1}">
                  <asvg:svgBlip xmlns:asvg="http://schemas.microsoft.com/office/drawing/2016/SVG/main" r:embed="rId8"/>
                </a:ext>
              </a:extLst>
            </a:blip>
            <a:stretch>
              <a:fillRect/>
            </a:stretch>
          </a:blip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Rectangle 2" descr="What is your familiarity with this article?">
            <a:extLst>
              <a:ext uri="{FF2B5EF4-FFF2-40B4-BE49-F238E27FC236}">
                <a16:creationId xmlns:a16="http://schemas.microsoft.com/office/drawing/2014/main" id="{EC446BD9-6392-41D3-AADB-E6DCD5F711DF}"/>
              </a:ext>
            </a:extLst>
          </p:cNvPr>
          <p:cNvSpPr/>
          <p:nvPr>
            <p:custDataLst>
              <p:tags r:id="rId3"/>
            </p:custDataLst>
          </p:nvPr>
        </p:nvSpPr>
        <p:spPr>
          <a:xfrm>
            <a:off x="3112851" y="1000897"/>
            <a:ext cx="8486226" cy="3855308"/>
          </a:xfrm>
          <a:prstGeom prst="rect">
            <a:avLst/>
          </a:prstGeom>
          <a:noFill/>
          <a:ln w="10795"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a:solidFill>
                  <a:srgbClr val="FFFFFF"/>
                </a:solidFill>
              </a:rPr>
              <a:t>What is your familiarity with this article?</a:t>
            </a:r>
            <a:endParaRPr lang="en-CA" sz="4000" b="1">
              <a:solidFill>
                <a:srgbClr val="FFFFFF"/>
              </a:solidFill>
            </a:endParaRPr>
          </a:p>
        </p:txBody>
      </p:sp>
      <p:sp>
        <p:nvSpPr>
          <p:cNvPr id="4" name="Rectangle 3" descr="The Slido app must be installed on every computer you’re presenting from">
            <a:extLst>
              <a:ext uri="{FF2B5EF4-FFF2-40B4-BE49-F238E27FC236}">
                <a16:creationId xmlns:a16="http://schemas.microsoft.com/office/drawing/2014/main" id="{CD46771C-DF2B-494D-8BCE-FE1B6E150F7F}"/>
              </a:ext>
            </a:extLst>
          </p:cNvPr>
          <p:cNvSpPr/>
          <p:nvPr>
            <p:custDataLst>
              <p:tags r:id="rId4"/>
            </p:custDataLst>
          </p:nvPr>
        </p:nvSpPr>
        <p:spPr>
          <a:xfrm>
            <a:off x="0" y="5820032"/>
            <a:ext cx="12192001" cy="1037968"/>
          </a:xfrm>
          <a:prstGeom prst="rect">
            <a:avLst/>
          </a:prstGeom>
          <a:solidFill>
            <a:srgbClr val="198038"/>
          </a:solid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85000" lnSpcReduction="10000"/>
          </a:bodyPr>
          <a:lstStyle/>
          <a:p>
            <a:r>
              <a:rPr lang="en-US" sz="2600">
                <a:solidFill>
                  <a:srgbClr val="FFFFFF"/>
                </a:solidFill>
              </a:rPr>
              <a:t>The </a:t>
            </a:r>
            <a:r>
              <a:rPr lang="en-US" sz="2600">
                <a:solidFill>
                  <a:srgbClr val="FFFFFF"/>
                </a:solidFill>
                <a:hlinkClick r:id="rId9">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endParaRPr lang="en-CA" sz="2600">
              <a:solidFill>
                <a:srgbClr val="FFFFFF"/>
              </a:solidFill>
            </a:endParaRPr>
          </a:p>
        </p:txBody>
      </p:sp>
      <p:pic>
        <p:nvPicPr>
          <p:cNvPr id="6" name="Graphic 5">
            <a:extLst>
              <a:ext uri="{FF2B5EF4-FFF2-40B4-BE49-F238E27FC236}">
                <a16:creationId xmlns:a16="http://schemas.microsoft.com/office/drawing/2014/main" id="{EAD133C5-2ECB-48DF-9E18-6BFFE3A7188E}"/>
              </a:ext>
              <a:ext uri="{C183D7F6-B498-43B3-948B-1728B52AA6E4}">
                <adec:decorative xmlns:adec="http://schemas.microsoft.com/office/drawing/2017/decorative" val="1"/>
              </a:ext>
            </a:extLst>
          </p:cNvPr>
          <p:cNvPicPr>
            <a:picLocks/>
          </p:cNvPicPr>
          <p:nvPr/>
        </p:nvPicPr>
        <p:blipFill>
          <a:blip r:embed="rId10">
            <a:extLst>
              <a:ext uri="{96DAC541-7B7A-43D3-8B79-37D633B846F1}">
                <asvg:svgBlip xmlns:asvg="http://schemas.microsoft.com/office/drawing/2016/SVG/main" r:embed="rId11"/>
              </a:ext>
            </a:extLst>
          </a:blip>
          <a:stretch>
            <a:fillRect/>
          </a:stretch>
        </p:blipFill>
        <p:spPr>
          <a:xfrm>
            <a:off x="296462" y="6190785"/>
            <a:ext cx="296462" cy="296462"/>
          </a:xfrm>
          <a:prstGeom prst="rect">
            <a:avLst/>
          </a:prstGeom>
        </p:spPr>
      </p:pic>
      <p:sp>
        <p:nvSpPr>
          <p:cNvPr id="7" name="Trapezoid 6" descr="Do not edit&#10;How to change the design">
            <a:extLst>
              <a:ext uri="{FF2B5EF4-FFF2-40B4-BE49-F238E27FC236}">
                <a16:creationId xmlns:a16="http://schemas.microsoft.com/office/drawing/2014/main" id="{209500A7-8EF0-40EC-BB48-1E84A31F32CC}"/>
              </a:ext>
            </a:extLst>
          </p:cNvPr>
          <p:cNvSpPr/>
          <p:nvPr>
            <p:custDataLst>
              <p:tags r:id="rId5"/>
            </p:custDataLst>
          </p:nvPr>
        </p:nvSpPr>
        <p:spPr>
          <a:xfrm rot="2700000">
            <a:off x="9620371" y="514924"/>
            <a:ext cx="3335198" cy="778213"/>
          </a:xfrm>
          <a:prstGeom prst="trapezoid">
            <a:avLst>
              <a:gd name="adj" fmla="val 100000"/>
            </a:avLst>
          </a:prstGeom>
          <a:solidFill>
            <a:srgbClr val="0A3316"/>
          </a:solid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42A65F"/>
                </a:solidFill>
              </a:rPr>
              <a:t>Do not edit
</a:t>
            </a:r>
            <a:r>
              <a:rPr lang="en-US" sz="2200">
                <a:solidFill>
                  <a:srgbClr val="42A65F"/>
                </a:solidFill>
                <a:hlinkClick r:id="rId12">
                  <a:extLst>
                    <a:ext uri="{A12FA001-AC4F-418D-AE19-62706E023703}">
                      <ahyp:hlinkClr xmlns:ahyp="http://schemas.microsoft.com/office/drawing/2018/hyperlinkcolor" val="tx"/>
                    </a:ext>
                  </a:extLst>
                </a:hlinkClick>
              </a:rPr>
              <a:t>How to change the design</a:t>
            </a:r>
            <a:endParaRPr lang="en-CA" sz="2200">
              <a:solidFill>
                <a:srgbClr val="42A65F"/>
              </a:solidFill>
            </a:endParaRPr>
          </a:p>
        </p:txBody>
      </p:sp>
      <p:pic>
        <p:nvPicPr>
          <p:cNvPr id="9" name="Graphic 8">
            <a:extLst>
              <a:ext uri="{FF2B5EF4-FFF2-40B4-BE49-F238E27FC236}">
                <a16:creationId xmlns:a16="http://schemas.microsoft.com/office/drawing/2014/main" id="{0AD6EA66-B647-461E-9AE6-14E2103695FE}"/>
              </a:ext>
              <a:ext uri="{C183D7F6-B498-43B3-948B-1728B52AA6E4}">
                <adec:decorative xmlns:adec="http://schemas.microsoft.com/office/drawing/2017/decorative" val="1"/>
              </a:ext>
            </a:extLst>
          </p:cNvPr>
          <p:cNvPicPr>
            <a:picLocks/>
          </p:cNvPicPr>
          <p:nvPr/>
        </p:nvPicPr>
        <p:blipFill>
          <a:blip r:embed="rId13">
            <a:extLst>
              <a:ext uri="{96DAC541-7B7A-43D3-8B79-37D633B846F1}">
                <asvg:svgBlip xmlns:asvg="http://schemas.microsoft.com/office/drawing/2016/SVG/main" r:embed="rId14"/>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16931096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250803-5D2E-4FBD-9CE8-69D9E6BA0FF9}"/>
              </a:ext>
            </a:extLst>
          </p:cNvPr>
          <p:cNvSpPr/>
          <p:nvPr/>
        </p:nvSpPr>
        <p:spPr>
          <a:xfrm>
            <a:off x="260350" y="312340"/>
            <a:ext cx="11671300" cy="6001643"/>
          </a:xfrm>
          <a:prstGeom prst="rect">
            <a:avLst/>
          </a:prstGeom>
        </p:spPr>
        <p:txBody>
          <a:bodyPr wrap="square">
            <a:spAutoFit/>
          </a:bodyPr>
          <a:lstStyle/>
          <a:p>
            <a:r>
              <a:rPr lang="en-US" sz="2400" b="1" dirty="0"/>
              <a:t>9.1 Grievance Procedure </a:t>
            </a:r>
          </a:p>
          <a:p>
            <a:endParaRPr lang="en-US" sz="2400" dirty="0"/>
          </a:p>
          <a:p>
            <a:r>
              <a:rPr lang="en-US" sz="2400" dirty="0"/>
              <a:t>(a) 	The Employer and the Union agree that disputes arising from: </a:t>
            </a:r>
          </a:p>
          <a:p>
            <a:endParaRPr lang="en-US" sz="2400" dirty="0"/>
          </a:p>
          <a:p>
            <a:pPr marL="800100" lvl="1" indent="-342900">
              <a:buAutoNum type="arabicParenBoth"/>
            </a:pPr>
            <a:r>
              <a:rPr lang="en-US" sz="2400" dirty="0"/>
              <a:t> the interpretation, application or alleged violation of the agreement, including     	all memoranda, letters and addenda attached to the collective agreement 	including the question of arbitrability; or </a:t>
            </a:r>
          </a:p>
          <a:p>
            <a:endParaRPr lang="en-US" sz="2400" dirty="0"/>
          </a:p>
          <a:p>
            <a:r>
              <a:rPr lang="en-US" sz="2400" dirty="0"/>
              <a:t> 	(2) the dismissal, suspension or discipline of any employee in the bargaining unit; </a:t>
            </a:r>
          </a:p>
          <a:p>
            <a:endParaRPr lang="en-US" sz="2400" dirty="0"/>
          </a:p>
          <a:p>
            <a:r>
              <a:rPr lang="en-US" sz="2400" dirty="0"/>
              <a:t>		will be resolved in accordance with the </a:t>
            </a:r>
            <a:r>
              <a:rPr lang="en-US" sz="2400" strike="sngStrike" dirty="0"/>
              <a:t>following procedures</a:t>
            </a:r>
            <a:r>
              <a:rPr lang="en-US" sz="2400" dirty="0"/>
              <a:t> </a:t>
            </a:r>
            <a:r>
              <a:rPr lang="en-US" sz="2400" b="1" u="sng" dirty="0"/>
              <a:t>grievance</a:t>
            </a:r>
            <a:r>
              <a:rPr lang="en-US" sz="2400" b="1" dirty="0"/>
              <a:t> 				</a:t>
            </a:r>
            <a:r>
              <a:rPr lang="en-US" sz="2400" b="1" u="sng" dirty="0"/>
              <a:t>procedure in this article</a:t>
            </a:r>
            <a:r>
              <a:rPr lang="en-US" sz="2400" u="sng" dirty="0"/>
              <a:t>.</a:t>
            </a:r>
          </a:p>
          <a:p>
            <a:endParaRPr lang="en-US" sz="2400" dirty="0"/>
          </a:p>
          <a:p>
            <a:r>
              <a:rPr lang="en-US" sz="2400" dirty="0"/>
              <a:t>(b) 	</a:t>
            </a:r>
            <a:r>
              <a:rPr lang="en-US" sz="2400" b="1" u="sng" dirty="0"/>
              <a:t>When the aggrieved employee is a steward, they will not, where </a:t>
            </a:r>
            <a:r>
              <a:rPr lang="en-US" sz="2400" b="1" dirty="0"/>
              <a:t>					</a:t>
            </a:r>
            <a:r>
              <a:rPr lang="en-US" sz="2400" b="1" u="sng" dirty="0"/>
              <a:t>possible, act as a steward in respect of their own grievance but will </a:t>
            </a:r>
            <a:r>
              <a:rPr lang="en-US" sz="2400" b="1" dirty="0"/>
              <a:t>				</a:t>
            </a:r>
            <a:r>
              <a:rPr lang="en-US" sz="2400" b="1" u="sng" dirty="0"/>
              <a:t>submit the grievance through another steward or union representative.</a:t>
            </a:r>
            <a:endParaRPr lang="en-CA" sz="2400" b="1" u="sng" dirty="0"/>
          </a:p>
        </p:txBody>
      </p:sp>
    </p:spTree>
    <p:extLst>
      <p:ext uri="{BB962C8B-B14F-4D97-AF65-F5344CB8AC3E}">
        <p14:creationId xmlns:p14="http://schemas.microsoft.com/office/powerpoint/2010/main" val="270457076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323A91-6048-4678-A018-EBE7BC25305C}"/>
              </a:ext>
            </a:extLst>
          </p:cNvPr>
          <p:cNvSpPr/>
          <p:nvPr/>
        </p:nvSpPr>
        <p:spPr>
          <a:xfrm>
            <a:off x="171450" y="584200"/>
            <a:ext cx="11849100" cy="5693866"/>
          </a:xfrm>
          <a:prstGeom prst="rect">
            <a:avLst/>
          </a:prstGeom>
        </p:spPr>
        <p:txBody>
          <a:bodyPr wrap="square">
            <a:spAutoFit/>
          </a:bodyPr>
          <a:lstStyle/>
          <a:p>
            <a:r>
              <a:rPr lang="en-CA" sz="2800" b="1" dirty="0"/>
              <a:t>9.2 	Step 1</a:t>
            </a:r>
          </a:p>
          <a:p>
            <a:endParaRPr lang="en-CA" sz="2800" b="1" dirty="0"/>
          </a:p>
          <a:p>
            <a:r>
              <a:rPr lang="en-US" sz="2800" dirty="0"/>
              <a:t>In the first step of the grievance procedure, every effort will be made to settle the dispute with the designated local supervisor. The aggrieved employee will have the right to have a steward present at such a discussion. </a:t>
            </a:r>
          </a:p>
          <a:p>
            <a:endParaRPr lang="en-US" sz="2800" dirty="0"/>
          </a:p>
          <a:p>
            <a:r>
              <a:rPr lang="en-US" sz="2800" dirty="0"/>
              <a:t>If the dispute is not resolved orally, the aggrieved employee may submit a written grievance</a:t>
            </a:r>
            <a:r>
              <a:rPr lang="en-US" sz="2800" strike="sngStrike" dirty="0"/>
              <a:t>,</a:t>
            </a:r>
            <a:r>
              <a:rPr lang="en-US" sz="2800" dirty="0"/>
              <a:t> </a:t>
            </a:r>
            <a:r>
              <a:rPr lang="en-US" sz="2800" strike="sngStrike" dirty="0"/>
              <a:t>through the union steward,</a:t>
            </a:r>
            <a:r>
              <a:rPr lang="en-US" sz="2800" b="1" dirty="0"/>
              <a:t> </a:t>
            </a:r>
            <a:r>
              <a:rPr lang="en-US" sz="2800" b="1" u="sng" dirty="0"/>
              <a:t>at</a:t>
            </a:r>
            <a:r>
              <a:rPr lang="en-US" sz="2800" dirty="0"/>
              <a:t> Step 2</a:t>
            </a:r>
            <a:r>
              <a:rPr lang="en-US" sz="2800" b="1" dirty="0"/>
              <a:t>.</a:t>
            </a:r>
            <a:r>
              <a:rPr lang="en-US" sz="2800" dirty="0"/>
              <a:t> </a:t>
            </a:r>
            <a:r>
              <a:rPr lang="en-US" sz="2800" strike="sngStrike" dirty="0"/>
              <a:t>of the grievance procedure. When the aggrieved employee is a</a:t>
            </a:r>
            <a:r>
              <a:rPr lang="en-US" sz="2800" dirty="0"/>
              <a:t> </a:t>
            </a:r>
            <a:r>
              <a:rPr lang="en-US" sz="2800" strike="sngStrike" dirty="0"/>
              <a:t>steward, they will not, where possible, act as a steward in respect of their own grievance, but will submit</a:t>
            </a:r>
            <a:r>
              <a:rPr lang="en-US" sz="2800" dirty="0"/>
              <a:t> </a:t>
            </a:r>
            <a:r>
              <a:rPr lang="en-US" sz="2800" strike="sngStrike" dirty="0"/>
              <a:t>the grievance through another steward or union staff representative.</a:t>
            </a:r>
          </a:p>
        </p:txBody>
      </p:sp>
    </p:spTree>
    <p:extLst>
      <p:ext uri="{BB962C8B-B14F-4D97-AF65-F5344CB8AC3E}">
        <p14:creationId xmlns:p14="http://schemas.microsoft.com/office/powerpoint/2010/main" val="232948610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FEB30A6-F8F0-45B4-853A-A0B5B899CE7E}"/>
              </a:ext>
            </a:extLst>
          </p:cNvPr>
          <p:cNvSpPr/>
          <p:nvPr/>
        </p:nvSpPr>
        <p:spPr>
          <a:xfrm>
            <a:off x="279400" y="751344"/>
            <a:ext cx="11633200" cy="4154984"/>
          </a:xfrm>
          <a:prstGeom prst="rect">
            <a:avLst/>
          </a:prstGeom>
        </p:spPr>
        <p:txBody>
          <a:bodyPr wrap="square">
            <a:spAutoFit/>
          </a:bodyPr>
          <a:lstStyle/>
          <a:p>
            <a:r>
              <a:rPr lang="en-US" sz="2400" b="1" dirty="0"/>
              <a:t>9.3 	Time Limits to Present Initial Grievance </a:t>
            </a:r>
          </a:p>
          <a:p>
            <a:endParaRPr lang="en-US" sz="2400" dirty="0"/>
          </a:p>
          <a:p>
            <a:r>
              <a:rPr lang="en-US" sz="2400" dirty="0"/>
              <a:t>An employee who wishes to present a grievance at Step 2 of the grievance procedure, in the manner prescribed in Clause 9.4 (Step 2), must do so not later than 30 days after the date: </a:t>
            </a:r>
          </a:p>
          <a:p>
            <a:endParaRPr lang="en-US" sz="2400" dirty="0"/>
          </a:p>
          <a:p>
            <a:pPr marL="457200" indent="-457200">
              <a:buAutoNum type="alphaLcParenBoth"/>
            </a:pPr>
            <a:r>
              <a:rPr lang="en-US" sz="2400" dirty="0"/>
              <a:t>	on which they were notified orally or in writing of the action or circumstances 	giving rise to the grievance; or </a:t>
            </a:r>
          </a:p>
          <a:p>
            <a:pPr marL="457200" indent="-457200">
              <a:buAutoNum type="alphaLcParenBoth"/>
            </a:pPr>
            <a:endParaRPr lang="en-US" sz="2400" dirty="0"/>
          </a:p>
          <a:p>
            <a:pPr marL="457200" indent="-457200">
              <a:buAutoNum type="alphaLcParenBoth"/>
            </a:pPr>
            <a:r>
              <a:rPr lang="en-US" sz="2400" dirty="0"/>
              <a:t>	on which they first became aware of the action or circumstances giving rise to 	the grievance.</a:t>
            </a:r>
            <a:endParaRPr lang="en-CA" sz="2400" dirty="0"/>
          </a:p>
        </p:txBody>
      </p:sp>
    </p:spTree>
    <p:extLst>
      <p:ext uri="{BB962C8B-B14F-4D97-AF65-F5344CB8AC3E}">
        <p14:creationId xmlns:p14="http://schemas.microsoft.com/office/powerpoint/2010/main" val="56327930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58BDBE7-78E6-45D6-A536-957DBE0C0A45}"/>
              </a:ext>
            </a:extLst>
          </p:cNvPr>
          <p:cNvSpPr/>
          <p:nvPr/>
        </p:nvSpPr>
        <p:spPr>
          <a:xfrm>
            <a:off x="304800" y="673101"/>
            <a:ext cx="11582400" cy="5262979"/>
          </a:xfrm>
          <a:prstGeom prst="rect">
            <a:avLst/>
          </a:prstGeom>
        </p:spPr>
        <p:txBody>
          <a:bodyPr wrap="square">
            <a:spAutoFit/>
          </a:bodyPr>
          <a:lstStyle/>
          <a:p>
            <a:r>
              <a:rPr lang="en-CA" sz="2400" b="1" dirty="0"/>
              <a:t>9.4 	Step 2</a:t>
            </a:r>
          </a:p>
          <a:p>
            <a:endParaRPr lang="en-CA" sz="2400" b="1" dirty="0"/>
          </a:p>
          <a:p>
            <a:r>
              <a:rPr lang="en-CA" sz="2400" b="1" dirty="0"/>
              <a:t>(a)		</a:t>
            </a:r>
            <a:r>
              <a:rPr lang="en-US" sz="2400" dirty="0"/>
              <a:t>Subject to the time limits in Clause 9.3 (Time Limits to Present Initial 			      Grievance), the employee may present a grievance at this level by:</a:t>
            </a:r>
          </a:p>
          <a:p>
            <a:pPr marL="457200" indent="-457200">
              <a:buAutoNum type="alphaLcParenBoth"/>
            </a:pPr>
            <a:endParaRPr lang="en-US" sz="2400" dirty="0"/>
          </a:p>
          <a:p>
            <a:r>
              <a:rPr lang="en-US" sz="2400" dirty="0"/>
              <a:t>		(1) 	recording the grievance on the appropriate grievance form, setting out 		the nature of the grievance and the circumstances from which it arose;</a:t>
            </a:r>
          </a:p>
          <a:p>
            <a:endParaRPr lang="en-US" sz="2400" dirty="0"/>
          </a:p>
          <a:p>
            <a:r>
              <a:rPr lang="en-US" sz="2400" dirty="0"/>
              <a:t>		(2) 	stating the article or articles of the agreement </a:t>
            </a:r>
            <a:r>
              <a:rPr lang="en-US" sz="2400" strike="sngStrike" dirty="0"/>
              <a:t>violated or</a:t>
            </a:r>
            <a:r>
              <a:rPr lang="en-US" sz="2400" dirty="0"/>
              <a:t> alleged to 			have been violated, and the remedy or correction required; and</a:t>
            </a:r>
          </a:p>
          <a:p>
            <a:endParaRPr lang="en-US" sz="2400" dirty="0"/>
          </a:p>
          <a:p>
            <a:r>
              <a:rPr lang="en-US" sz="2400" dirty="0"/>
              <a:t>		(3) 	transmitting this grievance to the designated local supervisor through 		the union steward.</a:t>
            </a:r>
          </a:p>
          <a:p>
            <a:endParaRPr lang="en-CA" sz="2400" strike="sngStrike" dirty="0"/>
          </a:p>
        </p:txBody>
      </p:sp>
    </p:spTree>
    <p:extLst>
      <p:ext uri="{BB962C8B-B14F-4D97-AF65-F5344CB8AC3E}">
        <p14:creationId xmlns:p14="http://schemas.microsoft.com/office/powerpoint/2010/main" val="216837858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08FA70-0AF1-48B3-A7A7-45168C48AC30}"/>
              </a:ext>
            </a:extLst>
          </p:cNvPr>
          <p:cNvSpPr/>
          <p:nvPr/>
        </p:nvSpPr>
        <p:spPr>
          <a:xfrm>
            <a:off x="533400" y="655578"/>
            <a:ext cx="11303000" cy="3785652"/>
          </a:xfrm>
          <a:prstGeom prst="rect">
            <a:avLst/>
          </a:prstGeom>
        </p:spPr>
        <p:txBody>
          <a:bodyPr wrap="square">
            <a:spAutoFit/>
          </a:bodyPr>
          <a:lstStyle/>
          <a:p>
            <a:r>
              <a:rPr lang="en-US" sz="2400" dirty="0"/>
              <a:t>(b)		The local supervisor will:</a:t>
            </a:r>
          </a:p>
          <a:p>
            <a:endParaRPr lang="en-US" sz="2400" dirty="0"/>
          </a:p>
          <a:p>
            <a:r>
              <a:rPr lang="en-US" sz="2400" b="1" dirty="0"/>
              <a:t>		</a:t>
            </a:r>
            <a:r>
              <a:rPr lang="en-US" sz="2400" b="1" u="sng" dirty="0"/>
              <a:t>(1) provide the employee with a receipt stating the date on which the 	</a:t>
            </a:r>
            <a:r>
              <a:rPr lang="en-US" sz="2400" dirty="0"/>
              <a:t>		</a:t>
            </a:r>
            <a:r>
              <a:rPr lang="en-US" sz="2400" b="1" u="sng" dirty="0"/>
              <a:t>grievance was </a:t>
            </a:r>
            <a:r>
              <a:rPr lang="en-CA" sz="2400" b="1" u="sng" dirty="0"/>
              <a:t>received; and</a:t>
            </a:r>
          </a:p>
          <a:p>
            <a:endParaRPr lang="en-CA" sz="2400" b="1" u="sng" dirty="0"/>
          </a:p>
          <a:p>
            <a:r>
              <a:rPr lang="en-US" sz="2400" dirty="0"/>
              <a:t>		</a:t>
            </a:r>
            <a:r>
              <a:rPr lang="en-US" sz="2400" strike="sngStrike" dirty="0"/>
              <a:t>(1)</a:t>
            </a:r>
            <a:r>
              <a:rPr lang="en-US" sz="2400" b="1" u="sng" dirty="0"/>
              <a:t>(2)</a:t>
            </a:r>
            <a:r>
              <a:rPr lang="en-US" sz="2400" dirty="0"/>
              <a:t> forward the grievance to the representative of the Employer 				     authorized to deal with grievances at Step 2</a:t>
            </a:r>
            <a:r>
              <a:rPr lang="en-US" sz="2400" b="1" dirty="0"/>
              <a:t>.</a:t>
            </a:r>
            <a:r>
              <a:rPr lang="en-US" sz="2400" strike="sngStrike" dirty="0"/>
              <a:t>; and</a:t>
            </a:r>
          </a:p>
          <a:p>
            <a:endParaRPr lang="en-US" sz="2400" strike="sngStrike" dirty="0"/>
          </a:p>
          <a:p>
            <a:r>
              <a:rPr lang="en-US" sz="2400" dirty="0"/>
              <a:t>		</a:t>
            </a:r>
            <a:r>
              <a:rPr lang="en-US" sz="2400" strike="sngStrike" dirty="0"/>
              <a:t>(2) provide the employee with a receipt stating the date on which the </a:t>
            </a:r>
            <a:r>
              <a:rPr lang="en-US" sz="2400" dirty="0"/>
              <a:t>   			      </a:t>
            </a:r>
            <a:r>
              <a:rPr lang="en-US" sz="2400" strike="sngStrike" dirty="0"/>
              <a:t>grievance was </a:t>
            </a:r>
            <a:r>
              <a:rPr lang="en-CA" sz="2400" strike="sngStrike" dirty="0"/>
              <a:t>received.</a:t>
            </a:r>
          </a:p>
        </p:txBody>
      </p:sp>
    </p:spTree>
    <p:extLst>
      <p:ext uri="{BB962C8B-B14F-4D97-AF65-F5344CB8AC3E}">
        <p14:creationId xmlns:p14="http://schemas.microsoft.com/office/powerpoint/2010/main" val="333050085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B85038-4036-46B3-A1F1-29B556D28E0A}"/>
              </a:ext>
            </a:extLst>
          </p:cNvPr>
          <p:cNvSpPr/>
          <p:nvPr/>
        </p:nvSpPr>
        <p:spPr>
          <a:xfrm>
            <a:off x="292100" y="723900"/>
            <a:ext cx="11607800" cy="4524315"/>
          </a:xfrm>
          <a:prstGeom prst="rect">
            <a:avLst/>
          </a:prstGeom>
        </p:spPr>
        <p:txBody>
          <a:bodyPr wrap="square">
            <a:spAutoFit/>
          </a:bodyPr>
          <a:lstStyle/>
          <a:p>
            <a:r>
              <a:rPr lang="en-US" sz="2400" b="1" dirty="0"/>
              <a:t>9.5 	Time Limit to Reply to Step 2 </a:t>
            </a:r>
          </a:p>
          <a:p>
            <a:endParaRPr lang="en-US" sz="2400" dirty="0"/>
          </a:p>
          <a:p>
            <a:pPr marL="457200" indent="-457200">
              <a:buAutoNum type="alphaLcParenBoth"/>
            </a:pPr>
            <a:r>
              <a:rPr lang="en-US" sz="2400" dirty="0"/>
              <a:t>Within 10 days of receiving the grievance at Step 2, the representative of the Employer, the employee and the steward will meet to examine the facts, the nature of the grievance and attempt to resolve the dispute. The steward and the representative of the Employer will fill out a "shared fact sheet" [see Information Appendix F (Shared Fact Sheet)] listing an agreed statement of facts. The "shared fact sheet" is on a "without prejudice" basis and will not be referred to by either party in any third-party proceedings. </a:t>
            </a:r>
          </a:p>
          <a:p>
            <a:pPr marL="457200" indent="-457200">
              <a:buAutoNum type="alphaLcParenBoth"/>
            </a:pPr>
            <a:endParaRPr lang="en-US" sz="2400" dirty="0"/>
          </a:p>
          <a:p>
            <a:pPr marL="457200" indent="-457200">
              <a:buAutoNum type="alphaLcParenBoth"/>
            </a:pPr>
            <a:r>
              <a:rPr lang="en-US" sz="2400" dirty="0"/>
              <a:t>The Employer's designate at Step 2 will reply in writing to the Union within 14 days of receiving the grievance at Step 2</a:t>
            </a:r>
            <a:endParaRPr lang="en-CA" sz="2400" dirty="0"/>
          </a:p>
        </p:txBody>
      </p:sp>
    </p:spTree>
    <p:extLst>
      <p:ext uri="{BB962C8B-B14F-4D97-AF65-F5344CB8AC3E}">
        <p14:creationId xmlns:p14="http://schemas.microsoft.com/office/powerpoint/2010/main" val="319816831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0CC0E8B-2FCA-4CEB-8AB7-6634F1627DC8}"/>
              </a:ext>
            </a:extLst>
          </p:cNvPr>
          <p:cNvSpPr/>
          <p:nvPr/>
        </p:nvSpPr>
        <p:spPr>
          <a:xfrm>
            <a:off x="254000" y="304800"/>
            <a:ext cx="11658600" cy="4524315"/>
          </a:xfrm>
          <a:prstGeom prst="rect">
            <a:avLst/>
          </a:prstGeom>
        </p:spPr>
        <p:txBody>
          <a:bodyPr wrap="square">
            <a:spAutoFit/>
          </a:bodyPr>
          <a:lstStyle/>
          <a:p>
            <a:r>
              <a:rPr lang="en-US" sz="2400" b="1" dirty="0"/>
              <a:t>9.6 	Step 3 </a:t>
            </a:r>
          </a:p>
          <a:p>
            <a:endParaRPr lang="en-US" sz="2400" dirty="0"/>
          </a:p>
          <a:p>
            <a:r>
              <a:rPr lang="en-US" sz="2400" dirty="0"/>
              <a:t>The President of the Union, or their designate, may present a grievance at Step 3:</a:t>
            </a:r>
          </a:p>
          <a:p>
            <a:r>
              <a:rPr lang="en-US" sz="2400" dirty="0"/>
              <a:t> </a:t>
            </a:r>
          </a:p>
          <a:p>
            <a:pPr marL="457200" indent="-457200">
              <a:buAutoNum type="alphaLcParenBoth"/>
            </a:pPr>
            <a:r>
              <a:rPr lang="en-US" sz="2400" dirty="0"/>
              <a:t>	within 14 days after the reply has been conveyed to them by the representative designated by the Employer to handle grievances at Step 2; or</a:t>
            </a:r>
          </a:p>
          <a:p>
            <a:r>
              <a:rPr lang="en-US" sz="2400" dirty="0"/>
              <a:t> </a:t>
            </a:r>
          </a:p>
          <a:p>
            <a:pPr marL="457200" indent="-457200">
              <a:buAutoNum type="alphaLcParenBoth" startAt="2"/>
            </a:pPr>
            <a:r>
              <a:rPr lang="en-US" sz="2400" dirty="0"/>
              <a:t>within 14 days after the Employer's reply was due. </a:t>
            </a:r>
          </a:p>
          <a:p>
            <a:pPr marL="457200" indent="-457200">
              <a:buAutoNum type="alphaLcParenBoth" startAt="2"/>
            </a:pPr>
            <a:endParaRPr lang="en-US" sz="2400" dirty="0"/>
          </a:p>
          <a:p>
            <a:pPr marL="457200" indent="-457200">
              <a:buAutoNum type="alphaLcParenBoth" startAt="2"/>
            </a:pPr>
            <a:r>
              <a:rPr lang="en-US" sz="2400" dirty="0"/>
              <a:t>At this step of the grievance procedure, each party shall provide to the other copies of their supporting documents (see also Section 12 of the Shared Fact Sheet).</a:t>
            </a:r>
            <a:endParaRPr lang="en-CA" sz="2400" dirty="0"/>
          </a:p>
        </p:txBody>
      </p:sp>
    </p:spTree>
    <p:extLst>
      <p:ext uri="{BB962C8B-B14F-4D97-AF65-F5344CB8AC3E}">
        <p14:creationId xmlns:p14="http://schemas.microsoft.com/office/powerpoint/2010/main" val="114445861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05B389-41EB-4C55-85F9-797FC64C2F5A}"/>
              </a:ext>
            </a:extLst>
          </p:cNvPr>
          <p:cNvSpPr/>
          <p:nvPr/>
        </p:nvSpPr>
        <p:spPr>
          <a:xfrm>
            <a:off x="304800" y="584200"/>
            <a:ext cx="11582400" cy="1569660"/>
          </a:xfrm>
          <a:prstGeom prst="rect">
            <a:avLst/>
          </a:prstGeom>
        </p:spPr>
        <p:txBody>
          <a:bodyPr wrap="square">
            <a:spAutoFit/>
          </a:bodyPr>
          <a:lstStyle/>
          <a:p>
            <a:r>
              <a:rPr lang="en-US" sz="2400" b="1" dirty="0"/>
              <a:t>9.7 	Time Limit to Reply to Step 3 </a:t>
            </a:r>
          </a:p>
          <a:p>
            <a:endParaRPr lang="en-US" sz="2400" dirty="0"/>
          </a:p>
          <a:p>
            <a:r>
              <a:rPr lang="en-US" sz="2400" dirty="0"/>
              <a:t>The representative designated by the Employer to handle grievances at Step 3 will reply in writing to the grievance within 30 days of receipt of the grievance at Step 3.</a:t>
            </a:r>
            <a:endParaRPr lang="en-CA" sz="2400" dirty="0"/>
          </a:p>
        </p:txBody>
      </p:sp>
    </p:spTree>
    <p:extLst>
      <p:ext uri="{BB962C8B-B14F-4D97-AF65-F5344CB8AC3E}">
        <p14:creationId xmlns:p14="http://schemas.microsoft.com/office/powerpoint/2010/main" val="404080155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049C5E2-A0CE-4063-B37F-A0CB6EF361D2}"/>
              </a:ext>
            </a:extLst>
          </p:cNvPr>
          <p:cNvSpPr/>
          <p:nvPr/>
        </p:nvSpPr>
        <p:spPr>
          <a:xfrm>
            <a:off x="190500" y="369144"/>
            <a:ext cx="11671300" cy="6370975"/>
          </a:xfrm>
          <a:prstGeom prst="rect">
            <a:avLst/>
          </a:prstGeom>
        </p:spPr>
        <p:txBody>
          <a:bodyPr wrap="square">
            <a:spAutoFit/>
          </a:bodyPr>
          <a:lstStyle/>
          <a:p>
            <a:r>
              <a:rPr lang="en-US" sz="2400" b="1" dirty="0"/>
              <a:t>9.8 		Time Limit to Submit to Arbitration </a:t>
            </a:r>
          </a:p>
          <a:p>
            <a:endParaRPr lang="en-US" sz="2400" dirty="0"/>
          </a:p>
          <a:p>
            <a:r>
              <a:rPr lang="en-US" sz="2400" dirty="0"/>
              <a:t>(a)		Failing satisfactory settlement at Step 3, and pursuant to Article 10 				 		(Arbitration), the President, or their designate, may inform the Employer of 			their intention to submit the dispute to arbitration within: </a:t>
            </a:r>
          </a:p>
          <a:p>
            <a:endParaRPr lang="en-US" sz="2400" dirty="0"/>
          </a:p>
          <a:p>
            <a:r>
              <a:rPr lang="en-US" sz="2400" dirty="0"/>
              <a:t>		(1) 30 days after the Employer's reply at Step 3 has been received; or </a:t>
            </a:r>
          </a:p>
          <a:p>
            <a:r>
              <a:rPr lang="en-US" sz="2400" dirty="0"/>
              <a:t>		(2) 30 days after the Employer's reply was due. </a:t>
            </a:r>
          </a:p>
          <a:p>
            <a:endParaRPr lang="en-US" sz="2400" dirty="0"/>
          </a:p>
          <a:p>
            <a:r>
              <a:rPr lang="en-US" sz="2400" dirty="0"/>
              <a:t>(b)		Once the Employer has been informed of the intention to submit the dispute to 		arbitration, the parties will exchange particulars and documents that have not 			already been provided. Where either party believes a document is confidential 		or private in nature, that party may withhold the document, or produce it 				subject to mutually agreed conditions. A good-faith failure to identify and 				produce a relevant document at this stage does not prejudice a party’s 					subsequent conduct of its case. Nothing in this article precludes a party from 			obtaining a disclosure order from an appointed arbitrator.</a:t>
            </a:r>
            <a:endParaRPr lang="en-CA" sz="2400" dirty="0"/>
          </a:p>
        </p:txBody>
      </p:sp>
    </p:spTree>
    <p:extLst>
      <p:ext uri="{BB962C8B-B14F-4D97-AF65-F5344CB8AC3E}">
        <p14:creationId xmlns:p14="http://schemas.microsoft.com/office/powerpoint/2010/main" val="354702297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05A88C2-0916-447A-884C-432AD284E22B}"/>
              </a:ext>
            </a:extLst>
          </p:cNvPr>
          <p:cNvSpPr/>
          <p:nvPr/>
        </p:nvSpPr>
        <p:spPr>
          <a:xfrm>
            <a:off x="330200" y="279400"/>
            <a:ext cx="11582400" cy="4154984"/>
          </a:xfrm>
          <a:prstGeom prst="rect">
            <a:avLst/>
          </a:prstGeom>
        </p:spPr>
        <p:txBody>
          <a:bodyPr wrap="square">
            <a:spAutoFit/>
          </a:bodyPr>
          <a:lstStyle/>
          <a:p>
            <a:r>
              <a:rPr lang="en-US" sz="2400" b="1" dirty="0"/>
              <a:t>9.9 	Failure to Act </a:t>
            </a:r>
          </a:p>
          <a:p>
            <a:endParaRPr lang="en-US" sz="2400" dirty="0"/>
          </a:p>
          <a:p>
            <a:r>
              <a:rPr lang="en-US" sz="2400" dirty="0"/>
              <a:t>If the President of the Union, or designate, does not present a grievance to the next higher level within the prescribed time limits, or six months passes from the time the Union President, or designate informed the Employer of their intention to submit a dispute to arbitration, </a:t>
            </a:r>
            <a:r>
              <a:rPr lang="en-US" sz="2400" dirty="0">
                <a:highlight>
                  <a:srgbClr val="FFFF00"/>
                </a:highlight>
              </a:rPr>
              <a:t>the Employer may enquire, in writing</a:t>
            </a:r>
            <a:r>
              <a:rPr lang="en-US" sz="2400" dirty="0"/>
              <a:t>, by priority courier or electronically, as to the status of the grievance by referencing this provision. If, within 30 days of receipt of such letter, the Union has not advanced the grievance to the next step or submitted the grievance to arbitration, the grievance will be deemed to be abandoned unless the parties mutually agree otherwise. However, the Union will not be deemed to have prejudiced its position on any future grievance.</a:t>
            </a:r>
            <a:endParaRPr lang="en-CA" sz="2400" dirty="0"/>
          </a:p>
        </p:txBody>
      </p:sp>
    </p:spTree>
    <p:extLst>
      <p:ext uri="{BB962C8B-B14F-4D97-AF65-F5344CB8AC3E}">
        <p14:creationId xmlns:p14="http://schemas.microsoft.com/office/powerpoint/2010/main" val="253607587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BE207A-E108-4B44-9FC4-0194ACA4D357}"/>
              </a:ext>
            </a:extLst>
          </p:cNvPr>
          <p:cNvSpPr/>
          <p:nvPr/>
        </p:nvSpPr>
        <p:spPr>
          <a:xfrm>
            <a:off x="190500" y="241300"/>
            <a:ext cx="11785600" cy="3416320"/>
          </a:xfrm>
          <a:prstGeom prst="rect">
            <a:avLst/>
          </a:prstGeom>
        </p:spPr>
        <p:txBody>
          <a:bodyPr wrap="square">
            <a:spAutoFit/>
          </a:bodyPr>
          <a:lstStyle/>
          <a:p>
            <a:r>
              <a:rPr lang="en-US" sz="2400" b="1" dirty="0"/>
              <a:t>9.10 	Amending of Time Limits </a:t>
            </a:r>
          </a:p>
          <a:p>
            <a:endParaRPr lang="en-US" sz="2400" dirty="0"/>
          </a:p>
          <a:p>
            <a:r>
              <a:rPr lang="en-US" sz="2400" dirty="0"/>
              <a:t>The time limits fixed in this grievance procedure may be altered by mutual consent of the parties, but the same must be in writing. Where a grievance or a reply is presented by mail it will be deemed to be presented on the day on which it is postmarked and it will be deemed to be received on the day it was delivered to the appropriate office of the Employer or the Union. Grievances and replies at Step 3 of the grievance procedure and notification to arbitrate will be by priority courier, facsimile or electronic communication, as appropriate.</a:t>
            </a:r>
            <a:endParaRPr lang="en-CA" sz="2400" dirty="0"/>
          </a:p>
        </p:txBody>
      </p:sp>
    </p:spTree>
    <p:extLst>
      <p:ext uri="{BB962C8B-B14F-4D97-AF65-F5344CB8AC3E}">
        <p14:creationId xmlns:p14="http://schemas.microsoft.com/office/powerpoint/2010/main" val="8750574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3BEC546-D80F-4063-9268-D62D7B640FB6}"/>
              </a:ext>
            </a:extLst>
          </p:cNvPr>
          <p:cNvSpPr/>
          <p:nvPr/>
        </p:nvSpPr>
        <p:spPr>
          <a:xfrm>
            <a:off x="203200" y="215900"/>
            <a:ext cx="11785600" cy="4154984"/>
          </a:xfrm>
          <a:prstGeom prst="rect">
            <a:avLst/>
          </a:prstGeom>
        </p:spPr>
        <p:txBody>
          <a:bodyPr wrap="square">
            <a:spAutoFit/>
          </a:bodyPr>
          <a:lstStyle/>
          <a:p>
            <a:r>
              <a:rPr lang="en-US" sz="2400" b="1" dirty="0"/>
              <a:t>9.11 	Dismissal or Suspension Grievance </a:t>
            </a:r>
          </a:p>
          <a:p>
            <a:endParaRPr lang="en-US" sz="2400" dirty="0"/>
          </a:p>
          <a:p>
            <a:pPr marL="342900" indent="-342900">
              <a:buAutoNum type="alphaLcParenBoth"/>
            </a:pPr>
            <a:r>
              <a:rPr lang="en-US" sz="2400" dirty="0"/>
              <a:t>		In the case of a dispute arising from an employee's dismissal, the grievance 			may be filed directly at arbitration within 30 days of the date on which the 				dismissal occurred, or within 30 days of the employee receiving notice of 				dismissal. </a:t>
            </a:r>
          </a:p>
          <a:p>
            <a:pPr marL="342900" indent="-342900">
              <a:buAutoNum type="alphaLcParenBoth"/>
            </a:pPr>
            <a:endParaRPr lang="en-US" sz="2400" dirty="0"/>
          </a:p>
          <a:p>
            <a:pPr marL="342900" indent="-342900">
              <a:buAutoNum type="alphaLcParenBoth"/>
            </a:pPr>
            <a:r>
              <a:rPr lang="en-US" sz="2400" dirty="0"/>
              <a:t>		In the case of a dispute arising from an employee's suspension, the grievance 		may commence at Step 2 or 3 of the grievance procedure within 30 days of the 		date on which the suspension occurred, or within 30 days of the employee 			receiving notice of suspension.</a:t>
            </a:r>
            <a:endParaRPr lang="en-CA" sz="2400" dirty="0"/>
          </a:p>
        </p:txBody>
      </p:sp>
    </p:spTree>
    <p:extLst>
      <p:ext uri="{BB962C8B-B14F-4D97-AF65-F5344CB8AC3E}">
        <p14:creationId xmlns:p14="http://schemas.microsoft.com/office/powerpoint/2010/main" val="72183794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CDEFFCA-D1FA-4981-A6BE-5151CD8FF5C7}"/>
              </a:ext>
            </a:extLst>
          </p:cNvPr>
          <p:cNvSpPr/>
          <p:nvPr/>
        </p:nvSpPr>
        <p:spPr>
          <a:xfrm>
            <a:off x="228600" y="266700"/>
            <a:ext cx="11671300" cy="5632311"/>
          </a:xfrm>
          <a:prstGeom prst="rect">
            <a:avLst/>
          </a:prstGeom>
        </p:spPr>
        <p:txBody>
          <a:bodyPr wrap="square">
            <a:spAutoFit/>
          </a:bodyPr>
          <a:lstStyle/>
          <a:p>
            <a:r>
              <a:rPr lang="en-US" sz="2400" b="1" dirty="0"/>
              <a:t>9.12 	Deviation from Grievance Procedure </a:t>
            </a:r>
          </a:p>
          <a:p>
            <a:endParaRPr lang="en-US" sz="2400" dirty="0"/>
          </a:p>
          <a:p>
            <a:pPr marL="342900" indent="-342900">
              <a:buAutoNum type="alphaLcParenBoth"/>
            </a:pPr>
            <a:r>
              <a:rPr lang="en-US" sz="2400" dirty="0"/>
              <a:t>		The Employer agrees that, after a grievance has been initiated by the Union, 			the Employer's representative will not enter into discussion or negotiation with 		respect to the grievance, either directly or indirectly, with the aggrieved 					employee without the consent of the Union. </a:t>
            </a:r>
          </a:p>
          <a:p>
            <a:pPr marL="342900" indent="-342900">
              <a:buAutoNum type="alphaLcParenBoth"/>
            </a:pPr>
            <a:endParaRPr lang="en-US" sz="2400" dirty="0"/>
          </a:p>
          <a:p>
            <a:pPr marL="342900" indent="-342900">
              <a:buAutoNum type="alphaLcParenBoth"/>
            </a:pPr>
            <a:r>
              <a:rPr lang="en-US" sz="2400" dirty="0"/>
              <a:t>		In the event that after having initiated a grievance through the grievance 				procedure, an employee </a:t>
            </a:r>
            <a:r>
              <a:rPr lang="en-US" sz="2400" dirty="0" err="1"/>
              <a:t>endeavours</a:t>
            </a:r>
            <a:r>
              <a:rPr lang="en-US" sz="2400" dirty="0"/>
              <a:t> to pursue the same grievance through 			any other channel, then the Union agrees that, pursuant to this article, the 				grievance will be considered to have been abandoned. </a:t>
            </a:r>
          </a:p>
          <a:p>
            <a:pPr marL="342900" indent="-342900">
              <a:buAutoNum type="alphaLcParenBoth"/>
            </a:pPr>
            <a:endParaRPr lang="en-US" sz="2400" dirty="0"/>
          </a:p>
          <a:p>
            <a:pPr marL="342900" indent="-342900">
              <a:buAutoNum type="alphaLcParenBoth"/>
            </a:pPr>
            <a:r>
              <a:rPr lang="en-US" sz="2400" dirty="0"/>
              <a:t>		Notwithstanding (b) above, an employee who has filed a complaint with the 			Human Rights Tribunal, unrelated to harassment, will not have their grievance 		deemed abandoned through the filing of the complaint.</a:t>
            </a:r>
            <a:endParaRPr lang="en-CA" sz="2400" dirty="0"/>
          </a:p>
        </p:txBody>
      </p:sp>
    </p:spTree>
    <p:extLst>
      <p:ext uri="{BB962C8B-B14F-4D97-AF65-F5344CB8AC3E}">
        <p14:creationId xmlns:p14="http://schemas.microsoft.com/office/powerpoint/2010/main" val="308436082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A54FC2D-9B79-4355-9DE1-089A38AE3D7E}"/>
              </a:ext>
            </a:extLst>
          </p:cNvPr>
          <p:cNvSpPr/>
          <p:nvPr/>
        </p:nvSpPr>
        <p:spPr>
          <a:xfrm>
            <a:off x="292100" y="304800"/>
            <a:ext cx="11506200" cy="6463308"/>
          </a:xfrm>
          <a:prstGeom prst="rect">
            <a:avLst/>
          </a:prstGeom>
        </p:spPr>
        <p:txBody>
          <a:bodyPr wrap="square">
            <a:spAutoFit/>
          </a:bodyPr>
          <a:lstStyle/>
          <a:p>
            <a:r>
              <a:rPr lang="en-US" b="1" dirty="0"/>
              <a:t>9.13 	Policy Grievance </a:t>
            </a:r>
          </a:p>
          <a:p>
            <a:endParaRPr lang="en-US" dirty="0"/>
          </a:p>
          <a:p>
            <a:pPr marL="342900" indent="-342900">
              <a:buAutoNum type="alphaLcParenBoth"/>
            </a:pPr>
            <a:r>
              <a:rPr lang="en-US" dirty="0"/>
              <a:t>	Employer-Specific Grievances </a:t>
            </a:r>
          </a:p>
          <a:p>
            <a:pPr marL="342900" indent="-342900">
              <a:buAutoNum type="alphaLcParenBoth"/>
            </a:pPr>
            <a:endParaRPr lang="en-US" dirty="0"/>
          </a:p>
          <a:p>
            <a:r>
              <a:rPr lang="en-US" dirty="0"/>
              <a:t>Where either party disputes the general application, interpretation or alleged violation of an article of this agreement, the dispute will be discussed initially with the Employer or the Union, as the case may be, within 30 days of the occurrence. </a:t>
            </a:r>
          </a:p>
          <a:p>
            <a:endParaRPr lang="en-US" dirty="0"/>
          </a:p>
          <a:p>
            <a:r>
              <a:rPr lang="en-US" dirty="0"/>
              <a:t>Where no satisfactory agreement is reached, either party may submit the dispute to arbitration, as set out in Article 10 (Arbitration). </a:t>
            </a:r>
          </a:p>
          <a:p>
            <a:endParaRPr lang="en-US" dirty="0"/>
          </a:p>
          <a:p>
            <a:r>
              <a:rPr lang="en-US" dirty="0"/>
              <a:t>(b) 	Sector-Wide Policy Grievance </a:t>
            </a:r>
          </a:p>
          <a:p>
            <a:endParaRPr lang="en-US" dirty="0"/>
          </a:p>
          <a:p>
            <a:r>
              <a:rPr lang="en-US" dirty="0"/>
              <a:t>Where a difference arises between the CSSBA and CSSEA involving an interpretation of the collective agreement or the general application or administration of the collective agreement, the dispute will be discussed by CSSBA and CSSEA within 30 days of the occurrence. </a:t>
            </a:r>
          </a:p>
          <a:p>
            <a:endParaRPr lang="en-US" dirty="0"/>
          </a:p>
          <a:p>
            <a:r>
              <a:rPr lang="en-US" dirty="0"/>
              <a:t>Where no satisfactory resolution is reached, a sector-wide policy grievance may be filed in writing identifying the nature of the difference, the articles alleged to be violated, and the remedy or correction sought. </a:t>
            </a:r>
          </a:p>
          <a:p>
            <a:endParaRPr lang="en-US" dirty="0"/>
          </a:p>
          <a:p>
            <a:r>
              <a:rPr lang="en-US" dirty="0"/>
              <a:t>Failing resolution, either party may submit the difference to arbitration pursuant to Article 10 within a further 30 days of the grievance. The parties agree to appoint an arbitrator listed in Appendix B (List of Arbitrators), or another mutually agreed arbitrator.</a:t>
            </a:r>
            <a:endParaRPr lang="en-CA" dirty="0"/>
          </a:p>
        </p:txBody>
      </p:sp>
    </p:spTree>
    <p:extLst>
      <p:ext uri="{BB962C8B-B14F-4D97-AF65-F5344CB8AC3E}">
        <p14:creationId xmlns:p14="http://schemas.microsoft.com/office/powerpoint/2010/main" val="196503817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0528526-F671-4CD0-A439-530793EDFC25}"/>
              </a:ext>
            </a:extLst>
          </p:cNvPr>
          <p:cNvSpPr/>
          <p:nvPr/>
        </p:nvSpPr>
        <p:spPr>
          <a:xfrm>
            <a:off x="241300" y="228600"/>
            <a:ext cx="11785600" cy="3416320"/>
          </a:xfrm>
          <a:prstGeom prst="rect">
            <a:avLst/>
          </a:prstGeom>
        </p:spPr>
        <p:txBody>
          <a:bodyPr wrap="square">
            <a:spAutoFit/>
          </a:bodyPr>
          <a:lstStyle/>
          <a:p>
            <a:r>
              <a:rPr lang="en-US" sz="2400" b="1" dirty="0"/>
              <a:t>9.14 	Technical Objections to Grievances </a:t>
            </a:r>
          </a:p>
          <a:p>
            <a:endParaRPr lang="en-US" sz="2400" dirty="0"/>
          </a:p>
          <a:p>
            <a:r>
              <a:rPr lang="en-US" sz="2400" dirty="0"/>
              <a:t>It is the intent of both parties of this agreement that no grievance will be defeated merely because of a technical error, other than time limitations in processing the grievance through the grievance procedure. To this end, an arbitration board will have the power to allow all necessary amendments to the grievance and the power to waive formal procedural irregularities in the processing of a grievance, in order to determine the real matter in dispute and to render a decision according to equitable principles and the justice of the case.</a:t>
            </a:r>
            <a:endParaRPr lang="en-CA" sz="2400" dirty="0"/>
          </a:p>
        </p:txBody>
      </p:sp>
    </p:spTree>
    <p:extLst>
      <p:ext uri="{BB962C8B-B14F-4D97-AF65-F5344CB8AC3E}">
        <p14:creationId xmlns:p14="http://schemas.microsoft.com/office/powerpoint/2010/main" val="32201673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FF0A138-96DC-4533-8B30-621D901A97B0}"/>
              </a:ext>
            </a:extLst>
          </p:cNvPr>
          <p:cNvSpPr/>
          <p:nvPr/>
        </p:nvSpPr>
        <p:spPr>
          <a:xfrm>
            <a:off x="355600" y="355600"/>
            <a:ext cx="11544300" cy="1938992"/>
          </a:xfrm>
          <a:prstGeom prst="rect">
            <a:avLst/>
          </a:prstGeom>
        </p:spPr>
        <p:txBody>
          <a:bodyPr wrap="square">
            <a:spAutoFit/>
          </a:bodyPr>
          <a:lstStyle/>
          <a:p>
            <a:r>
              <a:rPr lang="en-US" sz="2400" b="1" dirty="0"/>
              <a:t>9.15 Management Grievance </a:t>
            </a:r>
          </a:p>
          <a:p>
            <a:endParaRPr lang="en-US" sz="2400" dirty="0"/>
          </a:p>
          <a:p>
            <a:r>
              <a:rPr lang="en-US" sz="2400" dirty="0"/>
              <a:t>The Employer may initiate a grievance at Step 3 of the grievance procedure by the Employer or designate presenting the grievance to the President of the Union or designate. Time limits and process are identical to a union grievance.</a:t>
            </a:r>
            <a:endParaRPr lang="en-CA" sz="2400" dirty="0"/>
          </a:p>
        </p:txBody>
      </p:sp>
    </p:spTree>
    <p:extLst>
      <p:ext uri="{BB962C8B-B14F-4D97-AF65-F5344CB8AC3E}">
        <p14:creationId xmlns:p14="http://schemas.microsoft.com/office/powerpoint/2010/main" val="381602552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616946-9305-4D5C-BD17-9B3E8B625EF9}"/>
              </a:ext>
            </a:extLst>
          </p:cNvPr>
          <p:cNvSpPr>
            <a:spLocks noGrp="1"/>
          </p:cNvSpPr>
          <p:nvPr>
            <p:ph type="title"/>
          </p:nvPr>
        </p:nvSpPr>
        <p:spPr/>
        <p:txBody>
          <a:bodyPr>
            <a:normAutofit/>
          </a:bodyPr>
          <a:lstStyle/>
          <a:p>
            <a:r>
              <a:rPr lang="en-US" sz="4800" dirty="0"/>
              <a:t>Article 11 – </a:t>
            </a:r>
            <a:br>
              <a:rPr lang="en-US" sz="4800" dirty="0"/>
            </a:br>
            <a:r>
              <a:rPr lang="en-US" sz="4800" dirty="0"/>
              <a:t>Dismissal, Suspension and Discipline</a:t>
            </a:r>
            <a:endParaRPr lang="en-CA" sz="4800" dirty="0"/>
          </a:p>
        </p:txBody>
      </p:sp>
    </p:spTree>
    <p:extLst>
      <p:ext uri="{BB962C8B-B14F-4D97-AF65-F5344CB8AC3E}">
        <p14:creationId xmlns:p14="http://schemas.microsoft.com/office/powerpoint/2010/main" val="382806275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MasterSp="0">
  <p:cSld>
    <p:bg>
      <p:bgPr>
        <a:solidFill>
          <a:srgbClr val="1A1A1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A77343A-C537-4AB5-B6C0-79C6DAA17DCD}"/>
              </a:ext>
              <a:ext uri="{C183D7F6-B498-43B3-948B-1728B52AA6E4}">
                <adec:decorative xmlns:adec="http://schemas.microsoft.com/office/drawing/2017/decorative" val="1"/>
              </a:ext>
            </a:extLst>
          </p:cNvPr>
          <p:cNvSpPr/>
          <p:nvPr>
            <p:custDataLst>
              <p:tags r:id="rId2"/>
            </p:custDataLst>
          </p:nvPr>
        </p:nvSpPr>
        <p:spPr>
          <a:xfrm>
            <a:off x="444693" y="1742703"/>
            <a:ext cx="2371696" cy="2371696"/>
          </a:xfrm>
          <a:prstGeom prst="rect">
            <a:avLst/>
          </a:prstGeom>
          <a:blipFill>
            <a:blip r:embed="rId7">
              <a:extLst>
                <a:ext uri="{96DAC541-7B7A-43D3-8B79-37D633B846F1}">
                  <asvg:svgBlip xmlns:asvg="http://schemas.microsoft.com/office/drawing/2016/SVG/main" r:embed="rId8"/>
                </a:ext>
              </a:extLst>
            </a:blip>
            <a:stretch>
              <a:fillRect/>
            </a:stretch>
          </a:blip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Rectangle 2" descr="What is your familiarity with this specific article?">
            <a:extLst>
              <a:ext uri="{FF2B5EF4-FFF2-40B4-BE49-F238E27FC236}">
                <a16:creationId xmlns:a16="http://schemas.microsoft.com/office/drawing/2014/main" id="{CDB4BF39-A657-4223-A9BE-E7FCA633184F}"/>
              </a:ext>
            </a:extLst>
          </p:cNvPr>
          <p:cNvSpPr/>
          <p:nvPr>
            <p:custDataLst>
              <p:tags r:id="rId3"/>
            </p:custDataLst>
          </p:nvPr>
        </p:nvSpPr>
        <p:spPr>
          <a:xfrm>
            <a:off x="3112851" y="1000897"/>
            <a:ext cx="8486226" cy="3855308"/>
          </a:xfrm>
          <a:prstGeom prst="rect">
            <a:avLst/>
          </a:prstGeom>
          <a:noFill/>
          <a:ln w="10795"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a:solidFill>
                  <a:srgbClr val="FFFFFF"/>
                </a:solidFill>
              </a:rPr>
              <a:t>What is your familiarity with this specific article?</a:t>
            </a:r>
            <a:endParaRPr lang="en-CA" sz="4000" b="1">
              <a:solidFill>
                <a:srgbClr val="FFFFFF"/>
              </a:solidFill>
            </a:endParaRPr>
          </a:p>
        </p:txBody>
      </p:sp>
      <p:sp>
        <p:nvSpPr>
          <p:cNvPr id="4" name="Rectangle 3" descr="The Slido app must be installed on every computer you’re presenting from">
            <a:extLst>
              <a:ext uri="{FF2B5EF4-FFF2-40B4-BE49-F238E27FC236}">
                <a16:creationId xmlns:a16="http://schemas.microsoft.com/office/drawing/2014/main" id="{0F2A09E7-78B5-4A0E-991B-A0DA3C1C272F}"/>
              </a:ext>
            </a:extLst>
          </p:cNvPr>
          <p:cNvSpPr/>
          <p:nvPr>
            <p:custDataLst>
              <p:tags r:id="rId4"/>
            </p:custDataLst>
          </p:nvPr>
        </p:nvSpPr>
        <p:spPr>
          <a:xfrm>
            <a:off x="0" y="5820032"/>
            <a:ext cx="12192001" cy="1037968"/>
          </a:xfrm>
          <a:prstGeom prst="rect">
            <a:avLst/>
          </a:prstGeom>
          <a:solidFill>
            <a:srgbClr val="198038"/>
          </a:solid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85000" lnSpcReduction="10000"/>
          </a:bodyPr>
          <a:lstStyle/>
          <a:p>
            <a:r>
              <a:rPr lang="en-US" sz="2600">
                <a:solidFill>
                  <a:srgbClr val="FFFFFF"/>
                </a:solidFill>
              </a:rPr>
              <a:t>The </a:t>
            </a:r>
            <a:r>
              <a:rPr lang="en-US" sz="2600">
                <a:solidFill>
                  <a:srgbClr val="FFFFFF"/>
                </a:solidFill>
                <a:hlinkClick r:id="rId9">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endParaRPr lang="en-CA" sz="2600">
              <a:solidFill>
                <a:srgbClr val="FFFFFF"/>
              </a:solidFill>
            </a:endParaRPr>
          </a:p>
        </p:txBody>
      </p:sp>
      <p:pic>
        <p:nvPicPr>
          <p:cNvPr id="6" name="Graphic 5">
            <a:extLst>
              <a:ext uri="{FF2B5EF4-FFF2-40B4-BE49-F238E27FC236}">
                <a16:creationId xmlns:a16="http://schemas.microsoft.com/office/drawing/2014/main" id="{1B6D2859-8D08-4D52-BD51-CA74B82032DA}"/>
              </a:ext>
              <a:ext uri="{C183D7F6-B498-43B3-948B-1728B52AA6E4}">
                <adec:decorative xmlns:adec="http://schemas.microsoft.com/office/drawing/2017/decorative" val="1"/>
              </a:ext>
            </a:extLst>
          </p:cNvPr>
          <p:cNvPicPr>
            <a:picLocks/>
          </p:cNvPicPr>
          <p:nvPr/>
        </p:nvPicPr>
        <p:blipFill>
          <a:blip r:embed="rId10">
            <a:extLst>
              <a:ext uri="{96DAC541-7B7A-43D3-8B79-37D633B846F1}">
                <asvg:svgBlip xmlns:asvg="http://schemas.microsoft.com/office/drawing/2016/SVG/main" r:embed="rId11"/>
              </a:ext>
            </a:extLst>
          </a:blip>
          <a:stretch>
            <a:fillRect/>
          </a:stretch>
        </p:blipFill>
        <p:spPr>
          <a:xfrm>
            <a:off x="296462" y="6190785"/>
            <a:ext cx="296462" cy="296462"/>
          </a:xfrm>
          <a:prstGeom prst="rect">
            <a:avLst/>
          </a:prstGeom>
        </p:spPr>
      </p:pic>
      <p:sp>
        <p:nvSpPr>
          <p:cNvPr id="7" name="Trapezoid 6" descr="Do not edit&#10;How to change the design">
            <a:extLst>
              <a:ext uri="{FF2B5EF4-FFF2-40B4-BE49-F238E27FC236}">
                <a16:creationId xmlns:a16="http://schemas.microsoft.com/office/drawing/2014/main" id="{DB4D4E0C-1263-4E51-BFA9-3EA48C0E4E5E}"/>
              </a:ext>
            </a:extLst>
          </p:cNvPr>
          <p:cNvSpPr/>
          <p:nvPr>
            <p:custDataLst>
              <p:tags r:id="rId5"/>
            </p:custDataLst>
          </p:nvPr>
        </p:nvSpPr>
        <p:spPr>
          <a:xfrm rot="2700000">
            <a:off x="9620371" y="514924"/>
            <a:ext cx="3335198" cy="778213"/>
          </a:xfrm>
          <a:prstGeom prst="trapezoid">
            <a:avLst>
              <a:gd name="adj" fmla="val 100000"/>
            </a:avLst>
          </a:prstGeom>
          <a:solidFill>
            <a:srgbClr val="0A3316"/>
          </a:solid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42A65F"/>
                </a:solidFill>
              </a:rPr>
              <a:t>Do not edit
</a:t>
            </a:r>
            <a:r>
              <a:rPr lang="en-US" sz="2200">
                <a:solidFill>
                  <a:srgbClr val="42A65F"/>
                </a:solidFill>
                <a:hlinkClick r:id="rId12">
                  <a:extLst>
                    <a:ext uri="{A12FA001-AC4F-418D-AE19-62706E023703}">
                      <ahyp:hlinkClr xmlns:ahyp="http://schemas.microsoft.com/office/drawing/2018/hyperlinkcolor" val="tx"/>
                    </a:ext>
                  </a:extLst>
                </a:hlinkClick>
              </a:rPr>
              <a:t>How to change the design</a:t>
            </a:r>
            <a:endParaRPr lang="en-CA" sz="2200">
              <a:solidFill>
                <a:srgbClr val="42A65F"/>
              </a:solidFill>
            </a:endParaRPr>
          </a:p>
        </p:txBody>
      </p:sp>
      <p:pic>
        <p:nvPicPr>
          <p:cNvPr id="9" name="Graphic 8">
            <a:extLst>
              <a:ext uri="{FF2B5EF4-FFF2-40B4-BE49-F238E27FC236}">
                <a16:creationId xmlns:a16="http://schemas.microsoft.com/office/drawing/2014/main" id="{95826A5E-7B2A-49EE-802E-EAE12CD6BFB3}"/>
              </a:ext>
              <a:ext uri="{C183D7F6-B498-43B3-948B-1728B52AA6E4}">
                <adec:decorative xmlns:adec="http://schemas.microsoft.com/office/drawing/2017/decorative" val="1"/>
              </a:ext>
            </a:extLst>
          </p:cNvPr>
          <p:cNvPicPr>
            <a:picLocks/>
          </p:cNvPicPr>
          <p:nvPr/>
        </p:nvPicPr>
        <p:blipFill>
          <a:blip r:embed="rId13">
            <a:extLst>
              <a:ext uri="{96DAC541-7B7A-43D3-8B79-37D633B846F1}">
                <asvg:svgBlip xmlns:asvg="http://schemas.microsoft.com/office/drawing/2016/SVG/main" r:embed="rId14"/>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47371895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8E103D-2DFB-4674-B608-DF700AE8ECA3}"/>
              </a:ext>
            </a:extLst>
          </p:cNvPr>
          <p:cNvSpPr/>
          <p:nvPr/>
        </p:nvSpPr>
        <p:spPr>
          <a:xfrm>
            <a:off x="330200" y="276136"/>
            <a:ext cx="11569700" cy="1938992"/>
          </a:xfrm>
          <a:prstGeom prst="rect">
            <a:avLst/>
          </a:prstGeom>
        </p:spPr>
        <p:txBody>
          <a:bodyPr wrap="square">
            <a:spAutoFit/>
          </a:bodyPr>
          <a:lstStyle/>
          <a:p>
            <a:r>
              <a:rPr lang="en-US" sz="2400" b="1" dirty="0"/>
              <a:t>11.1 	Procedure </a:t>
            </a:r>
          </a:p>
          <a:p>
            <a:endParaRPr lang="en-US" sz="2400" dirty="0"/>
          </a:p>
          <a:p>
            <a:r>
              <a:rPr lang="en-US" sz="2400" dirty="0"/>
              <a:t>In the event that the Employer initiates disciplinary action against an employee, that may result in their suspension or discharge, the procedure outlined herein will be followed.</a:t>
            </a:r>
            <a:endParaRPr lang="en-CA" sz="2400" dirty="0"/>
          </a:p>
        </p:txBody>
      </p:sp>
    </p:spTree>
    <p:extLst>
      <p:ext uri="{BB962C8B-B14F-4D97-AF65-F5344CB8AC3E}">
        <p14:creationId xmlns:p14="http://schemas.microsoft.com/office/powerpoint/2010/main" val="415744984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8E103D-2DFB-4674-B608-DF700AE8ECA3}"/>
              </a:ext>
            </a:extLst>
          </p:cNvPr>
          <p:cNvSpPr/>
          <p:nvPr/>
        </p:nvSpPr>
        <p:spPr>
          <a:xfrm>
            <a:off x="304800" y="203200"/>
            <a:ext cx="11684000" cy="5262979"/>
          </a:xfrm>
          <a:prstGeom prst="rect">
            <a:avLst/>
          </a:prstGeom>
        </p:spPr>
        <p:txBody>
          <a:bodyPr wrap="square">
            <a:spAutoFit/>
          </a:bodyPr>
          <a:lstStyle/>
          <a:p>
            <a:r>
              <a:rPr lang="en-US" sz="2400" b="1" dirty="0"/>
              <a:t>11.2 	Dismissal and Suspension </a:t>
            </a:r>
          </a:p>
          <a:p>
            <a:endParaRPr lang="en-US" sz="2400" dirty="0"/>
          </a:p>
          <a:p>
            <a:pPr marL="457200" indent="-457200">
              <a:buAutoNum type="alphaLcParenBoth"/>
            </a:pPr>
            <a:r>
              <a:rPr lang="en-US" sz="2400" dirty="0"/>
              <a:t>	The Employer may dismiss or suspend for just cause any employee who has 	completed their probationary period. Notice of dismissal or suspension will be 	in writing and will set forth the reasons for dismissal or suspension and an 	employee will have the right to have a steward present, providing that this 	does not result in an undue delay of the appropriate action being taken. A 	copy of the written notice of suspension or dismissal will be forwarded to the 	President of the Union or the designated staff representative within five 	working days. </a:t>
            </a:r>
          </a:p>
          <a:p>
            <a:pPr marL="457200" indent="-457200">
              <a:buAutoNum type="alphaLcParenBoth"/>
            </a:pPr>
            <a:endParaRPr lang="en-US" sz="2400" dirty="0"/>
          </a:p>
          <a:p>
            <a:pPr marL="457200" indent="-457200">
              <a:buAutoNum type="alphaLcParenBoth"/>
            </a:pPr>
            <a:r>
              <a:rPr lang="en-US" sz="2400" dirty="0"/>
              <a:t>	A suspension of indefinite duration will be considered a dismissal under 	11.2(a) above as soon as it exceeds 20 days and any grievance already filed 	will be considered henceforth as a dismissal grievance.</a:t>
            </a:r>
            <a:endParaRPr lang="en-CA" sz="2400" dirty="0"/>
          </a:p>
        </p:txBody>
      </p:sp>
    </p:spTree>
    <p:extLst>
      <p:ext uri="{BB962C8B-B14F-4D97-AF65-F5344CB8AC3E}">
        <p14:creationId xmlns:p14="http://schemas.microsoft.com/office/powerpoint/2010/main" val="21741275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7E46A5A-42E5-4E08-9CD5-F552B96907DD}"/>
              </a:ext>
            </a:extLst>
          </p:cNvPr>
          <p:cNvSpPr/>
          <p:nvPr/>
        </p:nvSpPr>
        <p:spPr>
          <a:xfrm>
            <a:off x="406400" y="304801"/>
            <a:ext cx="11455400" cy="1569660"/>
          </a:xfrm>
          <a:prstGeom prst="rect">
            <a:avLst/>
          </a:prstGeom>
        </p:spPr>
        <p:txBody>
          <a:bodyPr wrap="square">
            <a:spAutoFit/>
          </a:bodyPr>
          <a:lstStyle/>
          <a:p>
            <a:r>
              <a:rPr lang="en-US" sz="2400" b="1" dirty="0"/>
              <a:t>11.3 Burden of Proof </a:t>
            </a:r>
          </a:p>
          <a:p>
            <a:endParaRPr lang="en-US" sz="2400" dirty="0"/>
          </a:p>
          <a:p>
            <a:r>
              <a:rPr lang="en-US" sz="2400" dirty="0"/>
              <a:t>In all cases of discipline, the burden of proof of just cause will rest with the Employer.</a:t>
            </a:r>
            <a:endParaRPr lang="en-CA" sz="2400" dirty="0"/>
          </a:p>
        </p:txBody>
      </p:sp>
    </p:spTree>
    <p:extLst>
      <p:ext uri="{BB962C8B-B14F-4D97-AF65-F5344CB8AC3E}">
        <p14:creationId xmlns:p14="http://schemas.microsoft.com/office/powerpoint/2010/main" val="39362232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DEA05F5-9D59-4993-A5E7-8DDD90701045}"/>
              </a:ext>
            </a:extLst>
          </p:cNvPr>
          <p:cNvSpPr/>
          <p:nvPr/>
        </p:nvSpPr>
        <p:spPr>
          <a:xfrm>
            <a:off x="330200" y="387846"/>
            <a:ext cx="11531600" cy="4893647"/>
          </a:xfrm>
          <a:prstGeom prst="rect">
            <a:avLst/>
          </a:prstGeom>
        </p:spPr>
        <p:txBody>
          <a:bodyPr wrap="square">
            <a:spAutoFit/>
          </a:bodyPr>
          <a:lstStyle/>
          <a:p>
            <a:r>
              <a:rPr lang="en-US" sz="2400" b="1" dirty="0"/>
              <a:t>11.4 	Right to Grieve Other Disciplinary Action </a:t>
            </a:r>
          </a:p>
          <a:p>
            <a:endParaRPr lang="en-US" sz="2400" dirty="0"/>
          </a:p>
          <a:p>
            <a:pPr marL="457200" indent="-457200">
              <a:buAutoNum type="alphaLcParenBoth"/>
            </a:pPr>
            <a:r>
              <a:rPr lang="en-US" sz="2400" dirty="0"/>
              <a:t>	Disciplinary action </a:t>
            </a:r>
            <a:r>
              <a:rPr lang="en-US" sz="2400" dirty="0" err="1"/>
              <a:t>grievable</a:t>
            </a:r>
            <a:r>
              <a:rPr lang="en-US" sz="2400" dirty="0"/>
              <a:t> by the employee will include written censures, 	letters of reprimand and adverse reports or employee appraisals. </a:t>
            </a:r>
          </a:p>
          <a:p>
            <a:pPr marL="457200" indent="-457200">
              <a:buAutoNum type="alphaLcParenBoth"/>
            </a:pPr>
            <a:endParaRPr lang="en-US" sz="2400" dirty="0"/>
          </a:p>
          <a:p>
            <a:pPr marL="457200" indent="-457200">
              <a:buAutoNum type="alphaLcParenBoth"/>
            </a:pPr>
            <a:r>
              <a:rPr lang="en-US" sz="2400" dirty="0"/>
              <a:t>	An employee will be given a copy of any document, report, incident, or 	notation placed on the employee's file which might be the basis of 	disciplinary action. </a:t>
            </a:r>
          </a:p>
          <a:p>
            <a:pPr marL="457200" indent="-457200">
              <a:buAutoNum type="alphaLcParenBoth"/>
            </a:pPr>
            <a:endParaRPr lang="en-US" sz="2400" dirty="0"/>
          </a:p>
          <a:p>
            <a:pPr marL="457200" indent="-457200">
              <a:buAutoNum type="alphaLcParenBoth"/>
            </a:pPr>
            <a:r>
              <a:rPr lang="en-US" sz="2400" dirty="0"/>
              <a:t>	Should an employee dispute any such entry in their file, they will be entitled 	to recourse through the grievance procedure and the eventual resolution 	thereof will become part of their personnel record. </a:t>
            </a:r>
          </a:p>
          <a:p>
            <a:endParaRPr lang="en-US" sz="2400" dirty="0"/>
          </a:p>
        </p:txBody>
      </p:sp>
    </p:spTree>
    <p:extLst>
      <p:ext uri="{BB962C8B-B14F-4D97-AF65-F5344CB8AC3E}">
        <p14:creationId xmlns:p14="http://schemas.microsoft.com/office/powerpoint/2010/main" val="298906609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BAB8006-72D2-4B42-A060-E1718E096F84}"/>
              </a:ext>
            </a:extLst>
          </p:cNvPr>
          <p:cNvSpPr/>
          <p:nvPr/>
        </p:nvSpPr>
        <p:spPr>
          <a:xfrm>
            <a:off x="381000" y="469901"/>
            <a:ext cx="11404600" cy="4524315"/>
          </a:xfrm>
          <a:prstGeom prst="rect">
            <a:avLst/>
          </a:prstGeom>
        </p:spPr>
        <p:txBody>
          <a:bodyPr wrap="square">
            <a:spAutoFit/>
          </a:bodyPr>
          <a:lstStyle/>
          <a:p>
            <a:r>
              <a:rPr lang="en-US" sz="2400" dirty="0"/>
              <a:t>(d) 	Any such document, other than official evaluation reports, will be removed 			from the employee's file after the expiration of 18-months from the date it 			was issued provided there has not been a further infraction. Where an 				employee takes a consecutive paid or unpaid leave of absence that in total 		exceeds two months within the 18-month period, the 18-month period may 		be extended up to the period of time in excess of two months. Approved 			vacation and maternity and parental leaves are the exceptions that will not 		count toward the two-month threshold. </a:t>
            </a:r>
          </a:p>
          <a:p>
            <a:pPr marL="457200" indent="-457200">
              <a:buAutoNum type="alphaLcParenBoth"/>
            </a:pPr>
            <a:endParaRPr lang="en-US" sz="2400" dirty="0"/>
          </a:p>
          <a:p>
            <a:r>
              <a:rPr lang="en-US" sz="2400" dirty="0"/>
              <a:t>(e)		The Employer agrees not to introduce as evidence in any hearing any 				document from the file of an employee, the existence of which the employee 		was not aware at the time of filing.</a:t>
            </a:r>
            <a:endParaRPr lang="en-CA" sz="2400" dirty="0"/>
          </a:p>
        </p:txBody>
      </p:sp>
    </p:spTree>
    <p:extLst>
      <p:ext uri="{BB962C8B-B14F-4D97-AF65-F5344CB8AC3E}">
        <p14:creationId xmlns:p14="http://schemas.microsoft.com/office/powerpoint/2010/main" val="362854829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DF84EB8-A027-44A1-9C19-A19CC69AB8FD}"/>
              </a:ext>
            </a:extLst>
          </p:cNvPr>
          <p:cNvSpPr/>
          <p:nvPr/>
        </p:nvSpPr>
        <p:spPr>
          <a:xfrm>
            <a:off x="292100" y="266701"/>
            <a:ext cx="11684000" cy="4893647"/>
          </a:xfrm>
          <a:prstGeom prst="rect">
            <a:avLst/>
          </a:prstGeom>
        </p:spPr>
        <p:txBody>
          <a:bodyPr wrap="square">
            <a:spAutoFit/>
          </a:bodyPr>
          <a:lstStyle/>
          <a:p>
            <a:r>
              <a:rPr lang="en-US" sz="2400" b="1" dirty="0"/>
              <a:t>11.5 	Personnel File </a:t>
            </a:r>
          </a:p>
          <a:p>
            <a:endParaRPr lang="en-US" sz="2400" dirty="0"/>
          </a:p>
          <a:p>
            <a:pPr marL="457200" indent="-457200">
              <a:buAutoNum type="alphaLcParenBoth"/>
            </a:pPr>
            <a:r>
              <a:rPr lang="en-US" sz="2400" dirty="0"/>
              <a:t>	An employee, or the President of the Union or their designate, with written 	authority of the employee, will be entitled to review an employee's personnel 	file, exclusive of employee references. The file will be reviewed at the 	employee's worksite or, where it is not possible, the file will be made available 	for review at a mutually agreed location. A designated management 	representative may be in attendance at this review. The Employer will provide 	copies of file entries as requested. The Employer may require up to five 	working days' notice prior to giving access to such information. </a:t>
            </a:r>
          </a:p>
          <a:p>
            <a:pPr marL="457200" indent="-457200">
              <a:buAutoNum type="alphaLcParenBoth"/>
            </a:pPr>
            <a:endParaRPr lang="en-US" sz="2400" dirty="0"/>
          </a:p>
          <a:p>
            <a:pPr marL="457200" indent="-457200">
              <a:buAutoNum type="alphaLcParenBoth"/>
            </a:pPr>
            <a:r>
              <a:rPr lang="en-US" sz="2400" dirty="0"/>
              <a:t>	Personnel files will be kept confidential and access will be given only to those 	supervisory personnel that require the information in the course of their duties.</a:t>
            </a:r>
            <a:endParaRPr lang="en-CA" sz="2400" dirty="0"/>
          </a:p>
        </p:txBody>
      </p:sp>
    </p:spTree>
    <p:extLst>
      <p:ext uri="{BB962C8B-B14F-4D97-AF65-F5344CB8AC3E}">
        <p14:creationId xmlns:p14="http://schemas.microsoft.com/office/powerpoint/2010/main" val="292675611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78CAB2-9FE2-4820-8F49-1F11B22569D1}"/>
              </a:ext>
            </a:extLst>
          </p:cNvPr>
          <p:cNvSpPr/>
          <p:nvPr/>
        </p:nvSpPr>
        <p:spPr>
          <a:xfrm>
            <a:off x="114300" y="203201"/>
            <a:ext cx="11938000" cy="4154984"/>
          </a:xfrm>
          <a:prstGeom prst="rect">
            <a:avLst/>
          </a:prstGeom>
        </p:spPr>
        <p:txBody>
          <a:bodyPr wrap="square">
            <a:spAutoFit/>
          </a:bodyPr>
          <a:lstStyle/>
          <a:p>
            <a:r>
              <a:rPr lang="en-US" sz="2400" b="1" dirty="0"/>
              <a:t>11.6 Right to Have Union Representative Present </a:t>
            </a:r>
          </a:p>
          <a:p>
            <a:endParaRPr lang="en-US" sz="2400" dirty="0"/>
          </a:p>
          <a:p>
            <a:r>
              <a:rPr lang="en-US" sz="2400" dirty="0"/>
              <a:t>(a) 	An employee will have the right to have a steward present at any interview with 		supervisory personnel, which the employee believes might be the basis of 				disciplinary action. Where a supervisor intends to interview an employee for 			disciplinary purposes, the supervisor will notify the employee in advance of the 		</a:t>
            </a:r>
            <a:r>
              <a:rPr lang="en-US" sz="2400" strike="sngStrike" dirty="0"/>
              <a:t>purpose of the interview</a:t>
            </a:r>
            <a:r>
              <a:rPr lang="en-US" sz="2400" dirty="0"/>
              <a:t> </a:t>
            </a:r>
            <a:r>
              <a:rPr lang="en-US" sz="2400" b="1" u="sng" dirty="0"/>
              <a:t>meeting’s purpose as well as the general nature of </a:t>
            </a:r>
            <a:r>
              <a:rPr lang="en-US" sz="2400" b="1" dirty="0"/>
              <a:t>		</a:t>
            </a:r>
            <a:r>
              <a:rPr lang="en-US" sz="2400" b="1" u="sng" dirty="0"/>
              <a:t>the issue(s) to be discussed</a:t>
            </a:r>
            <a:r>
              <a:rPr lang="en-US" sz="2400" dirty="0"/>
              <a:t> in order that the employee may contact a 				steward, providing that this does not result in an undue delay of the interview. 			This clause will not apply to those interviews that are of an operational nature 			and do not involve disciplinary action.</a:t>
            </a:r>
            <a:endParaRPr lang="en-US" sz="3200" dirty="0"/>
          </a:p>
        </p:txBody>
      </p:sp>
    </p:spTree>
    <p:extLst>
      <p:ext uri="{BB962C8B-B14F-4D97-AF65-F5344CB8AC3E}">
        <p14:creationId xmlns:p14="http://schemas.microsoft.com/office/powerpoint/2010/main" val="142393821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4CBECCE-C78B-4865-AC68-D6D7CD553E68}"/>
              </a:ext>
            </a:extLst>
          </p:cNvPr>
          <p:cNvSpPr/>
          <p:nvPr/>
        </p:nvSpPr>
        <p:spPr>
          <a:xfrm>
            <a:off x="254000" y="317500"/>
            <a:ext cx="11734800" cy="3046988"/>
          </a:xfrm>
          <a:prstGeom prst="rect">
            <a:avLst/>
          </a:prstGeom>
        </p:spPr>
        <p:txBody>
          <a:bodyPr wrap="square">
            <a:spAutoFit/>
          </a:bodyPr>
          <a:lstStyle/>
          <a:p>
            <a:r>
              <a:rPr lang="en-US" sz="2400" dirty="0"/>
              <a:t>(b)		A steward will have the right to consult with a staff representative of the Union 		and to have a local union representative present at any interview with 					supervisory personnel which might be the basis of disciplinary action against 			the steward, providing that this does not result in an undue delay of the 				interview. </a:t>
            </a:r>
          </a:p>
          <a:p>
            <a:endParaRPr lang="en-US" sz="2400" dirty="0"/>
          </a:p>
          <a:p>
            <a:r>
              <a:rPr lang="en-US" sz="2400" dirty="0"/>
              <a:t>(c)		An employee has the right to select the steward they wish to represent them 			providing that this does not result in an undue delay.</a:t>
            </a:r>
            <a:endParaRPr lang="en-CA" sz="2400" dirty="0"/>
          </a:p>
        </p:txBody>
      </p:sp>
    </p:spTree>
    <p:extLst>
      <p:ext uri="{BB962C8B-B14F-4D97-AF65-F5344CB8AC3E}">
        <p14:creationId xmlns:p14="http://schemas.microsoft.com/office/powerpoint/2010/main" val="428620460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C67E8D-D688-4A72-A65C-EAD666714282}"/>
              </a:ext>
            </a:extLst>
          </p:cNvPr>
          <p:cNvSpPr/>
          <p:nvPr/>
        </p:nvSpPr>
        <p:spPr>
          <a:xfrm>
            <a:off x="279400" y="279400"/>
            <a:ext cx="11722100" cy="2677656"/>
          </a:xfrm>
          <a:prstGeom prst="rect">
            <a:avLst/>
          </a:prstGeom>
        </p:spPr>
        <p:txBody>
          <a:bodyPr wrap="square">
            <a:spAutoFit/>
          </a:bodyPr>
          <a:lstStyle/>
          <a:p>
            <a:r>
              <a:rPr lang="en-US" sz="2400" b="1" dirty="0"/>
              <a:t>11.7 	Abandonment of Position </a:t>
            </a:r>
          </a:p>
          <a:p>
            <a:endParaRPr lang="en-US" sz="2400" dirty="0"/>
          </a:p>
          <a:p>
            <a:r>
              <a:rPr lang="en-US" sz="2400" dirty="0"/>
              <a:t>An employee who fails to report for duty for three consecutive working days without informing the Employer of the reason for their absence will be presumed to have abandoned their position. An employee will be afforded the opportunity within 10 days to rebut such presumption and demonstrate that there were reasonable grounds for not informing the Employer.</a:t>
            </a:r>
            <a:endParaRPr lang="en-CA" sz="2400" dirty="0"/>
          </a:p>
        </p:txBody>
      </p:sp>
    </p:spTree>
    <p:extLst>
      <p:ext uri="{BB962C8B-B14F-4D97-AF65-F5344CB8AC3E}">
        <p14:creationId xmlns:p14="http://schemas.microsoft.com/office/powerpoint/2010/main" val="72596374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6505D21-9018-4DB9-85BA-6633569D1B5F}"/>
              </a:ext>
            </a:extLst>
          </p:cNvPr>
          <p:cNvSpPr/>
          <p:nvPr/>
        </p:nvSpPr>
        <p:spPr>
          <a:xfrm>
            <a:off x="266700" y="197346"/>
            <a:ext cx="11633200" cy="6001643"/>
          </a:xfrm>
          <a:prstGeom prst="rect">
            <a:avLst/>
          </a:prstGeom>
        </p:spPr>
        <p:txBody>
          <a:bodyPr wrap="square">
            <a:spAutoFit/>
          </a:bodyPr>
          <a:lstStyle/>
          <a:p>
            <a:r>
              <a:rPr lang="en-US" sz="2400" b="1" dirty="0"/>
              <a:t>11.8 Probation </a:t>
            </a:r>
          </a:p>
          <a:p>
            <a:endParaRPr lang="en-US" sz="2400" dirty="0"/>
          </a:p>
          <a:p>
            <a:pPr marL="457200" indent="-457200">
              <a:buAutoNum type="alphaLcParenBoth"/>
            </a:pPr>
            <a:r>
              <a:rPr lang="en-US" sz="2400" dirty="0"/>
              <a:t>The Employer may reject a probationary employee for just cause. The Employer will provide the reasons for the rejection in writing. A rejection during probation will not be considered a dismissal for the purpose of Clause 11.2 (Dismissal and Suspension) of this agreement. The test of just cause for rejection will be a test of suitability of the probationary employee for continued employment in the position to which they have been appointed, provided that the factors involved in suitability could reasonably be expected to affect work performance. </a:t>
            </a:r>
          </a:p>
          <a:p>
            <a:pPr marL="457200" indent="-457200">
              <a:buAutoNum type="alphaLcParenBoth"/>
            </a:pPr>
            <a:endParaRPr lang="en-US" sz="2400" dirty="0"/>
          </a:p>
          <a:p>
            <a:pPr marL="457200" indent="-457200">
              <a:buAutoNum type="alphaLcParenBoth"/>
            </a:pPr>
            <a:r>
              <a:rPr lang="en-US" sz="2400" dirty="0"/>
              <a:t>The probationary period for supervisory employees and professional employees (registrants of a regulatory body) will be six months worked or the equivalent number of hours worked as based on the normal hours of work of a full-time employee, whichever occurs last. Notwithstanding the foregoing, the probationary period will not exceed nine calendar months. </a:t>
            </a:r>
          </a:p>
          <a:p>
            <a:endParaRPr lang="en-US" sz="2400" dirty="0"/>
          </a:p>
        </p:txBody>
      </p:sp>
    </p:spTree>
    <p:extLst>
      <p:ext uri="{BB962C8B-B14F-4D97-AF65-F5344CB8AC3E}">
        <p14:creationId xmlns:p14="http://schemas.microsoft.com/office/powerpoint/2010/main" val="310592136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22D638-7500-457E-9571-CDBEBDDA36FD}"/>
              </a:ext>
            </a:extLst>
          </p:cNvPr>
          <p:cNvSpPr/>
          <p:nvPr/>
        </p:nvSpPr>
        <p:spPr>
          <a:xfrm>
            <a:off x="254000" y="330200"/>
            <a:ext cx="11684000" cy="4893647"/>
          </a:xfrm>
          <a:prstGeom prst="rect">
            <a:avLst/>
          </a:prstGeom>
        </p:spPr>
        <p:txBody>
          <a:bodyPr wrap="square">
            <a:spAutoFit/>
          </a:bodyPr>
          <a:lstStyle/>
          <a:p>
            <a:pPr marL="457200" indent="-457200">
              <a:buAutoNum type="alphaLcParenBoth" startAt="3"/>
            </a:pPr>
            <a:r>
              <a:rPr lang="en-US" sz="2400" dirty="0"/>
              <a:t>The probationary period for all other employees will be three months worked or the equivalent number of hours worked as based on the normal hours of work of a full-time employee, whichever occurs last. Notwithstanding the foregoing, the probationary period will not exceed six calendar months.</a:t>
            </a:r>
          </a:p>
          <a:p>
            <a:pPr marL="457200" indent="-457200">
              <a:buAutoNum type="alphaLcParenBoth" startAt="3"/>
            </a:pPr>
            <a:endParaRPr lang="en-US" sz="2400" dirty="0"/>
          </a:p>
          <a:p>
            <a:pPr marL="457200" indent="-457200">
              <a:buAutoNum type="alphaLcParenBoth" startAt="3"/>
            </a:pPr>
            <a:r>
              <a:rPr lang="en-US" sz="2400" dirty="0"/>
              <a:t>The Employer, with the agreement of the Union, may extend the probationary period for a further period not to exceed three months.  Following discussion with the Union, the Union will not unreasonably deny the extension.</a:t>
            </a:r>
          </a:p>
          <a:p>
            <a:pPr marL="457200" indent="-457200">
              <a:buAutoNum type="alphaLcParenBoth" startAt="3"/>
            </a:pPr>
            <a:endParaRPr lang="en-US" sz="2400" dirty="0"/>
          </a:p>
          <a:p>
            <a:pPr marL="457200" indent="-457200">
              <a:buAutoNum type="alphaLcParenBoth" startAt="3"/>
            </a:pPr>
            <a:r>
              <a:rPr lang="en-US" sz="2400" dirty="0"/>
              <a:t>Where an employee feels they have been aggrieved by the decision of the Employer to reject the employee during the probationary period, they may grieve the decision pursuant to the grievance procedure outlined in Article 9 (Grievances) of this agreement commencing at Step 3.</a:t>
            </a:r>
            <a:endParaRPr lang="en-CA" sz="2400" dirty="0"/>
          </a:p>
        </p:txBody>
      </p:sp>
    </p:spTree>
    <p:extLst>
      <p:ext uri="{BB962C8B-B14F-4D97-AF65-F5344CB8AC3E}">
        <p14:creationId xmlns:p14="http://schemas.microsoft.com/office/powerpoint/2010/main" val="130390490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6C7123-68E7-48A9-A927-028EDA2FBB2D}"/>
              </a:ext>
            </a:extLst>
          </p:cNvPr>
          <p:cNvSpPr/>
          <p:nvPr/>
        </p:nvSpPr>
        <p:spPr>
          <a:xfrm>
            <a:off x="114300" y="152400"/>
            <a:ext cx="11823700" cy="5170646"/>
          </a:xfrm>
          <a:prstGeom prst="rect">
            <a:avLst/>
          </a:prstGeom>
        </p:spPr>
        <p:txBody>
          <a:bodyPr wrap="square">
            <a:spAutoFit/>
          </a:bodyPr>
          <a:lstStyle/>
          <a:p>
            <a:r>
              <a:rPr lang="en-US" sz="2400" b="1" dirty="0"/>
              <a:t>11.9 	Employee Investigations </a:t>
            </a:r>
          </a:p>
          <a:p>
            <a:endParaRPr lang="en-US" sz="2400" dirty="0"/>
          </a:p>
          <a:p>
            <a:r>
              <a:rPr lang="en-US" sz="2400" dirty="0"/>
              <a:t>(a) 	The parties agree that in certain situations it may be in the best interest of both 		clients and employees that employees be reassigned or removed from all job 			sites during an investigation of conduct. In cases where an employee cannot 			be reassigned, then the employee will be considered to be on leave of absence 		without loss of pay until the Employer has determined there is a prima facie 			case for imposing discipline.</a:t>
            </a:r>
          </a:p>
          <a:p>
            <a:endParaRPr lang="en-US" sz="2400" dirty="0"/>
          </a:p>
          <a:p>
            <a:r>
              <a:rPr lang="en-US" sz="2400" b="1" dirty="0"/>
              <a:t>(b) 	</a:t>
            </a:r>
            <a:r>
              <a:rPr lang="en-US" sz="2400" b="1" u="sng" dirty="0"/>
              <a:t>The Employer will notify the union designate when an investigation of 	</a:t>
            </a:r>
            <a:r>
              <a:rPr lang="en-US" sz="2400" b="1" dirty="0"/>
              <a:t>		</a:t>
            </a:r>
            <a:r>
              <a:rPr lang="en-US" sz="2400" b="1" u="sng" dirty="0"/>
              <a:t>conduct has been initiated. Any employee who is interviewed in the 		</a:t>
            </a:r>
            <a:r>
              <a:rPr lang="en-US" sz="2400" b="1" dirty="0"/>
              <a:t>		</a:t>
            </a:r>
            <a:r>
              <a:rPr lang="en-US" sz="2400" b="1" u="sng" dirty="0"/>
              <a:t>course of an investigation will have the right to union</a:t>
            </a:r>
            <a:r>
              <a:rPr lang="en-US" sz="2400" b="1" dirty="0"/>
              <a:t> </a:t>
            </a:r>
            <a:r>
              <a:rPr lang="en-US" sz="2400" b="1" u="sng" dirty="0"/>
              <a:t>representation at 	</a:t>
            </a:r>
            <a:r>
              <a:rPr lang="en-US" sz="2400" b="1" dirty="0"/>
              <a:t>		</a:t>
            </a:r>
            <a:r>
              <a:rPr lang="en-US" sz="2400" b="1" u="sng" dirty="0"/>
              <a:t>such an interview.</a:t>
            </a:r>
          </a:p>
          <a:p>
            <a:endParaRPr lang="en-CA" dirty="0"/>
          </a:p>
        </p:txBody>
      </p:sp>
    </p:spTree>
    <p:extLst>
      <p:ext uri="{BB962C8B-B14F-4D97-AF65-F5344CB8AC3E}">
        <p14:creationId xmlns:p14="http://schemas.microsoft.com/office/powerpoint/2010/main" val="193974794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265FB0-9F25-4370-BEFB-010C02DA6EE5}"/>
              </a:ext>
            </a:extLst>
          </p:cNvPr>
          <p:cNvSpPr/>
          <p:nvPr/>
        </p:nvSpPr>
        <p:spPr>
          <a:xfrm>
            <a:off x="342900" y="292101"/>
            <a:ext cx="11569700" cy="4801314"/>
          </a:xfrm>
          <a:prstGeom prst="rect">
            <a:avLst/>
          </a:prstGeom>
        </p:spPr>
        <p:txBody>
          <a:bodyPr wrap="square">
            <a:spAutoFit/>
          </a:bodyPr>
          <a:lstStyle/>
          <a:p>
            <a:endParaRPr lang="en-US" b="1" u="sng" dirty="0"/>
          </a:p>
          <a:p>
            <a:r>
              <a:rPr lang="en-US" sz="2400" b="1" u="sng" dirty="0"/>
              <a:t>(c) The Employer will provide to the employee the nature of the allegations being investigated.</a:t>
            </a:r>
          </a:p>
          <a:p>
            <a:endParaRPr lang="en-US" sz="2400" b="1" u="sng" dirty="0"/>
          </a:p>
          <a:p>
            <a:r>
              <a:rPr lang="en-US" sz="2400" strike="sngStrike" dirty="0"/>
              <a:t>(b)</a:t>
            </a:r>
            <a:r>
              <a:rPr lang="en-US" sz="2400" b="1" u="sng" dirty="0"/>
              <a:t>(d)</a:t>
            </a:r>
            <a:r>
              <a:rPr lang="en-US" sz="2400" dirty="0"/>
              <a:t> The Employer will make every effort to complete its investigation within 14 days.  </a:t>
            </a:r>
            <a:r>
              <a:rPr lang="en-US" sz="2400" b="1" u="sng" dirty="0"/>
              <a:t>Upon conclusion of the investigation,</a:t>
            </a:r>
            <a:r>
              <a:rPr lang="en-US" sz="2400" dirty="0"/>
              <a:t> </a:t>
            </a:r>
            <a:r>
              <a:rPr lang="en-US" sz="2400" strike="sngStrike" dirty="0"/>
              <a:t>The</a:t>
            </a:r>
            <a:r>
              <a:rPr lang="en-US" sz="2400" dirty="0"/>
              <a:t> </a:t>
            </a:r>
            <a:r>
              <a:rPr lang="en-US" sz="2400" b="1" u="sng" dirty="0" err="1"/>
              <a:t>the</a:t>
            </a:r>
            <a:r>
              <a:rPr lang="en-US" sz="2400" dirty="0"/>
              <a:t> Employer will provide the Union with a </a:t>
            </a:r>
            <a:r>
              <a:rPr lang="en-US" sz="2400" b="1" u="sng" dirty="0"/>
              <a:t>written</a:t>
            </a:r>
            <a:r>
              <a:rPr lang="en-US" sz="2400" dirty="0"/>
              <a:t> summary </a:t>
            </a:r>
            <a:r>
              <a:rPr lang="en-US" sz="2400" b="1" u="sng" dirty="0"/>
              <a:t>of the substance</a:t>
            </a:r>
            <a:r>
              <a:rPr lang="en-US" sz="2400" b="1" dirty="0"/>
              <a:t> </a:t>
            </a:r>
            <a:r>
              <a:rPr lang="en-US" sz="2400" dirty="0"/>
              <a:t>of the investigation report </a:t>
            </a:r>
            <a:r>
              <a:rPr lang="en-US" sz="2400" b="1" u="sng" dirty="0"/>
              <a:t>and the findings</a:t>
            </a:r>
            <a:r>
              <a:rPr lang="en-US" sz="2400" dirty="0"/>
              <a:t>. This summary </a:t>
            </a:r>
            <a:r>
              <a:rPr lang="en-US" sz="2400" strike="sngStrike" dirty="0"/>
              <a:t>sheet</a:t>
            </a:r>
            <a:r>
              <a:rPr lang="en-US" sz="2400" dirty="0"/>
              <a:t> is on a "</a:t>
            </a:r>
            <a:r>
              <a:rPr lang="en-US" sz="2400" i="1" dirty="0"/>
              <a:t>without prejudice</a:t>
            </a:r>
            <a:r>
              <a:rPr lang="en-US" sz="2400" dirty="0"/>
              <a:t>" basis and will not be referred to by either party in any third-party proceedings.</a:t>
            </a:r>
          </a:p>
          <a:p>
            <a:r>
              <a:rPr lang="en-US" sz="2400" strike="sngStrike" dirty="0"/>
              <a:t>(c) The Employer will notify the union designate when an investigation of conduct has been initiated.</a:t>
            </a:r>
          </a:p>
          <a:p>
            <a:r>
              <a:rPr lang="en-US" sz="2400" strike="sngStrike" dirty="0"/>
              <a:t>Any employee who is interviewed in the course of an investigation will have the right to union</a:t>
            </a:r>
            <a:r>
              <a:rPr lang="en-US" sz="2400" dirty="0"/>
              <a:t> </a:t>
            </a:r>
            <a:r>
              <a:rPr lang="en-US" sz="2400" strike="sngStrike" dirty="0"/>
              <a:t>representation at such an interview.</a:t>
            </a:r>
            <a:endParaRPr lang="en-US" sz="2400" dirty="0"/>
          </a:p>
        </p:txBody>
      </p:sp>
    </p:spTree>
    <p:extLst>
      <p:ext uri="{BB962C8B-B14F-4D97-AF65-F5344CB8AC3E}">
        <p14:creationId xmlns:p14="http://schemas.microsoft.com/office/powerpoint/2010/main" val="41996137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616946-9305-4D5C-BD17-9B3E8B625EF9}"/>
              </a:ext>
            </a:extLst>
          </p:cNvPr>
          <p:cNvSpPr>
            <a:spLocks noGrp="1"/>
          </p:cNvSpPr>
          <p:nvPr>
            <p:ph type="title"/>
          </p:nvPr>
        </p:nvSpPr>
        <p:spPr>
          <a:xfrm>
            <a:off x="3606655" y="2002971"/>
            <a:ext cx="7315200" cy="3255264"/>
          </a:xfrm>
        </p:spPr>
        <p:txBody>
          <a:bodyPr>
            <a:normAutofit/>
          </a:bodyPr>
          <a:lstStyle/>
          <a:p>
            <a:r>
              <a:rPr lang="en-US" sz="4800" dirty="0"/>
              <a:t>Article 16 – </a:t>
            </a:r>
            <a:br>
              <a:rPr lang="en-US" sz="4800" dirty="0"/>
            </a:br>
            <a:r>
              <a:rPr lang="en-US" sz="4800" dirty="0"/>
              <a:t>Overtime</a:t>
            </a:r>
            <a:endParaRPr lang="en-CA" sz="4800" dirty="0"/>
          </a:p>
        </p:txBody>
      </p:sp>
    </p:spTree>
    <p:extLst>
      <p:ext uri="{BB962C8B-B14F-4D97-AF65-F5344CB8AC3E}">
        <p14:creationId xmlns:p14="http://schemas.microsoft.com/office/powerpoint/2010/main" val="25002554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showMasterSp="0">
  <p:cSld>
    <p:bg>
      <p:bgPr>
        <a:solidFill>
          <a:srgbClr val="1A1A1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859D9F1-C750-4081-89F0-890FBB69911F}"/>
              </a:ext>
              <a:ext uri="{C183D7F6-B498-43B3-948B-1728B52AA6E4}">
                <adec:decorative xmlns:adec="http://schemas.microsoft.com/office/drawing/2017/decorative" val="1"/>
              </a:ext>
            </a:extLst>
          </p:cNvPr>
          <p:cNvSpPr/>
          <p:nvPr>
            <p:custDataLst>
              <p:tags r:id="rId2"/>
            </p:custDataLst>
          </p:nvPr>
        </p:nvSpPr>
        <p:spPr>
          <a:xfrm>
            <a:off x="444693" y="1742703"/>
            <a:ext cx="2371696" cy="2371696"/>
          </a:xfrm>
          <a:prstGeom prst="rect">
            <a:avLst/>
          </a:prstGeom>
          <a:blipFill>
            <a:blip r:embed="rId7">
              <a:extLst>
                <a:ext uri="{96DAC541-7B7A-43D3-8B79-37D633B846F1}">
                  <asvg:svgBlip xmlns:asvg="http://schemas.microsoft.com/office/drawing/2016/SVG/main" r:embed="rId8"/>
                </a:ext>
              </a:extLst>
            </a:blip>
            <a:stretch>
              <a:fillRect/>
            </a:stretch>
          </a:blip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Rectangle 2" descr="What is your familiarity with this specific article?">
            <a:extLst>
              <a:ext uri="{FF2B5EF4-FFF2-40B4-BE49-F238E27FC236}">
                <a16:creationId xmlns:a16="http://schemas.microsoft.com/office/drawing/2014/main" id="{C4DA789B-DE08-4824-ACC1-73064D1F604D}"/>
              </a:ext>
            </a:extLst>
          </p:cNvPr>
          <p:cNvSpPr/>
          <p:nvPr>
            <p:custDataLst>
              <p:tags r:id="rId3"/>
            </p:custDataLst>
          </p:nvPr>
        </p:nvSpPr>
        <p:spPr>
          <a:xfrm>
            <a:off x="3112851" y="1000897"/>
            <a:ext cx="8486226" cy="3855308"/>
          </a:xfrm>
          <a:prstGeom prst="rect">
            <a:avLst/>
          </a:prstGeom>
          <a:noFill/>
          <a:ln w="10795"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a:solidFill>
                  <a:srgbClr val="FFFFFF"/>
                </a:solidFill>
              </a:rPr>
              <a:t>What is your familiarity with this specific article?</a:t>
            </a:r>
            <a:endParaRPr lang="en-CA" sz="4000" b="1">
              <a:solidFill>
                <a:srgbClr val="FFFFFF"/>
              </a:solidFill>
            </a:endParaRPr>
          </a:p>
        </p:txBody>
      </p:sp>
      <p:sp>
        <p:nvSpPr>
          <p:cNvPr id="4" name="Rectangle 3" descr="The Slido app must be installed on every computer you’re presenting from">
            <a:extLst>
              <a:ext uri="{FF2B5EF4-FFF2-40B4-BE49-F238E27FC236}">
                <a16:creationId xmlns:a16="http://schemas.microsoft.com/office/drawing/2014/main" id="{4ABE9433-A657-4CB5-ADA5-DC2BA1F075A1}"/>
              </a:ext>
            </a:extLst>
          </p:cNvPr>
          <p:cNvSpPr/>
          <p:nvPr>
            <p:custDataLst>
              <p:tags r:id="rId4"/>
            </p:custDataLst>
          </p:nvPr>
        </p:nvSpPr>
        <p:spPr>
          <a:xfrm>
            <a:off x="0" y="5820032"/>
            <a:ext cx="12192001" cy="1037968"/>
          </a:xfrm>
          <a:prstGeom prst="rect">
            <a:avLst/>
          </a:prstGeom>
          <a:solidFill>
            <a:srgbClr val="198038"/>
          </a:solid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85000" lnSpcReduction="10000"/>
          </a:bodyPr>
          <a:lstStyle/>
          <a:p>
            <a:r>
              <a:rPr lang="en-US" sz="2600">
                <a:solidFill>
                  <a:srgbClr val="FFFFFF"/>
                </a:solidFill>
              </a:rPr>
              <a:t>The </a:t>
            </a:r>
            <a:r>
              <a:rPr lang="en-US" sz="2600">
                <a:solidFill>
                  <a:srgbClr val="FFFFFF"/>
                </a:solidFill>
                <a:hlinkClick r:id="rId9">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endParaRPr lang="en-CA" sz="2600">
              <a:solidFill>
                <a:srgbClr val="FFFFFF"/>
              </a:solidFill>
            </a:endParaRPr>
          </a:p>
        </p:txBody>
      </p:sp>
      <p:pic>
        <p:nvPicPr>
          <p:cNvPr id="6" name="Graphic 5">
            <a:extLst>
              <a:ext uri="{FF2B5EF4-FFF2-40B4-BE49-F238E27FC236}">
                <a16:creationId xmlns:a16="http://schemas.microsoft.com/office/drawing/2014/main" id="{17D6D7F8-5D4C-4C8E-A872-31D205056B0C}"/>
              </a:ext>
              <a:ext uri="{C183D7F6-B498-43B3-948B-1728B52AA6E4}">
                <adec:decorative xmlns:adec="http://schemas.microsoft.com/office/drawing/2017/decorative" val="1"/>
              </a:ext>
            </a:extLst>
          </p:cNvPr>
          <p:cNvPicPr>
            <a:picLocks/>
          </p:cNvPicPr>
          <p:nvPr/>
        </p:nvPicPr>
        <p:blipFill>
          <a:blip r:embed="rId10">
            <a:extLst>
              <a:ext uri="{96DAC541-7B7A-43D3-8B79-37D633B846F1}">
                <asvg:svgBlip xmlns:asvg="http://schemas.microsoft.com/office/drawing/2016/SVG/main" r:embed="rId11"/>
              </a:ext>
            </a:extLst>
          </a:blip>
          <a:stretch>
            <a:fillRect/>
          </a:stretch>
        </p:blipFill>
        <p:spPr>
          <a:xfrm>
            <a:off x="296462" y="6190785"/>
            <a:ext cx="296462" cy="296462"/>
          </a:xfrm>
          <a:prstGeom prst="rect">
            <a:avLst/>
          </a:prstGeom>
        </p:spPr>
      </p:pic>
      <p:sp>
        <p:nvSpPr>
          <p:cNvPr id="7" name="Trapezoid 6" descr="Do not edit&#10;How to change the design">
            <a:extLst>
              <a:ext uri="{FF2B5EF4-FFF2-40B4-BE49-F238E27FC236}">
                <a16:creationId xmlns:a16="http://schemas.microsoft.com/office/drawing/2014/main" id="{A79A27F7-1086-43BA-9774-014A88750C16}"/>
              </a:ext>
            </a:extLst>
          </p:cNvPr>
          <p:cNvSpPr/>
          <p:nvPr>
            <p:custDataLst>
              <p:tags r:id="rId5"/>
            </p:custDataLst>
          </p:nvPr>
        </p:nvSpPr>
        <p:spPr>
          <a:xfrm rot="2700000">
            <a:off x="9620371" y="514924"/>
            <a:ext cx="3335198" cy="778213"/>
          </a:xfrm>
          <a:prstGeom prst="trapezoid">
            <a:avLst>
              <a:gd name="adj" fmla="val 100000"/>
            </a:avLst>
          </a:prstGeom>
          <a:solidFill>
            <a:srgbClr val="0A3316"/>
          </a:solid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42A65F"/>
                </a:solidFill>
              </a:rPr>
              <a:t>Do not edit
</a:t>
            </a:r>
            <a:r>
              <a:rPr lang="en-US" sz="2200">
                <a:solidFill>
                  <a:srgbClr val="42A65F"/>
                </a:solidFill>
                <a:hlinkClick r:id="rId12">
                  <a:extLst>
                    <a:ext uri="{A12FA001-AC4F-418D-AE19-62706E023703}">
                      <ahyp:hlinkClr xmlns:ahyp="http://schemas.microsoft.com/office/drawing/2018/hyperlinkcolor" val="tx"/>
                    </a:ext>
                  </a:extLst>
                </a:hlinkClick>
              </a:rPr>
              <a:t>How to change the design</a:t>
            </a:r>
            <a:endParaRPr lang="en-CA" sz="2200">
              <a:solidFill>
                <a:srgbClr val="42A65F"/>
              </a:solidFill>
            </a:endParaRPr>
          </a:p>
        </p:txBody>
      </p:sp>
      <p:pic>
        <p:nvPicPr>
          <p:cNvPr id="9" name="Graphic 8">
            <a:extLst>
              <a:ext uri="{FF2B5EF4-FFF2-40B4-BE49-F238E27FC236}">
                <a16:creationId xmlns:a16="http://schemas.microsoft.com/office/drawing/2014/main" id="{2F351431-8BB8-4FE3-ADFE-9F67DF5EA986}"/>
              </a:ext>
              <a:ext uri="{C183D7F6-B498-43B3-948B-1728B52AA6E4}">
                <adec:decorative xmlns:adec="http://schemas.microsoft.com/office/drawing/2017/decorative" val="1"/>
              </a:ext>
            </a:extLst>
          </p:cNvPr>
          <p:cNvPicPr>
            <a:picLocks/>
          </p:cNvPicPr>
          <p:nvPr/>
        </p:nvPicPr>
        <p:blipFill>
          <a:blip r:embed="rId13">
            <a:extLst>
              <a:ext uri="{96DAC541-7B7A-43D3-8B79-37D633B846F1}">
                <asvg:svgBlip xmlns:asvg="http://schemas.microsoft.com/office/drawing/2016/SVG/main" r:embed="rId14"/>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232151503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C5ACF6-0D16-463C-95B4-C68AB0AF6687}"/>
              </a:ext>
            </a:extLst>
          </p:cNvPr>
          <p:cNvSpPr/>
          <p:nvPr/>
        </p:nvSpPr>
        <p:spPr>
          <a:xfrm>
            <a:off x="165100" y="152400"/>
            <a:ext cx="11887200" cy="6370975"/>
          </a:xfrm>
          <a:prstGeom prst="rect">
            <a:avLst/>
          </a:prstGeom>
        </p:spPr>
        <p:txBody>
          <a:bodyPr wrap="square">
            <a:spAutoFit/>
          </a:bodyPr>
          <a:lstStyle/>
          <a:p>
            <a:r>
              <a:rPr lang="en-US" sz="2400" b="1" dirty="0"/>
              <a:t>16.1 	Definitions </a:t>
            </a:r>
          </a:p>
          <a:p>
            <a:endParaRPr lang="en-US" sz="2400" dirty="0"/>
          </a:p>
          <a:p>
            <a:r>
              <a:rPr lang="en-US" sz="2400" dirty="0"/>
              <a:t>(a) 	"Overtime" means work authorized by the Employer and performed by an 				employee in excess of: </a:t>
            </a:r>
          </a:p>
          <a:p>
            <a:endParaRPr lang="en-US" sz="2400" dirty="0"/>
          </a:p>
          <a:p>
            <a:r>
              <a:rPr lang="en-US" sz="2400" dirty="0"/>
              <a:t>		(1) the scheduled daily hours of a full-time employee; </a:t>
            </a:r>
          </a:p>
          <a:p>
            <a:endParaRPr lang="en-US" sz="2400" dirty="0"/>
          </a:p>
          <a:p>
            <a:r>
              <a:rPr lang="en-US" sz="2400" dirty="0"/>
              <a:t>		(2) the maximum daily hours for those employees on flextime; or </a:t>
            </a:r>
          </a:p>
          <a:p>
            <a:pPr marL="342900" indent="-342900">
              <a:buAutoNum type="arabicParenBoth"/>
            </a:pPr>
            <a:endParaRPr lang="en-US" sz="2400" dirty="0"/>
          </a:p>
          <a:p>
            <a:r>
              <a:rPr lang="en-US" sz="2400" dirty="0"/>
              <a:t>		(3) the agreed averaging period. </a:t>
            </a:r>
          </a:p>
          <a:p>
            <a:pPr marL="342900" indent="-342900">
              <a:buAutoNum type="arabicParenBoth"/>
            </a:pPr>
            <a:endParaRPr lang="en-US" sz="2400" dirty="0"/>
          </a:p>
          <a:p>
            <a:r>
              <a:rPr lang="en-US" sz="2400" dirty="0"/>
              <a:t>(b) 	"Straight-time rate" means the hourly rate of remuneration. </a:t>
            </a:r>
          </a:p>
          <a:p>
            <a:endParaRPr lang="en-US" sz="2400" dirty="0"/>
          </a:p>
          <a:p>
            <a:r>
              <a:rPr lang="en-US" sz="2400" dirty="0"/>
              <a:t>(c) 		"Time and one-half" means one and one-half times the straight-time rate. </a:t>
            </a:r>
          </a:p>
          <a:p>
            <a:endParaRPr lang="en-US" sz="2400" dirty="0"/>
          </a:p>
          <a:p>
            <a:r>
              <a:rPr lang="en-US" sz="2400" dirty="0"/>
              <a:t>(d) 	"Double-time" means twice the straight-time rate. "Double-time and one-half" 			means two and one-half times the straight-time rate.</a:t>
            </a:r>
            <a:endParaRPr lang="en-CA" sz="2400" dirty="0"/>
          </a:p>
        </p:txBody>
      </p:sp>
    </p:spTree>
    <p:extLst>
      <p:ext uri="{BB962C8B-B14F-4D97-AF65-F5344CB8AC3E}">
        <p14:creationId xmlns:p14="http://schemas.microsoft.com/office/powerpoint/2010/main" val="309690867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79A039C-FD4C-4B4F-A7F1-1A701463FC95}"/>
              </a:ext>
            </a:extLst>
          </p:cNvPr>
          <p:cNvSpPr/>
          <p:nvPr/>
        </p:nvSpPr>
        <p:spPr>
          <a:xfrm>
            <a:off x="241300" y="203200"/>
            <a:ext cx="11747500" cy="1938992"/>
          </a:xfrm>
          <a:prstGeom prst="rect">
            <a:avLst/>
          </a:prstGeom>
        </p:spPr>
        <p:txBody>
          <a:bodyPr wrap="square">
            <a:spAutoFit/>
          </a:bodyPr>
          <a:lstStyle/>
          <a:p>
            <a:r>
              <a:rPr lang="en-US" sz="2400" b="1" dirty="0"/>
              <a:t>16.2 Overtime </a:t>
            </a:r>
          </a:p>
          <a:p>
            <a:endParaRPr lang="en-US" sz="2400" dirty="0"/>
          </a:p>
          <a:p>
            <a:r>
              <a:rPr lang="en-US" sz="2400" dirty="0"/>
              <a:t>Entitlement Overtime entitlement will be calculated in 20-minute increments; however, employees will not be entitled to any compensation for periods of overtime of less than 10 minutes per day.</a:t>
            </a:r>
            <a:endParaRPr lang="en-CA" sz="2400" dirty="0"/>
          </a:p>
        </p:txBody>
      </p:sp>
    </p:spTree>
    <p:extLst>
      <p:ext uri="{BB962C8B-B14F-4D97-AF65-F5344CB8AC3E}">
        <p14:creationId xmlns:p14="http://schemas.microsoft.com/office/powerpoint/2010/main" val="119989978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871FF4B-EF12-49EC-B764-C9701F6EFFB2}"/>
              </a:ext>
            </a:extLst>
          </p:cNvPr>
          <p:cNvSpPr/>
          <p:nvPr/>
        </p:nvSpPr>
        <p:spPr>
          <a:xfrm>
            <a:off x="203200" y="254000"/>
            <a:ext cx="11849100" cy="1569660"/>
          </a:xfrm>
          <a:prstGeom prst="rect">
            <a:avLst/>
          </a:prstGeom>
        </p:spPr>
        <p:txBody>
          <a:bodyPr wrap="square">
            <a:spAutoFit/>
          </a:bodyPr>
          <a:lstStyle/>
          <a:p>
            <a:r>
              <a:rPr lang="en-US" sz="2400" b="1" dirty="0"/>
              <a:t>16.3 Recording of Overtime </a:t>
            </a:r>
          </a:p>
          <a:p>
            <a:endParaRPr lang="en-US" sz="2400" dirty="0"/>
          </a:p>
          <a:p>
            <a:r>
              <a:rPr lang="en-US" sz="2400" dirty="0"/>
              <a:t>Employees will record starting and finishing times for overtime worked on a form determined by the Employer</a:t>
            </a:r>
            <a:r>
              <a:rPr lang="en-US" dirty="0"/>
              <a:t>.</a:t>
            </a:r>
            <a:endParaRPr lang="en-CA" dirty="0"/>
          </a:p>
        </p:txBody>
      </p:sp>
    </p:spTree>
    <p:extLst>
      <p:ext uri="{BB962C8B-B14F-4D97-AF65-F5344CB8AC3E}">
        <p14:creationId xmlns:p14="http://schemas.microsoft.com/office/powerpoint/2010/main" val="344643793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B387ECD-1523-4D5F-BAD4-938E13EE1F80}"/>
              </a:ext>
            </a:extLst>
          </p:cNvPr>
          <p:cNvSpPr/>
          <p:nvPr/>
        </p:nvSpPr>
        <p:spPr>
          <a:xfrm>
            <a:off x="139700" y="198735"/>
            <a:ext cx="11912600" cy="1569660"/>
          </a:xfrm>
          <a:prstGeom prst="rect">
            <a:avLst/>
          </a:prstGeom>
        </p:spPr>
        <p:txBody>
          <a:bodyPr wrap="square">
            <a:spAutoFit/>
          </a:bodyPr>
          <a:lstStyle/>
          <a:p>
            <a:r>
              <a:rPr lang="en-US" sz="2400" b="1" dirty="0"/>
              <a:t>16.4 	Sharing of Overtime </a:t>
            </a:r>
          </a:p>
          <a:p>
            <a:endParaRPr lang="en-US" sz="2400" dirty="0"/>
          </a:p>
          <a:p>
            <a:r>
              <a:rPr lang="en-US" sz="2400" dirty="0"/>
              <a:t>Overtime work will be allocated equitably within a </a:t>
            </a:r>
            <a:r>
              <a:rPr lang="en-US" sz="2400" dirty="0" err="1"/>
              <a:t>programme</a:t>
            </a:r>
            <a:r>
              <a:rPr lang="en-US" sz="2400" dirty="0"/>
              <a:t>/worksite (see local issues agreement).</a:t>
            </a:r>
            <a:endParaRPr lang="en-CA" sz="2400" dirty="0"/>
          </a:p>
        </p:txBody>
      </p:sp>
    </p:spTree>
    <p:extLst>
      <p:ext uri="{BB962C8B-B14F-4D97-AF65-F5344CB8AC3E}">
        <p14:creationId xmlns:p14="http://schemas.microsoft.com/office/powerpoint/2010/main" val="42924624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5947DC-6FAF-4B0A-ADF9-B46AF6BB5168}"/>
              </a:ext>
            </a:extLst>
          </p:cNvPr>
          <p:cNvSpPr/>
          <p:nvPr/>
        </p:nvSpPr>
        <p:spPr>
          <a:xfrm>
            <a:off x="203200" y="139701"/>
            <a:ext cx="11785600" cy="6370975"/>
          </a:xfrm>
          <a:prstGeom prst="rect">
            <a:avLst/>
          </a:prstGeom>
        </p:spPr>
        <p:txBody>
          <a:bodyPr wrap="square">
            <a:spAutoFit/>
          </a:bodyPr>
          <a:lstStyle/>
          <a:p>
            <a:r>
              <a:rPr lang="en-US" sz="2400" dirty="0"/>
              <a:t>16.5 	</a:t>
            </a:r>
            <a:r>
              <a:rPr lang="en-US" sz="2400" b="1" dirty="0"/>
              <a:t>Overtime Compensation </a:t>
            </a:r>
          </a:p>
          <a:p>
            <a:endParaRPr lang="en-US" sz="2400" dirty="0"/>
          </a:p>
          <a:p>
            <a:r>
              <a:rPr lang="en-US" sz="2400" dirty="0"/>
              <a:t>Employees requested to work in excess of the normal daily full shift hours as outlined in Clause 14.2 (Hours of Work), or who are requested to work on their scheduled day of rest, will be paid: </a:t>
            </a:r>
          </a:p>
          <a:p>
            <a:endParaRPr lang="en-US" sz="2400" dirty="0"/>
          </a:p>
          <a:p>
            <a:pPr marL="914400" lvl="1" indent="-457200">
              <a:buAutoNum type="alphaLcParenBoth"/>
            </a:pPr>
            <a:r>
              <a:rPr lang="en-US" sz="2400" dirty="0"/>
              <a:t>time and one-half for the first two hours of overtime on a regularly scheduled workday; and </a:t>
            </a:r>
          </a:p>
          <a:p>
            <a:pPr marL="914400" lvl="1" indent="-457200">
              <a:buAutoNum type="alphaLcParenBoth"/>
            </a:pPr>
            <a:r>
              <a:rPr lang="en-US" sz="2400" dirty="0"/>
              <a:t>double-time for hours worked in excess of the two hours referred to in (a) above;</a:t>
            </a:r>
          </a:p>
          <a:p>
            <a:pPr marL="914400" lvl="1" indent="-457200">
              <a:buAutoNum type="alphaLcParenBoth"/>
            </a:pPr>
            <a:r>
              <a:rPr lang="en-US" sz="2400" dirty="0"/>
              <a:t>double-time for all hours worked on a scheduled day of rest. </a:t>
            </a:r>
          </a:p>
          <a:p>
            <a:pPr marL="457200" indent="-457200">
              <a:buAutoNum type="alphaLcParenBoth"/>
            </a:pPr>
            <a:endParaRPr lang="en-US" sz="2400" dirty="0"/>
          </a:p>
          <a:p>
            <a:r>
              <a:rPr lang="en-US" sz="2400" dirty="0"/>
              <a:t>The compensation of overtime in (a) and (b) is to be on a daily basis and not cumulative. </a:t>
            </a:r>
          </a:p>
          <a:p>
            <a:endParaRPr lang="en-US" sz="2400" dirty="0"/>
          </a:p>
          <a:p>
            <a:r>
              <a:rPr lang="en-US" sz="2400" dirty="0"/>
              <a:t>An employee may choose to receive equivalent compensatory time off in lieu of overtime. Time off will be scheduled at a mutually agreeable time.</a:t>
            </a:r>
            <a:endParaRPr lang="en-CA" sz="2400" dirty="0"/>
          </a:p>
        </p:txBody>
      </p:sp>
    </p:spTree>
    <p:extLst>
      <p:ext uri="{BB962C8B-B14F-4D97-AF65-F5344CB8AC3E}">
        <p14:creationId xmlns:p14="http://schemas.microsoft.com/office/powerpoint/2010/main" val="422601981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E34AB0-5C99-435C-B4E9-145BB3A185BD}"/>
              </a:ext>
            </a:extLst>
          </p:cNvPr>
          <p:cNvSpPr/>
          <p:nvPr/>
        </p:nvSpPr>
        <p:spPr>
          <a:xfrm>
            <a:off x="254000" y="254000"/>
            <a:ext cx="11709400" cy="1569660"/>
          </a:xfrm>
          <a:prstGeom prst="rect">
            <a:avLst/>
          </a:prstGeom>
        </p:spPr>
        <p:txBody>
          <a:bodyPr wrap="square">
            <a:spAutoFit/>
          </a:bodyPr>
          <a:lstStyle/>
          <a:p>
            <a:r>
              <a:rPr lang="en-US" sz="2400" b="1" dirty="0"/>
              <a:t>16.6 No Layoff to Compensate for Overtime </a:t>
            </a:r>
          </a:p>
          <a:p>
            <a:endParaRPr lang="en-US" sz="2400" dirty="0"/>
          </a:p>
          <a:p>
            <a:r>
              <a:rPr lang="en-US" sz="2400" dirty="0"/>
              <a:t>Employees will not be required to layoff during regular hours to equalize any overtime worked.</a:t>
            </a:r>
            <a:endParaRPr lang="en-CA" sz="2400" dirty="0"/>
          </a:p>
        </p:txBody>
      </p:sp>
    </p:spTree>
    <p:extLst>
      <p:ext uri="{BB962C8B-B14F-4D97-AF65-F5344CB8AC3E}">
        <p14:creationId xmlns:p14="http://schemas.microsoft.com/office/powerpoint/2010/main" val="126293013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F0D0B14-C81A-4141-A998-C7F2672C0DE9}"/>
              </a:ext>
            </a:extLst>
          </p:cNvPr>
          <p:cNvSpPr/>
          <p:nvPr/>
        </p:nvSpPr>
        <p:spPr>
          <a:xfrm>
            <a:off x="190500" y="190500"/>
            <a:ext cx="11861800" cy="3416320"/>
          </a:xfrm>
          <a:prstGeom prst="rect">
            <a:avLst/>
          </a:prstGeom>
        </p:spPr>
        <p:txBody>
          <a:bodyPr wrap="square">
            <a:spAutoFit/>
          </a:bodyPr>
          <a:lstStyle/>
          <a:p>
            <a:r>
              <a:rPr lang="en-US" sz="2400" b="1" dirty="0"/>
              <a:t>16.7 Right to Refuse Overtime </a:t>
            </a:r>
          </a:p>
          <a:p>
            <a:endParaRPr lang="en-US" sz="2400" dirty="0"/>
          </a:p>
          <a:p>
            <a:pPr marL="342900" indent="-342900">
              <a:buAutoNum type="alphaLcParenBoth"/>
            </a:pPr>
            <a:r>
              <a:rPr lang="en-US" sz="2400" dirty="0"/>
              <a:t>		All employees will have the right to refuse to work overtime, except when 				required to do so in emergency situations, without being subject to disciplinary 		action for so refusing. </a:t>
            </a:r>
          </a:p>
          <a:p>
            <a:pPr marL="342900" indent="-342900">
              <a:buAutoNum type="alphaLcParenBoth"/>
            </a:pPr>
            <a:endParaRPr lang="en-US" sz="2400" dirty="0"/>
          </a:p>
          <a:p>
            <a:pPr marL="342900" indent="-342900">
              <a:buAutoNum type="alphaLcParenBoth"/>
            </a:pPr>
            <a:r>
              <a:rPr lang="en-US" sz="2400" dirty="0"/>
              <a:t>		When an employee is required to work overtime, the Employer will pay for any 		dependent care expenses incurred by the employee. Such expenses to be the 		dependent care expenses normally paid by the employee.</a:t>
            </a:r>
            <a:endParaRPr lang="en-CA" sz="2400" dirty="0"/>
          </a:p>
        </p:txBody>
      </p:sp>
    </p:spTree>
    <p:extLst>
      <p:ext uri="{BB962C8B-B14F-4D97-AF65-F5344CB8AC3E}">
        <p14:creationId xmlns:p14="http://schemas.microsoft.com/office/powerpoint/2010/main" val="282508433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2B3F827-9902-4057-AA6B-87DE501F7CA6}"/>
              </a:ext>
            </a:extLst>
          </p:cNvPr>
          <p:cNvSpPr/>
          <p:nvPr/>
        </p:nvSpPr>
        <p:spPr>
          <a:xfrm>
            <a:off x="203200" y="215901"/>
            <a:ext cx="11684000" cy="5632311"/>
          </a:xfrm>
          <a:prstGeom prst="rect">
            <a:avLst/>
          </a:prstGeom>
        </p:spPr>
        <p:txBody>
          <a:bodyPr wrap="square">
            <a:spAutoFit/>
          </a:bodyPr>
          <a:lstStyle/>
          <a:p>
            <a:r>
              <a:rPr lang="en-US" sz="2400" b="1" dirty="0"/>
              <a:t>16.8	 Callback Provisions </a:t>
            </a:r>
          </a:p>
          <a:p>
            <a:endParaRPr lang="en-US" sz="2400" dirty="0"/>
          </a:p>
          <a:p>
            <a:pPr marL="342900" indent="-342900">
              <a:buAutoNum type="alphaLcParenBoth"/>
            </a:pPr>
            <a:r>
              <a:rPr lang="en-US" sz="2400" dirty="0"/>
              <a:t>		Employees called back to work at an Employer's worksite, to work overtime 			will be compensated for a minimum of two hours at applicable overtime rates. </a:t>
            </a:r>
          </a:p>
          <a:p>
            <a:pPr marL="342900" indent="-342900">
              <a:buAutoNum type="alphaLcParenBoth"/>
            </a:pPr>
            <a:endParaRPr lang="en-US" sz="2400" dirty="0"/>
          </a:p>
          <a:p>
            <a:r>
              <a:rPr lang="en-US" sz="2400" dirty="0"/>
              <a:t>		These employees will receive a transportation allowance based on the cost of 		taking a taxi from their home to the Employer's place of business and return 			or, if the employee normally drives their automobile to work, the vehicle 				allowance from the employee's home to the Employer's place of business and 		return. The minimum allowance will be two dollars. </a:t>
            </a:r>
          </a:p>
          <a:p>
            <a:endParaRPr lang="en-US" sz="2400" dirty="0"/>
          </a:p>
          <a:p>
            <a:r>
              <a:rPr lang="en-US" sz="2400" dirty="0"/>
              <a:t>(b) 	Employees who are required to work without being called back to attend at the 		Employer's worksite (e.g. fielding telephone calls) will be compensated at one 		and one-half times the normal rate of pay for 30 minutes or portion thereof for 			every call-back or for the actual duration of the work if it exceeds 30 minutes.</a:t>
            </a:r>
            <a:endParaRPr lang="en-CA" sz="2400" dirty="0"/>
          </a:p>
        </p:txBody>
      </p:sp>
    </p:spTree>
    <p:extLst>
      <p:ext uri="{BB962C8B-B14F-4D97-AF65-F5344CB8AC3E}">
        <p14:creationId xmlns:p14="http://schemas.microsoft.com/office/powerpoint/2010/main" val="269378380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F4A7EE6-DBEC-4FD6-8757-5D9BBCC720E1}"/>
              </a:ext>
            </a:extLst>
          </p:cNvPr>
          <p:cNvSpPr/>
          <p:nvPr/>
        </p:nvSpPr>
        <p:spPr>
          <a:xfrm>
            <a:off x="266700" y="279400"/>
            <a:ext cx="11671300" cy="2308324"/>
          </a:xfrm>
          <a:prstGeom prst="rect">
            <a:avLst/>
          </a:prstGeom>
        </p:spPr>
        <p:txBody>
          <a:bodyPr wrap="square">
            <a:spAutoFit/>
          </a:bodyPr>
          <a:lstStyle/>
          <a:p>
            <a:r>
              <a:rPr lang="en-US" sz="2400" b="1" dirty="0"/>
              <a:t>16.9 	Rest Interval </a:t>
            </a:r>
          </a:p>
          <a:p>
            <a:endParaRPr lang="en-US" sz="2400" dirty="0"/>
          </a:p>
          <a:p>
            <a:r>
              <a:rPr lang="en-US" sz="2400" dirty="0"/>
              <a:t>An employee required to work overtime beyond their regularly scheduled shift will be entitled to eight clear hours between the end of the overtime worked and the start of their next regular shift. If eight clear hours are not provided, overtime rates will apply to all hours worked on the regular shift which fall within the eight-hour period.</a:t>
            </a:r>
            <a:endParaRPr lang="en-CA" sz="2400" dirty="0"/>
          </a:p>
        </p:txBody>
      </p:sp>
    </p:spTree>
    <p:extLst>
      <p:ext uri="{BB962C8B-B14F-4D97-AF65-F5344CB8AC3E}">
        <p14:creationId xmlns:p14="http://schemas.microsoft.com/office/powerpoint/2010/main" val="359556910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BD19A3-B10E-4426-961A-EB60A1C82982}"/>
              </a:ext>
            </a:extLst>
          </p:cNvPr>
          <p:cNvSpPr/>
          <p:nvPr/>
        </p:nvSpPr>
        <p:spPr>
          <a:xfrm>
            <a:off x="152400" y="139701"/>
            <a:ext cx="11874500" cy="4893647"/>
          </a:xfrm>
          <a:prstGeom prst="rect">
            <a:avLst/>
          </a:prstGeom>
        </p:spPr>
        <p:txBody>
          <a:bodyPr wrap="square">
            <a:spAutoFit/>
          </a:bodyPr>
          <a:lstStyle/>
          <a:p>
            <a:r>
              <a:rPr lang="en-US" sz="2400" b="1" dirty="0"/>
              <a:t>16.10 Overtime for Part-Time Employees </a:t>
            </a:r>
          </a:p>
          <a:p>
            <a:endParaRPr lang="en-US" sz="2400" dirty="0"/>
          </a:p>
          <a:p>
            <a:pPr marL="342900" indent="-342900">
              <a:buAutoNum type="alphaLcParenBoth"/>
            </a:pPr>
            <a:r>
              <a:rPr lang="en-US" sz="2400" dirty="0"/>
              <a:t>		A part-time employee working less than the normal hours per day of a full-time 		employee, and who is required to work longer than their regular working day, 			will be paid at the rate of straight-time for the hours so worked, up to and 				including the normal hours in the working day of a full-time employee. </a:t>
            </a:r>
          </a:p>
          <a:p>
            <a:pPr marL="342900" indent="-342900">
              <a:buAutoNum type="alphaLcParenBoth"/>
            </a:pPr>
            <a:endParaRPr lang="en-US" sz="2400" dirty="0"/>
          </a:p>
          <a:p>
            <a:pPr marL="342900" indent="-342900">
              <a:buAutoNum type="alphaLcParenBoth"/>
            </a:pPr>
            <a:r>
              <a:rPr lang="en-US" sz="2400" dirty="0"/>
              <a:t>		A part-time employee working less than the normal days per week of a full-time 		employee, and who is required to work other than their regularly scheduled 			workdays, will be paid at the rate of straight-time for the days so worked up to 		and including the normal workdays in the workweek of a full-time employee. </a:t>
            </a:r>
          </a:p>
          <a:p>
            <a:pPr marL="342900" indent="-342900">
              <a:buAutoNum type="alphaLcParenBoth"/>
            </a:pPr>
            <a:endParaRPr lang="en-US" sz="2400" dirty="0"/>
          </a:p>
          <a:p>
            <a:pPr marL="342900" indent="-342900">
              <a:buAutoNum type="alphaLcParenBoth"/>
            </a:pPr>
            <a:r>
              <a:rPr lang="en-US" sz="2400" dirty="0"/>
              <a:t>		Overtime rates will apply to hours worked in excess of (a) or (b) above.</a:t>
            </a:r>
            <a:endParaRPr lang="en-CA" sz="2400" dirty="0"/>
          </a:p>
        </p:txBody>
      </p:sp>
    </p:spTree>
    <p:extLst>
      <p:ext uri="{BB962C8B-B14F-4D97-AF65-F5344CB8AC3E}">
        <p14:creationId xmlns:p14="http://schemas.microsoft.com/office/powerpoint/2010/main" val="390173229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AA16FAC-07FF-4210-8DCA-24A56E4481D3}"/>
              </a:ext>
            </a:extLst>
          </p:cNvPr>
          <p:cNvSpPr/>
          <p:nvPr/>
        </p:nvSpPr>
        <p:spPr>
          <a:xfrm>
            <a:off x="228600" y="266701"/>
            <a:ext cx="11709400" cy="6370975"/>
          </a:xfrm>
          <a:prstGeom prst="rect">
            <a:avLst/>
          </a:prstGeom>
        </p:spPr>
        <p:txBody>
          <a:bodyPr wrap="square">
            <a:spAutoFit/>
          </a:bodyPr>
          <a:lstStyle/>
          <a:p>
            <a:r>
              <a:rPr lang="en-US" sz="2400" b="1" dirty="0"/>
              <a:t>16.11 Authorization and Application of Overtime </a:t>
            </a:r>
          </a:p>
          <a:p>
            <a:endParaRPr lang="en-US" sz="2400" dirty="0"/>
          </a:p>
          <a:p>
            <a:r>
              <a:rPr lang="en-US" sz="2400" dirty="0"/>
              <a:t>An employee who is required to work overtime will be entitled to overtime compensation when the overtime worked is authorized in advance by the Employer. It is understood that, in emergency situations, prior authorization may not be possible. </a:t>
            </a:r>
          </a:p>
          <a:p>
            <a:endParaRPr lang="en-US" sz="2400" dirty="0"/>
          </a:p>
          <a:p>
            <a:r>
              <a:rPr lang="en-US" sz="2400" dirty="0"/>
              <a:t>Employees working in more than one program are obligated to inform the Employer or designate and receive approval if they are asked to work hours that would result in overtime. </a:t>
            </a:r>
          </a:p>
          <a:p>
            <a:endParaRPr lang="en-US" sz="2400" dirty="0"/>
          </a:p>
          <a:p>
            <a:r>
              <a:rPr lang="en-US" sz="2400" dirty="0"/>
              <a:t>The Employer and the Association of Unions recognize that the nature of the work carried out by persons in some classifications is such that it may not be possible for the employee to obtain prior authorization for the necessary overtime work. In such cases, the employee will, when possible, make every effort to obtain authorization. If this is not possible, they will use their discretion in working the overtime and the Employer will be considered to have authorized the time in advance.</a:t>
            </a:r>
            <a:endParaRPr lang="en-CA" sz="2400" dirty="0"/>
          </a:p>
        </p:txBody>
      </p:sp>
    </p:spTree>
    <p:extLst>
      <p:ext uri="{BB962C8B-B14F-4D97-AF65-F5344CB8AC3E}">
        <p14:creationId xmlns:p14="http://schemas.microsoft.com/office/powerpoint/2010/main" val="290756536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616946-9305-4D5C-BD17-9B3E8B625EF9}"/>
              </a:ext>
            </a:extLst>
          </p:cNvPr>
          <p:cNvSpPr>
            <a:spLocks noGrp="1"/>
          </p:cNvSpPr>
          <p:nvPr>
            <p:ph type="title"/>
          </p:nvPr>
        </p:nvSpPr>
        <p:spPr>
          <a:xfrm>
            <a:off x="3519569" y="2090057"/>
            <a:ext cx="8868374" cy="3255264"/>
          </a:xfrm>
        </p:spPr>
        <p:txBody>
          <a:bodyPr>
            <a:normAutofit/>
          </a:bodyPr>
          <a:lstStyle/>
          <a:p>
            <a:r>
              <a:rPr lang="en-US" sz="4800" dirty="0"/>
              <a:t>Article 3 – </a:t>
            </a:r>
            <a:br>
              <a:rPr lang="en-US" sz="4800" dirty="0"/>
            </a:br>
            <a:r>
              <a:rPr lang="en-US" sz="4800" dirty="0"/>
              <a:t>Union Rights and Recognition </a:t>
            </a:r>
            <a:endParaRPr lang="en-CA" sz="4800" dirty="0"/>
          </a:p>
        </p:txBody>
      </p:sp>
    </p:spTree>
    <p:extLst>
      <p:ext uri="{BB962C8B-B14F-4D97-AF65-F5344CB8AC3E}">
        <p14:creationId xmlns:p14="http://schemas.microsoft.com/office/powerpoint/2010/main" val="331176718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showMasterSp="0">
  <p:cSld>
    <p:bg>
      <p:bgPr>
        <a:solidFill>
          <a:srgbClr val="1A1A1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99EEE4A-BC64-4270-9406-A1853A3E9D7A}"/>
              </a:ext>
              <a:ext uri="{C183D7F6-B498-43B3-948B-1728B52AA6E4}">
                <adec:decorative xmlns:adec="http://schemas.microsoft.com/office/drawing/2017/decorative" val="1"/>
              </a:ext>
            </a:extLst>
          </p:cNvPr>
          <p:cNvSpPr/>
          <p:nvPr>
            <p:custDataLst>
              <p:tags r:id="rId2"/>
            </p:custDataLst>
          </p:nvPr>
        </p:nvSpPr>
        <p:spPr>
          <a:xfrm>
            <a:off x="444693" y="1742703"/>
            <a:ext cx="2371696" cy="2371696"/>
          </a:xfrm>
          <a:prstGeom prst="rect">
            <a:avLst/>
          </a:prstGeom>
          <a:blipFill>
            <a:blip r:embed="rId7">
              <a:extLst>
                <a:ext uri="{96DAC541-7B7A-43D3-8B79-37D633B846F1}">
                  <asvg:svgBlip xmlns:asvg="http://schemas.microsoft.com/office/drawing/2016/SVG/main" r:embed="rId8"/>
                </a:ext>
              </a:extLst>
            </a:blip>
            <a:stretch>
              <a:fillRect/>
            </a:stretch>
          </a:blip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Rectangle 2" descr="What is your familiarity with this specific article.">
            <a:extLst>
              <a:ext uri="{FF2B5EF4-FFF2-40B4-BE49-F238E27FC236}">
                <a16:creationId xmlns:a16="http://schemas.microsoft.com/office/drawing/2014/main" id="{8BBEA47D-6F6D-4C91-A63F-B14AEC78DE74}"/>
              </a:ext>
            </a:extLst>
          </p:cNvPr>
          <p:cNvSpPr/>
          <p:nvPr>
            <p:custDataLst>
              <p:tags r:id="rId3"/>
            </p:custDataLst>
          </p:nvPr>
        </p:nvSpPr>
        <p:spPr>
          <a:xfrm>
            <a:off x="3112851" y="1000897"/>
            <a:ext cx="8486226" cy="3855308"/>
          </a:xfrm>
          <a:prstGeom prst="rect">
            <a:avLst/>
          </a:prstGeom>
          <a:noFill/>
          <a:ln w="10795"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a:solidFill>
                  <a:srgbClr val="FFFFFF"/>
                </a:solidFill>
              </a:rPr>
              <a:t>What is your familiarity with this specific article.</a:t>
            </a:r>
            <a:endParaRPr lang="en-CA" sz="4000" b="1">
              <a:solidFill>
                <a:srgbClr val="FFFFFF"/>
              </a:solidFill>
            </a:endParaRPr>
          </a:p>
        </p:txBody>
      </p:sp>
      <p:sp>
        <p:nvSpPr>
          <p:cNvPr id="4" name="Rectangle 3" descr="The Slido app must be installed on every computer you’re presenting from">
            <a:extLst>
              <a:ext uri="{FF2B5EF4-FFF2-40B4-BE49-F238E27FC236}">
                <a16:creationId xmlns:a16="http://schemas.microsoft.com/office/drawing/2014/main" id="{314CF82A-E4FD-44EE-9A86-63327F4C1F9B}"/>
              </a:ext>
            </a:extLst>
          </p:cNvPr>
          <p:cNvSpPr/>
          <p:nvPr>
            <p:custDataLst>
              <p:tags r:id="rId4"/>
            </p:custDataLst>
          </p:nvPr>
        </p:nvSpPr>
        <p:spPr>
          <a:xfrm>
            <a:off x="0" y="5820032"/>
            <a:ext cx="12192001" cy="1037968"/>
          </a:xfrm>
          <a:prstGeom prst="rect">
            <a:avLst/>
          </a:prstGeom>
          <a:solidFill>
            <a:srgbClr val="198038"/>
          </a:solid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85000" lnSpcReduction="10000"/>
          </a:bodyPr>
          <a:lstStyle/>
          <a:p>
            <a:r>
              <a:rPr lang="en-US" sz="2600">
                <a:solidFill>
                  <a:srgbClr val="FFFFFF"/>
                </a:solidFill>
              </a:rPr>
              <a:t>The </a:t>
            </a:r>
            <a:r>
              <a:rPr lang="en-US" sz="2600">
                <a:solidFill>
                  <a:srgbClr val="FFFFFF"/>
                </a:solidFill>
                <a:hlinkClick r:id="rId9">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endParaRPr lang="en-CA" sz="2600">
              <a:solidFill>
                <a:srgbClr val="FFFFFF"/>
              </a:solidFill>
            </a:endParaRPr>
          </a:p>
        </p:txBody>
      </p:sp>
      <p:pic>
        <p:nvPicPr>
          <p:cNvPr id="6" name="Graphic 5">
            <a:extLst>
              <a:ext uri="{FF2B5EF4-FFF2-40B4-BE49-F238E27FC236}">
                <a16:creationId xmlns:a16="http://schemas.microsoft.com/office/drawing/2014/main" id="{BF05D91A-B60E-47A3-8CA7-C80F3875E45B}"/>
              </a:ext>
              <a:ext uri="{C183D7F6-B498-43B3-948B-1728B52AA6E4}">
                <adec:decorative xmlns:adec="http://schemas.microsoft.com/office/drawing/2017/decorative" val="1"/>
              </a:ext>
            </a:extLst>
          </p:cNvPr>
          <p:cNvPicPr>
            <a:picLocks/>
          </p:cNvPicPr>
          <p:nvPr/>
        </p:nvPicPr>
        <p:blipFill>
          <a:blip r:embed="rId10">
            <a:extLst>
              <a:ext uri="{96DAC541-7B7A-43D3-8B79-37D633B846F1}">
                <asvg:svgBlip xmlns:asvg="http://schemas.microsoft.com/office/drawing/2016/SVG/main" r:embed="rId11"/>
              </a:ext>
            </a:extLst>
          </a:blip>
          <a:stretch>
            <a:fillRect/>
          </a:stretch>
        </p:blipFill>
        <p:spPr>
          <a:xfrm>
            <a:off x="296462" y="6190785"/>
            <a:ext cx="296462" cy="296462"/>
          </a:xfrm>
          <a:prstGeom prst="rect">
            <a:avLst/>
          </a:prstGeom>
        </p:spPr>
      </p:pic>
      <p:sp>
        <p:nvSpPr>
          <p:cNvPr id="7" name="Trapezoid 6" descr="Do not edit&#10;How to change the design">
            <a:extLst>
              <a:ext uri="{FF2B5EF4-FFF2-40B4-BE49-F238E27FC236}">
                <a16:creationId xmlns:a16="http://schemas.microsoft.com/office/drawing/2014/main" id="{250D90F1-B7A4-4E54-A31D-C5ECE0909717}"/>
              </a:ext>
            </a:extLst>
          </p:cNvPr>
          <p:cNvSpPr/>
          <p:nvPr>
            <p:custDataLst>
              <p:tags r:id="rId5"/>
            </p:custDataLst>
          </p:nvPr>
        </p:nvSpPr>
        <p:spPr>
          <a:xfrm rot="2700000">
            <a:off x="9620371" y="514924"/>
            <a:ext cx="3335198" cy="778213"/>
          </a:xfrm>
          <a:prstGeom prst="trapezoid">
            <a:avLst>
              <a:gd name="adj" fmla="val 100000"/>
            </a:avLst>
          </a:prstGeom>
          <a:solidFill>
            <a:srgbClr val="0A3316"/>
          </a:solid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42A65F"/>
                </a:solidFill>
              </a:rPr>
              <a:t>Do not edit
</a:t>
            </a:r>
            <a:r>
              <a:rPr lang="en-US" sz="2200">
                <a:solidFill>
                  <a:srgbClr val="42A65F"/>
                </a:solidFill>
                <a:hlinkClick r:id="rId12">
                  <a:extLst>
                    <a:ext uri="{A12FA001-AC4F-418D-AE19-62706E023703}">
                      <ahyp:hlinkClr xmlns:ahyp="http://schemas.microsoft.com/office/drawing/2018/hyperlinkcolor" val="tx"/>
                    </a:ext>
                  </a:extLst>
                </a:hlinkClick>
              </a:rPr>
              <a:t>How to change the design</a:t>
            </a:r>
            <a:endParaRPr lang="en-CA" sz="2200">
              <a:solidFill>
                <a:srgbClr val="42A65F"/>
              </a:solidFill>
            </a:endParaRPr>
          </a:p>
        </p:txBody>
      </p:sp>
      <p:pic>
        <p:nvPicPr>
          <p:cNvPr id="9" name="Graphic 8">
            <a:extLst>
              <a:ext uri="{FF2B5EF4-FFF2-40B4-BE49-F238E27FC236}">
                <a16:creationId xmlns:a16="http://schemas.microsoft.com/office/drawing/2014/main" id="{CFB31F8B-6FF8-45AF-ADD5-A28B2DF17AE8}"/>
              </a:ext>
              <a:ext uri="{C183D7F6-B498-43B3-948B-1728B52AA6E4}">
                <adec:decorative xmlns:adec="http://schemas.microsoft.com/office/drawing/2017/decorative" val="1"/>
              </a:ext>
            </a:extLst>
          </p:cNvPr>
          <p:cNvPicPr>
            <a:picLocks/>
          </p:cNvPicPr>
          <p:nvPr/>
        </p:nvPicPr>
        <p:blipFill>
          <a:blip r:embed="rId13">
            <a:extLst>
              <a:ext uri="{96DAC541-7B7A-43D3-8B79-37D633B846F1}">
                <asvg:svgBlip xmlns:asvg="http://schemas.microsoft.com/office/drawing/2016/SVG/main" r:embed="rId14"/>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344111316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FFCA9-2D96-4DCE-8774-AE11234D81B5}"/>
              </a:ext>
            </a:extLst>
          </p:cNvPr>
          <p:cNvSpPr>
            <a:spLocks noGrp="1"/>
          </p:cNvSpPr>
          <p:nvPr>
            <p:ph type="title"/>
          </p:nvPr>
        </p:nvSpPr>
        <p:spPr/>
        <p:txBody>
          <a:bodyPr/>
          <a:lstStyle/>
          <a:p>
            <a:r>
              <a:rPr lang="en-CA" dirty="0"/>
              <a:t>Bargaining Unit and Agent</a:t>
            </a:r>
          </a:p>
        </p:txBody>
      </p:sp>
      <p:sp>
        <p:nvSpPr>
          <p:cNvPr id="3" name="Content Placeholder 2">
            <a:extLst>
              <a:ext uri="{FF2B5EF4-FFF2-40B4-BE49-F238E27FC236}">
                <a16:creationId xmlns:a16="http://schemas.microsoft.com/office/drawing/2014/main" id="{14D94008-0031-48BA-86FD-07EF9977668F}"/>
              </a:ext>
            </a:extLst>
          </p:cNvPr>
          <p:cNvSpPr>
            <a:spLocks noGrp="1"/>
          </p:cNvSpPr>
          <p:nvPr>
            <p:ph idx="1"/>
          </p:nvPr>
        </p:nvSpPr>
        <p:spPr/>
        <p:txBody>
          <a:bodyPr>
            <a:normAutofit/>
          </a:bodyPr>
          <a:lstStyle/>
          <a:p>
            <a:r>
              <a:rPr lang="en-CA" sz="2400" dirty="0">
                <a:latin typeface="Arial" panose="020B0604020202020204" pitchFamily="34" charset="0"/>
                <a:cs typeface="Arial" panose="020B0604020202020204" pitchFamily="34" charset="0"/>
              </a:rPr>
              <a:t>Bargaining Unit – this is your group of unionized employees, and with some exceptions, the work that they perform. </a:t>
            </a:r>
          </a:p>
          <a:p>
            <a:pPr marL="0" indent="0">
              <a:buNone/>
            </a:pPr>
            <a:endParaRPr lang="en-CA" sz="2400" dirty="0">
              <a:latin typeface="Arial" panose="020B0604020202020204" pitchFamily="34" charset="0"/>
              <a:cs typeface="Arial" panose="020B0604020202020204" pitchFamily="34" charset="0"/>
            </a:endParaRPr>
          </a:p>
          <a:p>
            <a:r>
              <a:rPr lang="en-CA" sz="2400" dirty="0">
                <a:latin typeface="Arial" panose="020B0604020202020204" pitchFamily="34" charset="0"/>
                <a:cs typeface="Arial" panose="020B0604020202020204" pitchFamily="34" charset="0"/>
              </a:rPr>
              <a:t>Bargaining Agent Recognition – The c.a. recognizes the Community Social Services Bargaining Association and their member unions as the official representative of our unionized employees.</a:t>
            </a:r>
          </a:p>
          <a:p>
            <a:endParaRPr lang="en-CA"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3136179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06605-E15E-4904-B913-3292098EB754}"/>
              </a:ext>
            </a:extLst>
          </p:cNvPr>
          <p:cNvSpPr>
            <a:spLocks noGrp="1"/>
          </p:cNvSpPr>
          <p:nvPr>
            <p:ph type="title"/>
          </p:nvPr>
        </p:nvSpPr>
        <p:spPr/>
        <p:txBody>
          <a:bodyPr/>
          <a:lstStyle/>
          <a:p>
            <a:r>
              <a:rPr lang="en-CA" dirty="0">
                <a:latin typeface="+mn-lt"/>
              </a:rPr>
              <a:t>Article 3.4 – No Other Agreement</a:t>
            </a:r>
          </a:p>
        </p:txBody>
      </p:sp>
      <p:sp>
        <p:nvSpPr>
          <p:cNvPr id="3" name="Content Placeholder 2">
            <a:extLst>
              <a:ext uri="{FF2B5EF4-FFF2-40B4-BE49-F238E27FC236}">
                <a16:creationId xmlns:a16="http://schemas.microsoft.com/office/drawing/2014/main" id="{81B0DE93-9E5F-4B4F-9B66-1354D919ECBD}"/>
              </a:ext>
            </a:extLst>
          </p:cNvPr>
          <p:cNvSpPr>
            <a:spLocks noGrp="1"/>
          </p:cNvSpPr>
          <p:nvPr>
            <p:ph idx="1"/>
          </p:nvPr>
        </p:nvSpPr>
        <p:spPr/>
        <p:txBody>
          <a:bodyPr>
            <a:normAutofit/>
          </a:bodyPr>
          <a:lstStyle/>
          <a:p>
            <a:r>
              <a:rPr lang="en-CA" sz="2400" dirty="0">
                <a:latin typeface="+mn-lt"/>
              </a:rPr>
              <a:t>This article states that employers cannot make a written or verbal agreement with individual employees that conflicts with the collective agreement. </a:t>
            </a:r>
          </a:p>
        </p:txBody>
      </p:sp>
    </p:spTree>
    <p:extLst>
      <p:ext uri="{BB962C8B-B14F-4D97-AF65-F5344CB8AC3E}">
        <p14:creationId xmlns:p14="http://schemas.microsoft.com/office/powerpoint/2010/main" val="5151540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28041-1C7E-4FBE-A69F-50370E17F4D4}"/>
              </a:ext>
            </a:extLst>
          </p:cNvPr>
          <p:cNvSpPr>
            <a:spLocks noGrp="1"/>
          </p:cNvSpPr>
          <p:nvPr>
            <p:ph type="title"/>
          </p:nvPr>
        </p:nvSpPr>
        <p:spPr/>
        <p:txBody>
          <a:bodyPr/>
          <a:lstStyle/>
          <a:p>
            <a:r>
              <a:rPr lang="en-US" dirty="0">
                <a:latin typeface="+mn-lt"/>
              </a:rPr>
              <a:t>Article 3.5 – </a:t>
            </a:r>
            <a:r>
              <a:rPr lang="en-US" sz="3200" dirty="0">
                <a:latin typeface="+mn-lt"/>
              </a:rPr>
              <a:t>No Discrimination</a:t>
            </a:r>
            <a:endParaRPr lang="en-CA" sz="3200" dirty="0">
              <a:latin typeface="+mn-lt"/>
            </a:endParaRPr>
          </a:p>
        </p:txBody>
      </p:sp>
      <p:sp>
        <p:nvSpPr>
          <p:cNvPr id="3" name="Content Placeholder 2">
            <a:extLst>
              <a:ext uri="{FF2B5EF4-FFF2-40B4-BE49-F238E27FC236}">
                <a16:creationId xmlns:a16="http://schemas.microsoft.com/office/drawing/2014/main" id="{DC99E1A4-6A63-4F12-AAC3-7BCC42FDC19C}"/>
              </a:ext>
            </a:extLst>
          </p:cNvPr>
          <p:cNvSpPr>
            <a:spLocks noGrp="1"/>
          </p:cNvSpPr>
          <p:nvPr>
            <p:ph idx="1"/>
          </p:nvPr>
        </p:nvSpPr>
        <p:spPr/>
        <p:txBody>
          <a:bodyPr>
            <a:normAutofit/>
          </a:bodyPr>
          <a:lstStyle/>
          <a:p>
            <a:r>
              <a:rPr lang="en-US" sz="2400" dirty="0">
                <a:latin typeface="+mn-lt"/>
              </a:rPr>
              <a:t>Employers must not discriminate against employees or stewards for their membership or activity in the Union.</a:t>
            </a:r>
            <a:endParaRPr lang="en-CA" sz="2400" dirty="0">
              <a:latin typeface="+mn-lt"/>
            </a:endParaRPr>
          </a:p>
        </p:txBody>
      </p:sp>
    </p:spTree>
    <p:extLst>
      <p:ext uri="{BB962C8B-B14F-4D97-AF65-F5344CB8AC3E}">
        <p14:creationId xmlns:p14="http://schemas.microsoft.com/office/powerpoint/2010/main" val="350827998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A4D6F-D9DB-4802-AAD4-742D90312B99}"/>
              </a:ext>
            </a:extLst>
          </p:cNvPr>
          <p:cNvSpPr>
            <a:spLocks noGrp="1"/>
          </p:cNvSpPr>
          <p:nvPr>
            <p:ph type="title"/>
          </p:nvPr>
        </p:nvSpPr>
        <p:spPr/>
        <p:txBody>
          <a:bodyPr/>
          <a:lstStyle/>
          <a:p>
            <a:r>
              <a:rPr lang="en-CA" dirty="0"/>
              <a:t>Article 3.6 – Recognition and Rights of Stewards</a:t>
            </a:r>
          </a:p>
        </p:txBody>
      </p:sp>
      <p:sp>
        <p:nvSpPr>
          <p:cNvPr id="3" name="Content Placeholder 2">
            <a:extLst>
              <a:ext uri="{FF2B5EF4-FFF2-40B4-BE49-F238E27FC236}">
                <a16:creationId xmlns:a16="http://schemas.microsoft.com/office/drawing/2014/main" id="{C4A984B2-6EFF-4D8B-B8AE-15F218A0C6F4}"/>
              </a:ext>
            </a:extLst>
          </p:cNvPr>
          <p:cNvSpPr>
            <a:spLocks noGrp="1"/>
          </p:cNvSpPr>
          <p:nvPr>
            <p:ph idx="1"/>
          </p:nvPr>
        </p:nvSpPr>
        <p:spPr/>
        <p:txBody>
          <a:bodyPr>
            <a:noAutofit/>
          </a:bodyPr>
          <a:lstStyle/>
          <a:p>
            <a:pPr marL="0" indent="0">
              <a:buNone/>
            </a:pPr>
            <a:endParaRPr lang="en-CA" sz="2400" dirty="0">
              <a:latin typeface="Arial" panose="020B0604020202020204" pitchFamily="34" charset="0"/>
              <a:cs typeface="Arial" panose="020B0604020202020204" pitchFamily="34" charset="0"/>
            </a:endParaRPr>
          </a:p>
          <a:p>
            <a:r>
              <a:rPr lang="en-CA" sz="2400" dirty="0">
                <a:latin typeface="Arial" panose="020B0604020202020204" pitchFamily="34" charset="0"/>
                <a:cs typeface="Arial" panose="020B0604020202020204" pitchFamily="34" charset="0"/>
              </a:rPr>
              <a:t>Although stewards must obtain permission from their Supervisor before leaving to perform steward duties, employers must keep in mind that representing their members is their right.</a:t>
            </a:r>
          </a:p>
          <a:p>
            <a:pPr marL="0" indent="0">
              <a:buNone/>
            </a:pPr>
            <a:endParaRPr lang="en-CA" sz="2400" dirty="0">
              <a:latin typeface="Arial" panose="020B0604020202020204" pitchFamily="34" charset="0"/>
              <a:cs typeface="Arial" panose="020B0604020202020204" pitchFamily="34" charset="0"/>
            </a:endParaRPr>
          </a:p>
          <a:p>
            <a:r>
              <a:rPr lang="en-CA" sz="2400" dirty="0">
                <a:latin typeface="Arial" panose="020B0604020202020204" pitchFamily="34" charset="0"/>
                <a:cs typeface="Arial" panose="020B0604020202020204" pitchFamily="34" charset="0"/>
              </a:rPr>
              <a:t>This article describes the types of duties Stewards perform.</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N</a:t>
            </a:r>
            <a:r>
              <a:rPr lang="en-CA" sz="2400" dirty="0" err="1">
                <a:latin typeface="Arial" panose="020B0604020202020204" pitchFamily="34" charset="0"/>
                <a:cs typeface="Arial" panose="020B0604020202020204" pitchFamily="34" charset="0"/>
              </a:rPr>
              <a:t>ew</a:t>
            </a:r>
            <a:r>
              <a:rPr lang="en-CA" sz="2400" dirty="0">
                <a:latin typeface="Arial" panose="020B0604020202020204" pitchFamily="34" charset="0"/>
                <a:cs typeface="Arial" panose="020B0604020202020204" pitchFamily="34" charset="0"/>
              </a:rPr>
              <a:t> language.</a:t>
            </a:r>
          </a:p>
          <a:p>
            <a:endParaRPr lang="en-CA"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9804658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47D05-8B61-4826-9531-750E1B0A30D2}"/>
              </a:ext>
            </a:extLst>
          </p:cNvPr>
          <p:cNvSpPr>
            <a:spLocks noGrp="1"/>
          </p:cNvSpPr>
          <p:nvPr>
            <p:ph type="title"/>
          </p:nvPr>
        </p:nvSpPr>
        <p:spPr/>
        <p:txBody>
          <a:bodyPr/>
          <a:lstStyle/>
          <a:p>
            <a:r>
              <a:rPr lang="en-CA" dirty="0"/>
              <a:t>Article 3.10 – Time Off for Union Business</a:t>
            </a:r>
          </a:p>
        </p:txBody>
      </p:sp>
      <p:sp>
        <p:nvSpPr>
          <p:cNvPr id="3" name="Content Placeholder 2">
            <a:extLst>
              <a:ext uri="{FF2B5EF4-FFF2-40B4-BE49-F238E27FC236}">
                <a16:creationId xmlns:a16="http://schemas.microsoft.com/office/drawing/2014/main" id="{54C8A29E-CC7B-464D-A123-9678D073882C}"/>
              </a:ext>
            </a:extLst>
          </p:cNvPr>
          <p:cNvSpPr>
            <a:spLocks noGrp="1"/>
          </p:cNvSpPr>
          <p:nvPr>
            <p:ph idx="1"/>
          </p:nvPr>
        </p:nvSpPr>
        <p:spPr/>
        <p:txBody>
          <a:bodyPr>
            <a:normAutofit/>
          </a:bodyPr>
          <a:lstStyle/>
          <a:p>
            <a:r>
              <a:rPr lang="en-CA" sz="2400" dirty="0">
                <a:latin typeface="Arial" panose="020B0604020202020204" pitchFamily="34" charset="0"/>
                <a:cs typeface="Arial" panose="020B0604020202020204" pitchFamily="34" charset="0"/>
              </a:rPr>
              <a:t>There are 3 types of union business that dictate which party is responsible for the union representatives’ pay and how it is to be paid.</a:t>
            </a:r>
          </a:p>
          <a:p>
            <a:pPr lvl="0"/>
            <a:r>
              <a:rPr lang="en-CA" sz="2400" dirty="0">
                <a:latin typeface="Arial" panose="020B0604020202020204" pitchFamily="34" charset="0"/>
                <a:cs typeface="Arial" panose="020B0604020202020204" pitchFamily="34" charset="0"/>
              </a:rPr>
              <a:t>3.10(a) Without Pay</a:t>
            </a:r>
          </a:p>
          <a:p>
            <a:r>
              <a:rPr lang="en-CA" sz="2400" dirty="0">
                <a:latin typeface="Arial" panose="020B0604020202020204" pitchFamily="34" charset="0"/>
                <a:cs typeface="Arial" panose="020B0604020202020204" pitchFamily="34" charset="0"/>
              </a:rPr>
              <a:t>This title is misleading because it is qualified by article 3.10(d) which requires the employer to continuing to pay so there is no loss of pay and the union reimburses the employer.</a:t>
            </a:r>
          </a:p>
          <a:p>
            <a:r>
              <a:rPr lang="en-US" sz="2400" dirty="0">
                <a:latin typeface="Arial" panose="020B0604020202020204" pitchFamily="34" charset="0"/>
                <a:cs typeface="Arial" panose="020B0604020202020204" pitchFamily="34" charset="0"/>
              </a:rPr>
              <a:t>New language.</a:t>
            </a:r>
            <a:endParaRPr lang="en-CA" sz="2400" dirty="0">
              <a:latin typeface="Arial" panose="020B0604020202020204" pitchFamily="34" charset="0"/>
              <a:cs typeface="Arial" panose="020B0604020202020204" pitchFamily="34" charset="0"/>
            </a:endParaRPr>
          </a:p>
          <a:p>
            <a:endParaRPr lang="en-CA"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903839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9ACDB-395C-4500-AB3C-E05C8AB5F081}"/>
              </a:ext>
            </a:extLst>
          </p:cNvPr>
          <p:cNvSpPr>
            <a:spLocks noGrp="1"/>
          </p:cNvSpPr>
          <p:nvPr>
            <p:ph type="title"/>
          </p:nvPr>
        </p:nvSpPr>
        <p:spPr/>
        <p:txBody>
          <a:bodyPr/>
          <a:lstStyle/>
          <a:p>
            <a:r>
              <a:rPr lang="en-CA" dirty="0"/>
              <a:t>Articles 3.10(b) and (c)</a:t>
            </a:r>
          </a:p>
        </p:txBody>
      </p:sp>
      <p:sp>
        <p:nvSpPr>
          <p:cNvPr id="3" name="Content Placeholder 2">
            <a:extLst>
              <a:ext uri="{FF2B5EF4-FFF2-40B4-BE49-F238E27FC236}">
                <a16:creationId xmlns:a16="http://schemas.microsoft.com/office/drawing/2014/main" id="{D16B1E40-F80C-4187-9296-F872B4B9685D}"/>
              </a:ext>
            </a:extLst>
          </p:cNvPr>
          <p:cNvSpPr>
            <a:spLocks noGrp="1"/>
          </p:cNvSpPr>
          <p:nvPr>
            <p:ph idx="1"/>
          </p:nvPr>
        </p:nvSpPr>
        <p:spPr>
          <a:xfrm>
            <a:off x="3629782" y="762000"/>
            <a:ext cx="8322732" cy="4826834"/>
          </a:xfrm>
        </p:spPr>
        <p:txBody>
          <a:bodyPr>
            <a:normAutofit/>
          </a:bodyPr>
          <a:lstStyle/>
          <a:p>
            <a:pPr lvl="0"/>
            <a:r>
              <a:rPr lang="en-CA" dirty="0">
                <a:latin typeface="Arial" panose="020B0604020202020204" pitchFamily="34" charset="0"/>
                <a:cs typeface="Arial" panose="020B0604020202020204" pitchFamily="34" charset="0"/>
              </a:rPr>
              <a:t>Without Loss of Pay</a:t>
            </a:r>
          </a:p>
          <a:p>
            <a:pPr marL="0" indent="0">
              <a:buNone/>
            </a:pPr>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This section outlines how union representatives are paid when they perform steward duties (listed in Art. 3.6) or attend Joint Labour/ Management Committee meetings.</a:t>
            </a:r>
          </a:p>
          <a:p>
            <a:endParaRPr lang="en-CA" dirty="0">
              <a:latin typeface="Arial" panose="020B0604020202020204" pitchFamily="34" charset="0"/>
              <a:cs typeface="Arial" panose="020B0604020202020204" pitchFamily="34" charset="0"/>
            </a:endParaRPr>
          </a:p>
          <a:p>
            <a:pPr lvl="0"/>
            <a:r>
              <a:rPr lang="en-CA" dirty="0">
                <a:latin typeface="Arial" panose="020B0604020202020204" pitchFamily="34" charset="0"/>
                <a:cs typeface="Arial" panose="020B0604020202020204" pitchFamily="34" charset="0"/>
              </a:rPr>
              <a:t>Without loss of pay.</a:t>
            </a:r>
          </a:p>
          <a:p>
            <a:pPr marL="0" indent="0">
              <a:buNone/>
            </a:pPr>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Unionized staff who are members of the Joint Safety and Health committee receive straight time pay for attending these meetings.</a:t>
            </a:r>
          </a:p>
          <a:p>
            <a:endParaRPr lang="en-CA"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5763059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59B67-CA20-4556-9901-C1588E132A2D}"/>
              </a:ext>
            </a:extLst>
          </p:cNvPr>
          <p:cNvSpPr>
            <a:spLocks noGrp="1"/>
          </p:cNvSpPr>
          <p:nvPr>
            <p:ph type="title"/>
          </p:nvPr>
        </p:nvSpPr>
        <p:spPr/>
        <p:txBody>
          <a:bodyPr/>
          <a:lstStyle/>
          <a:p>
            <a:r>
              <a:rPr lang="en-CA" dirty="0"/>
              <a:t>Employer Challenges Granting Union Leave</a:t>
            </a:r>
          </a:p>
        </p:txBody>
      </p:sp>
      <p:sp>
        <p:nvSpPr>
          <p:cNvPr id="3" name="Content Placeholder 2">
            <a:extLst>
              <a:ext uri="{FF2B5EF4-FFF2-40B4-BE49-F238E27FC236}">
                <a16:creationId xmlns:a16="http://schemas.microsoft.com/office/drawing/2014/main" id="{E6FC8CAA-202C-4FB4-9796-D584AE73E777}"/>
              </a:ext>
            </a:extLst>
          </p:cNvPr>
          <p:cNvSpPr>
            <a:spLocks noGrp="1"/>
          </p:cNvSpPr>
          <p:nvPr>
            <p:ph idx="1"/>
          </p:nvPr>
        </p:nvSpPr>
        <p:spPr/>
        <p:txBody>
          <a:bodyPr>
            <a:normAutofit/>
          </a:bodyPr>
          <a:lstStyle/>
          <a:p>
            <a:r>
              <a:rPr lang="en-CA" sz="2400" dirty="0">
                <a:solidFill>
                  <a:schemeClr val="tx1"/>
                </a:solidFill>
                <a:latin typeface="+mn-lt"/>
              </a:rPr>
              <a:t>There may be times when an employer faces challenges in granting an employee’s Union Leave request. E.g. staffing shortages.</a:t>
            </a:r>
          </a:p>
          <a:p>
            <a:endParaRPr lang="en-CA" sz="2400" dirty="0">
              <a:latin typeface="+mn-lt"/>
            </a:endParaRPr>
          </a:p>
          <a:p>
            <a:r>
              <a:rPr lang="en-CA" sz="2400" dirty="0">
                <a:latin typeface="+mn-lt"/>
              </a:rPr>
              <a:t>New Language – Union Leaves Discussion Commitment</a:t>
            </a:r>
          </a:p>
        </p:txBody>
      </p:sp>
    </p:spTree>
    <p:extLst>
      <p:ext uri="{BB962C8B-B14F-4D97-AF65-F5344CB8AC3E}">
        <p14:creationId xmlns:p14="http://schemas.microsoft.com/office/powerpoint/2010/main" val="241963826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616946-9305-4D5C-BD17-9B3E8B625EF9}"/>
              </a:ext>
            </a:extLst>
          </p:cNvPr>
          <p:cNvSpPr>
            <a:spLocks noGrp="1"/>
          </p:cNvSpPr>
          <p:nvPr>
            <p:ph type="title"/>
          </p:nvPr>
        </p:nvSpPr>
        <p:spPr>
          <a:xfrm>
            <a:off x="3606655" y="2068286"/>
            <a:ext cx="7315200" cy="3255264"/>
          </a:xfrm>
        </p:spPr>
        <p:txBody>
          <a:bodyPr>
            <a:normAutofit/>
          </a:bodyPr>
          <a:lstStyle/>
          <a:p>
            <a:r>
              <a:rPr lang="en-US" sz="4800" dirty="0"/>
              <a:t>Article 14 – </a:t>
            </a:r>
            <a:br>
              <a:rPr lang="en-US" sz="4800" dirty="0"/>
            </a:br>
            <a:r>
              <a:rPr lang="en-US" sz="4800" dirty="0"/>
              <a:t>Hours of Work </a:t>
            </a:r>
            <a:endParaRPr lang="en-CA" sz="4800" dirty="0"/>
          </a:p>
        </p:txBody>
      </p:sp>
    </p:spTree>
    <p:extLst>
      <p:ext uri="{BB962C8B-B14F-4D97-AF65-F5344CB8AC3E}">
        <p14:creationId xmlns:p14="http://schemas.microsoft.com/office/powerpoint/2010/main" val="259086126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showMasterSp="0">
  <p:cSld>
    <p:bg>
      <p:bgPr>
        <a:solidFill>
          <a:srgbClr val="1A1A1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ECEDDEA-2ADB-44B0-861C-C22237DF0484}"/>
              </a:ext>
              <a:ext uri="{C183D7F6-B498-43B3-948B-1728B52AA6E4}">
                <adec:decorative xmlns:adec="http://schemas.microsoft.com/office/drawing/2017/decorative" val="1"/>
              </a:ext>
            </a:extLst>
          </p:cNvPr>
          <p:cNvSpPr/>
          <p:nvPr>
            <p:custDataLst>
              <p:tags r:id="rId2"/>
            </p:custDataLst>
          </p:nvPr>
        </p:nvSpPr>
        <p:spPr>
          <a:xfrm>
            <a:off x="444693" y="1742703"/>
            <a:ext cx="2371696" cy="2371696"/>
          </a:xfrm>
          <a:prstGeom prst="rect">
            <a:avLst/>
          </a:prstGeom>
          <a:blipFill>
            <a:blip r:embed="rId7">
              <a:extLst>
                <a:ext uri="{96DAC541-7B7A-43D3-8B79-37D633B846F1}">
                  <asvg:svgBlip xmlns:asvg="http://schemas.microsoft.com/office/drawing/2016/SVG/main" r:embed="rId8"/>
                </a:ext>
              </a:extLst>
            </a:blip>
            <a:stretch>
              <a:fillRect/>
            </a:stretch>
          </a:blip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Rectangle 2" descr="What is your familiarity with this specific article?">
            <a:extLst>
              <a:ext uri="{FF2B5EF4-FFF2-40B4-BE49-F238E27FC236}">
                <a16:creationId xmlns:a16="http://schemas.microsoft.com/office/drawing/2014/main" id="{1ECFAE0A-DAA2-41B1-8059-A91326573557}"/>
              </a:ext>
            </a:extLst>
          </p:cNvPr>
          <p:cNvSpPr/>
          <p:nvPr>
            <p:custDataLst>
              <p:tags r:id="rId3"/>
            </p:custDataLst>
          </p:nvPr>
        </p:nvSpPr>
        <p:spPr>
          <a:xfrm>
            <a:off x="3112851" y="1000897"/>
            <a:ext cx="8486226" cy="3855308"/>
          </a:xfrm>
          <a:prstGeom prst="rect">
            <a:avLst/>
          </a:prstGeom>
          <a:noFill/>
          <a:ln w="10795"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a:solidFill>
                  <a:srgbClr val="FFFFFF"/>
                </a:solidFill>
              </a:rPr>
              <a:t>What is your familiarity with this specific article?</a:t>
            </a:r>
            <a:endParaRPr lang="en-CA" sz="4000" b="1">
              <a:solidFill>
                <a:srgbClr val="FFFFFF"/>
              </a:solidFill>
            </a:endParaRPr>
          </a:p>
        </p:txBody>
      </p:sp>
      <p:sp>
        <p:nvSpPr>
          <p:cNvPr id="4" name="Rectangle 3" descr="The Slido app must be installed on every computer you’re presenting from">
            <a:extLst>
              <a:ext uri="{FF2B5EF4-FFF2-40B4-BE49-F238E27FC236}">
                <a16:creationId xmlns:a16="http://schemas.microsoft.com/office/drawing/2014/main" id="{BC529E53-99C2-4B83-B95C-9ADED2427274}"/>
              </a:ext>
            </a:extLst>
          </p:cNvPr>
          <p:cNvSpPr/>
          <p:nvPr>
            <p:custDataLst>
              <p:tags r:id="rId4"/>
            </p:custDataLst>
          </p:nvPr>
        </p:nvSpPr>
        <p:spPr>
          <a:xfrm>
            <a:off x="0" y="5820032"/>
            <a:ext cx="12192001" cy="1037968"/>
          </a:xfrm>
          <a:prstGeom prst="rect">
            <a:avLst/>
          </a:prstGeom>
          <a:solidFill>
            <a:srgbClr val="198038"/>
          </a:solid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85000" lnSpcReduction="10000"/>
          </a:bodyPr>
          <a:lstStyle/>
          <a:p>
            <a:r>
              <a:rPr lang="en-US" sz="2600">
                <a:solidFill>
                  <a:srgbClr val="FFFFFF"/>
                </a:solidFill>
              </a:rPr>
              <a:t>The </a:t>
            </a:r>
            <a:r>
              <a:rPr lang="en-US" sz="2600">
                <a:solidFill>
                  <a:srgbClr val="FFFFFF"/>
                </a:solidFill>
                <a:hlinkClick r:id="rId9">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endParaRPr lang="en-CA" sz="2600">
              <a:solidFill>
                <a:srgbClr val="FFFFFF"/>
              </a:solidFill>
            </a:endParaRPr>
          </a:p>
        </p:txBody>
      </p:sp>
      <p:pic>
        <p:nvPicPr>
          <p:cNvPr id="6" name="Graphic 5">
            <a:extLst>
              <a:ext uri="{FF2B5EF4-FFF2-40B4-BE49-F238E27FC236}">
                <a16:creationId xmlns:a16="http://schemas.microsoft.com/office/drawing/2014/main" id="{B61C9B2E-232E-456E-AD33-6BBF64B0E443}"/>
              </a:ext>
              <a:ext uri="{C183D7F6-B498-43B3-948B-1728B52AA6E4}">
                <adec:decorative xmlns:adec="http://schemas.microsoft.com/office/drawing/2017/decorative" val="1"/>
              </a:ext>
            </a:extLst>
          </p:cNvPr>
          <p:cNvPicPr>
            <a:picLocks/>
          </p:cNvPicPr>
          <p:nvPr/>
        </p:nvPicPr>
        <p:blipFill>
          <a:blip r:embed="rId10">
            <a:extLst>
              <a:ext uri="{96DAC541-7B7A-43D3-8B79-37D633B846F1}">
                <asvg:svgBlip xmlns:asvg="http://schemas.microsoft.com/office/drawing/2016/SVG/main" r:embed="rId11"/>
              </a:ext>
            </a:extLst>
          </a:blip>
          <a:stretch>
            <a:fillRect/>
          </a:stretch>
        </p:blipFill>
        <p:spPr>
          <a:xfrm>
            <a:off x="296462" y="6190785"/>
            <a:ext cx="296462" cy="296462"/>
          </a:xfrm>
          <a:prstGeom prst="rect">
            <a:avLst/>
          </a:prstGeom>
        </p:spPr>
      </p:pic>
      <p:sp>
        <p:nvSpPr>
          <p:cNvPr id="7" name="Trapezoid 6" descr="Do not edit&#10;How to change the design">
            <a:extLst>
              <a:ext uri="{FF2B5EF4-FFF2-40B4-BE49-F238E27FC236}">
                <a16:creationId xmlns:a16="http://schemas.microsoft.com/office/drawing/2014/main" id="{A605C776-E52F-4649-AC67-CA7FFBD603AB}"/>
              </a:ext>
            </a:extLst>
          </p:cNvPr>
          <p:cNvSpPr/>
          <p:nvPr>
            <p:custDataLst>
              <p:tags r:id="rId5"/>
            </p:custDataLst>
          </p:nvPr>
        </p:nvSpPr>
        <p:spPr>
          <a:xfrm rot="2700000">
            <a:off x="9620371" y="514924"/>
            <a:ext cx="3335198" cy="778213"/>
          </a:xfrm>
          <a:prstGeom prst="trapezoid">
            <a:avLst>
              <a:gd name="adj" fmla="val 100000"/>
            </a:avLst>
          </a:prstGeom>
          <a:solidFill>
            <a:srgbClr val="0A3316"/>
          </a:solid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42A65F"/>
                </a:solidFill>
              </a:rPr>
              <a:t>Do not edit
</a:t>
            </a:r>
            <a:r>
              <a:rPr lang="en-US" sz="2200">
                <a:solidFill>
                  <a:srgbClr val="42A65F"/>
                </a:solidFill>
                <a:hlinkClick r:id="rId12">
                  <a:extLst>
                    <a:ext uri="{A12FA001-AC4F-418D-AE19-62706E023703}">
                      <ahyp:hlinkClr xmlns:ahyp="http://schemas.microsoft.com/office/drawing/2018/hyperlinkcolor" val="tx"/>
                    </a:ext>
                  </a:extLst>
                </a:hlinkClick>
              </a:rPr>
              <a:t>How to change the design</a:t>
            </a:r>
            <a:endParaRPr lang="en-CA" sz="2200">
              <a:solidFill>
                <a:srgbClr val="42A65F"/>
              </a:solidFill>
            </a:endParaRPr>
          </a:p>
        </p:txBody>
      </p:sp>
      <p:pic>
        <p:nvPicPr>
          <p:cNvPr id="9" name="Graphic 8">
            <a:extLst>
              <a:ext uri="{FF2B5EF4-FFF2-40B4-BE49-F238E27FC236}">
                <a16:creationId xmlns:a16="http://schemas.microsoft.com/office/drawing/2014/main" id="{15F0C6D6-02DD-4933-A6A2-AB162A527BA2}"/>
              </a:ext>
              <a:ext uri="{C183D7F6-B498-43B3-948B-1728B52AA6E4}">
                <adec:decorative xmlns:adec="http://schemas.microsoft.com/office/drawing/2017/decorative" val="1"/>
              </a:ext>
            </a:extLst>
          </p:cNvPr>
          <p:cNvPicPr>
            <a:picLocks/>
          </p:cNvPicPr>
          <p:nvPr/>
        </p:nvPicPr>
        <p:blipFill>
          <a:blip r:embed="rId13">
            <a:extLst>
              <a:ext uri="{96DAC541-7B7A-43D3-8B79-37D633B846F1}">
                <asvg:svgBlip xmlns:asvg="http://schemas.microsoft.com/office/drawing/2016/SVG/main" r:embed="rId14"/>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1730018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33E51-D343-46E5-944E-FAEB1AA85EA4}"/>
              </a:ext>
            </a:extLst>
          </p:cNvPr>
          <p:cNvSpPr>
            <a:spLocks noGrp="1"/>
          </p:cNvSpPr>
          <p:nvPr>
            <p:ph type="title"/>
          </p:nvPr>
        </p:nvSpPr>
        <p:spPr/>
        <p:txBody>
          <a:bodyPr/>
          <a:lstStyle/>
          <a:p>
            <a:r>
              <a:rPr lang="en-CA" dirty="0"/>
              <a:t>Article 14.2 – Hours of Work</a:t>
            </a:r>
          </a:p>
        </p:txBody>
      </p:sp>
      <p:sp>
        <p:nvSpPr>
          <p:cNvPr id="3" name="Content Placeholder 2">
            <a:extLst>
              <a:ext uri="{FF2B5EF4-FFF2-40B4-BE49-F238E27FC236}">
                <a16:creationId xmlns:a16="http://schemas.microsoft.com/office/drawing/2014/main" id="{61508EE0-EF48-4C63-9B27-55D805582C0B}"/>
              </a:ext>
            </a:extLst>
          </p:cNvPr>
          <p:cNvSpPr>
            <a:spLocks noGrp="1"/>
          </p:cNvSpPr>
          <p:nvPr>
            <p:ph idx="1"/>
          </p:nvPr>
        </p:nvSpPr>
        <p:spPr/>
        <p:txBody>
          <a:bodyPr>
            <a:normAutofit/>
          </a:bodyPr>
          <a:lstStyle/>
          <a:p>
            <a:r>
              <a:rPr lang="en-CA" sz="2400" dirty="0">
                <a:latin typeface="Arial" panose="020B0604020202020204" pitchFamily="34" charset="0"/>
                <a:cs typeface="Arial" panose="020B0604020202020204" pitchFamily="34" charset="0"/>
              </a:rPr>
              <a:t>Full Time Hours – Negotiated in Local Issues</a:t>
            </a:r>
          </a:p>
          <a:p>
            <a:endParaRPr lang="en-CA" sz="2400" dirty="0">
              <a:latin typeface="Arial" panose="020B0604020202020204" pitchFamily="34" charset="0"/>
              <a:cs typeface="Arial" panose="020B0604020202020204" pitchFamily="34" charset="0"/>
            </a:endParaRPr>
          </a:p>
          <a:p>
            <a:r>
              <a:rPr lang="en-CA" sz="2400" dirty="0">
                <a:latin typeface="Arial" panose="020B0604020202020204" pitchFamily="34" charset="0"/>
                <a:cs typeface="Arial" panose="020B0604020202020204" pitchFamily="34" charset="0"/>
              </a:rPr>
              <a:t>No work available</a:t>
            </a:r>
          </a:p>
          <a:p>
            <a:endParaRPr lang="en-CA" sz="2400" dirty="0">
              <a:latin typeface="Arial" panose="020B0604020202020204" pitchFamily="34" charset="0"/>
              <a:cs typeface="Arial" panose="020B0604020202020204" pitchFamily="34" charset="0"/>
            </a:endParaRPr>
          </a:p>
          <a:p>
            <a:r>
              <a:rPr lang="en-CA" sz="2400" dirty="0">
                <a:latin typeface="Arial" panose="020B0604020202020204" pitchFamily="34" charset="0"/>
                <a:cs typeface="Arial" panose="020B0604020202020204" pitchFamily="34" charset="0"/>
              </a:rPr>
              <a:t>No work available after commencing work</a:t>
            </a:r>
          </a:p>
          <a:p>
            <a:endParaRPr lang="en-CA" sz="2400" dirty="0">
              <a:latin typeface="Arial" panose="020B0604020202020204" pitchFamily="34" charset="0"/>
              <a:cs typeface="Arial" panose="020B0604020202020204" pitchFamily="34" charset="0"/>
            </a:endParaRPr>
          </a:p>
          <a:p>
            <a:r>
              <a:rPr lang="en-CA" sz="2400" dirty="0">
                <a:latin typeface="Arial" panose="020B0604020202020204" pitchFamily="34" charset="0"/>
                <a:cs typeface="Arial" panose="020B0604020202020204" pitchFamily="34" charset="0"/>
              </a:rPr>
              <a:t>Schedule construction</a:t>
            </a:r>
          </a:p>
        </p:txBody>
      </p:sp>
    </p:spTree>
    <p:extLst>
      <p:ext uri="{BB962C8B-B14F-4D97-AF65-F5344CB8AC3E}">
        <p14:creationId xmlns:p14="http://schemas.microsoft.com/office/powerpoint/2010/main" val="420664140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097F5-06BE-40D3-AE70-B02064987743}"/>
              </a:ext>
            </a:extLst>
          </p:cNvPr>
          <p:cNvSpPr>
            <a:spLocks noGrp="1"/>
          </p:cNvSpPr>
          <p:nvPr>
            <p:ph type="title"/>
          </p:nvPr>
        </p:nvSpPr>
        <p:spPr/>
        <p:txBody>
          <a:bodyPr/>
          <a:lstStyle/>
          <a:p>
            <a:r>
              <a:rPr lang="en-CA" dirty="0"/>
              <a:t>Article 14.2(e) – Assigning Additional Hours</a:t>
            </a:r>
          </a:p>
        </p:txBody>
      </p:sp>
      <p:sp>
        <p:nvSpPr>
          <p:cNvPr id="3" name="Content Placeholder 2">
            <a:extLst>
              <a:ext uri="{FF2B5EF4-FFF2-40B4-BE49-F238E27FC236}">
                <a16:creationId xmlns:a16="http://schemas.microsoft.com/office/drawing/2014/main" id="{EF7A4660-0903-4472-A473-DB4C3EAE6646}"/>
              </a:ext>
            </a:extLst>
          </p:cNvPr>
          <p:cNvSpPr>
            <a:spLocks noGrp="1"/>
          </p:cNvSpPr>
          <p:nvPr>
            <p:ph idx="1"/>
          </p:nvPr>
        </p:nvSpPr>
        <p:spPr/>
        <p:txBody>
          <a:bodyPr>
            <a:normAutofit/>
          </a:bodyPr>
          <a:lstStyle/>
          <a:p>
            <a:r>
              <a:rPr lang="en-CA" sz="2400" dirty="0">
                <a:latin typeface="+mn-lt"/>
              </a:rPr>
              <a:t>Local Issues normally cover the assignment of additional hours</a:t>
            </a:r>
          </a:p>
          <a:p>
            <a:endParaRPr lang="en-CA" sz="2400" dirty="0">
              <a:latin typeface="+mn-lt"/>
            </a:endParaRPr>
          </a:p>
          <a:p>
            <a:r>
              <a:rPr lang="en-CA" sz="2400" dirty="0">
                <a:latin typeface="+mn-lt"/>
              </a:rPr>
              <a:t>When they do not, additional straight time hours are offered:</a:t>
            </a:r>
          </a:p>
          <a:p>
            <a:pPr lvl="1"/>
            <a:r>
              <a:rPr lang="en-CA" sz="2400" dirty="0">
                <a:latin typeface="+mn-lt"/>
              </a:rPr>
              <a:t>First, to full time (FT) employees in seniority order</a:t>
            </a:r>
          </a:p>
          <a:p>
            <a:pPr lvl="1"/>
            <a:r>
              <a:rPr lang="en-CA" sz="2400" dirty="0">
                <a:latin typeface="+mn-lt"/>
              </a:rPr>
              <a:t>Next, to part time (PT) employees in seniority order</a:t>
            </a:r>
          </a:p>
          <a:p>
            <a:pPr lvl="1"/>
            <a:r>
              <a:rPr lang="en-CA" sz="2400" dirty="0">
                <a:latin typeface="+mn-lt"/>
              </a:rPr>
              <a:t>Finally, to casual employees in seniority order</a:t>
            </a:r>
          </a:p>
        </p:txBody>
      </p:sp>
    </p:spTree>
    <p:extLst>
      <p:ext uri="{BB962C8B-B14F-4D97-AF65-F5344CB8AC3E}">
        <p14:creationId xmlns:p14="http://schemas.microsoft.com/office/powerpoint/2010/main" val="141559535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AAB13-8D13-4107-81BD-DADCC7F405D6}"/>
              </a:ext>
            </a:extLst>
          </p:cNvPr>
          <p:cNvSpPr>
            <a:spLocks noGrp="1"/>
          </p:cNvSpPr>
          <p:nvPr>
            <p:ph type="title"/>
          </p:nvPr>
        </p:nvSpPr>
        <p:spPr/>
        <p:txBody>
          <a:bodyPr/>
          <a:lstStyle/>
          <a:p>
            <a:r>
              <a:rPr lang="en-CA" dirty="0"/>
              <a:t>Article 14.2 (g) – Extended Hours Shifts</a:t>
            </a:r>
          </a:p>
        </p:txBody>
      </p:sp>
      <p:sp>
        <p:nvSpPr>
          <p:cNvPr id="3" name="Content Placeholder 2">
            <a:extLst>
              <a:ext uri="{FF2B5EF4-FFF2-40B4-BE49-F238E27FC236}">
                <a16:creationId xmlns:a16="http://schemas.microsoft.com/office/drawing/2014/main" id="{0BAE8518-2DFA-4DBD-BA79-6053CDC089AF}"/>
              </a:ext>
            </a:extLst>
          </p:cNvPr>
          <p:cNvSpPr>
            <a:spLocks noGrp="1"/>
          </p:cNvSpPr>
          <p:nvPr>
            <p:ph idx="1"/>
          </p:nvPr>
        </p:nvSpPr>
        <p:spPr/>
        <p:txBody>
          <a:bodyPr>
            <a:normAutofit/>
          </a:bodyPr>
          <a:lstStyle/>
          <a:p>
            <a:r>
              <a:rPr lang="en-CA" sz="2400" dirty="0">
                <a:latin typeface="Arial" panose="020B0604020202020204" pitchFamily="34" charset="0"/>
                <a:cs typeface="Arial" panose="020B0604020202020204" pitchFamily="34" charset="0"/>
              </a:rPr>
              <a:t>To implement regular schedules that go beyond normal full time daily hours</a:t>
            </a:r>
          </a:p>
          <a:p>
            <a:endParaRPr lang="en-CA" sz="2400" dirty="0">
              <a:latin typeface="Arial" panose="020B0604020202020204" pitchFamily="34" charset="0"/>
              <a:cs typeface="Arial" panose="020B0604020202020204" pitchFamily="34" charset="0"/>
            </a:endParaRPr>
          </a:p>
          <a:p>
            <a:r>
              <a:rPr lang="en-CA" sz="2400" dirty="0">
                <a:latin typeface="Arial" panose="020B0604020202020204" pitchFamily="34" charset="0"/>
                <a:cs typeface="Arial" panose="020B0604020202020204" pitchFamily="34" charset="0"/>
              </a:rPr>
              <a:t>Requires Union agreement (in writing)</a:t>
            </a:r>
          </a:p>
          <a:p>
            <a:endParaRPr lang="en-CA" sz="2400" dirty="0">
              <a:latin typeface="Arial" panose="020B0604020202020204" pitchFamily="34" charset="0"/>
              <a:cs typeface="Arial" panose="020B0604020202020204" pitchFamily="34" charset="0"/>
            </a:endParaRPr>
          </a:p>
          <a:p>
            <a:r>
              <a:rPr lang="en-CA" sz="2400" dirty="0">
                <a:latin typeface="Arial" panose="020B0604020202020204" pitchFamily="34" charset="0"/>
                <a:cs typeface="Arial" panose="020B0604020202020204" pitchFamily="34" charset="0"/>
              </a:rPr>
              <a:t>Average regular hours</a:t>
            </a:r>
          </a:p>
          <a:p>
            <a:endParaRPr lang="en-CA" sz="2400" dirty="0">
              <a:latin typeface="Arial" panose="020B0604020202020204" pitchFamily="34" charset="0"/>
              <a:cs typeface="Arial" panose="020B0604020202020204" pitchFamily="34" charset="0"/>
            </a:endParaRPr>
          </a:p>
          <a:p>
            <a:r>
              <a:rPr lang="en-CA" sz="2400" dirty="0">
                <a:latin typeface="Arial" panose="020B0604020202020204" pitchFamily="34" charset="0"/>
                <a:cs typeface="Arial" panose="020B0604020202020204" pitchFamily="34" charset="0"/>
              </a:rPr>
              <a:t>Concise agreements</a:t>
            </a:r>
          </a:p>
        </p:txBody>
      </p:sp>
    </p:spTree>
    <p:extLst>
      <p:ext uri="{BB962C8B-B14F-4D97-AF65-F5344CB8AC3E}">
        <p14:creationId xmlns:p14="http://schemas.microsoft.com/office/powerpoint/2010/main" val="117313315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27D81-C54B-44DC-84D8-9FC1169EBB5C}"/>
              </a:ext>
            </a:extLst>
          </p:cNvPr>
          <p:cNvSpPr>
            <a:spLocks noGrp="1"/>
          </p:cNvSpPr>
          <p:nvPr>
            <p:ph type="title"/>
          </p:nvPr>
        </p:nvSpPr>
        <p:spPr/>
        <p:txBody>
          <a:bodyPr/>
          <a:lstStyle/>
          <a:p>
            <a:r>
              <a:rPr lang="en-CA" dirty="0"/>
              <a:t>Article 14.3 – Rest Periods and 14.4 – Meal Periods</a:t>
            </a:r>
          </a:p>
        </p:txBody>
      </p:sp>
      <p:sp>
        <p:nvSpPr>
          <p:cNvPr id="3" name="Content Placeholder 2">
            <a:extLst>
              <a:ext uri="{FF2B5EF4-FFF2-40B4-BE49-F238E27FC236}">
                <a16:creationId xmlns:a16="http://schemas.microsoft.com/office/drawing/2014/main" id="{11C2CAF0-EE7D-4381-A307-C9A49E0F0534}"/>
              </a:ext>
            </a:extLst>
          </p:cNvPr>
          <p:cNvSpPr>
            <a:spLocks noGrp="1"/>
          </p:cNvSpPr>
          <p:nvPr>
            <p:ph idx="1"/>
          </p:nvPr>
        </p:nvSpPr>
        <p:spPr/>
        <p:txBody>
          <a:bodyPr>
            <a:normAutofit/>
          </a:bodyPr>
          <a:lstStyle/>
          <a:p>
            <a:r>
              <a:rPr lang="en-CA" sz="2400" dirty="0">
                <a:latin typeface="Arial" panose="020B0604020202020204" pitchFamily="34" charset="0"/>
                <a:cs typeface="Arial" panose="020B0604020202020204" pitchFamily="34" charset="0"/>
              </a:rPr>
              <a:t>15 minute Rest Period(s) - Paid</a:t>
            </a:r>
          </a:p>
          <a:p>
            <a:endParaRPr lang="en-CA" sz="2400" dirty="0">
              <a:latin typeface="Arial" panose="020B0604020202020204" pitchFamily="34" charset="0"/>
              <a:cs typeface="Arial" panose="020B0604020202020204" pitchFamily="34" charset="0"/>
            </a:endParaRPr>
          </a:p>
          <a:p>
            <a:r>
              <a:rPr lang="en-CA" sz="2400" dirty="0">
                <a:latin typeface="Arial" panose="020B0604020202020204" pitchFamily="34" charset="0"/>
                <a:cs typeface="Arial" panose="020B0604020202020204" pitchFamily="34" charset="0"/>
              </a:rPr>
              <a:t>Meal Periods - 30-60 minutes - Unpaid</a:t>
            </a:r>
          </a:p>
          <a:p>
            <a:endParaRPr lang="en-CA" sz="2400" dirty="0">
              <a:latin typeface="Arial" panose="020B0604020202020204" pitchFamily="34" charset="0"/>
              <a:cs typeface="Arial" panose="020B0604020202020204" pitchFamily="34" charset="0"/>
            </a:endParaRPr>
          </a:p>
          <a:p>
            <a:r>
              <a:rPr lang="en-CA" sz="2400" dirty="0">
                <a:latin typeface="Arial" panose="020B0604020202020204" pitchFamily="34" charset="0"/>
                <a:cs typeface="Arial" panose="020B0604020202020204" pitchFamily="34" charset="0"/>
              </a:rPr>
              <a:t>Providing meals for staff.</a:t>
            </a:r>
          </a:p>
        </p:txBody>
      </p:sp>
    </p:spTree>
    <p:extLst>
      <p:ext uri="{BB962C8B-B14F-4D97-AF65-F5344CB8AC3E}">
        <p14:creationId xmlns:p14="http://schemas.microsoft.com/office/powerpoint/2010/main" val="358952282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D11F5-A220-46FB-B3ED-A0B903450285}"/>
              </a:ext>
            </a:extLst>
          </p:cNvPr>
          <p:cNvSpPr>
            <a:spLocks noGrp="1"/>
          </p:cNvSpPr>
          <p:nvPr>
            <p:ph type="title"/>
          </p:nvPr>
        </p:nvSpPr>
        <p:spPr/>
        <p:txBody>
          <a:bodyPr/>
          <a:lstStyle/>
          <a:p>
            <a:r>
              <a:rPr lang="en-CA" dirty="0"/>
              <a:t>Article 14.5 - </a:t>
            </a:r>
            <a:r>
              <a:rPr lang="en-CA" dirty="0" err="1"/>
              <a:t>Flextime</a:t>
            </a:r>
            <a:endParaRPr lang="en-CA" dirty="0"/>
          </a:p>
        </p:txBody>
      </p:sp>
      <p:sp>
        <p:nvSpPr>
          <p:cNvPr id="3" name="Content Placeholder 2">
            <a:extLst>
              <a:ext uri="{FF2B5EF4-FFF2-40B4-BE49-F238E27FC236}">
                <a16:creationId xmlns:a16="http://schemas.microsoft.com/office/drawing/2014/main" id="{41594733-86EE-4C0E-9CC3-84EDEDC41140}"/>
              </a:ext>
            </a:extLst>
          </p:cNvPr>
          <p:cNvSpPr>
            <a:spLocks noGrp="1"/>
          </p:cNvSpPr>
          <p:nvPr>
            <p:ph idx="1"/>
          </p:nvPr>
        </p:nvSpPr>
        <p:spPr/>
        <p:txBody>
          <a:bodyPr>
            <a:normAutofit/>
          </a:bodyPr>
          <a:lstStyle/>
          <a:p>
            <a:r>
              <a:rPr lang="en-CA" sz="2400" dirty="0">
                <a:latin typeface="Arial" panose="020B0604020202020204" pitchFamily="34" charset="0"/>
                <a:cs typeface="Arial" panose="020B0604020202020204" pitchFamily="34" charset="0"/>
              </a:rPr>
              <a:t>Regular work schedule (not extended hours)</a:t>
            </a:r>
          </a:p>
          <a:p>
            <a:endParaRPr lang="en-CA" sz="2400" dirty="0">
              <a:latin typeface="Arial" panose="020B0604020202020204" pitchFamily="34" charset="0"/>
              <a:cs typeface="Arial" panose="020B0604020202020204" pitchFamily="34" charset="0"/>
            </a:endParaRPr>
          </a:p>
          <a:p>
            <a:r>
              <a:rPr lang="en-CA" sz="2400" dirty="0">
                <a:latin typeface="Arial" panose="020B0604020202020204" pitchFamily="34" charset="0"/>
                <a:cs typeface="Arial" panose="020B0604020202020204" pitchFamily="34" charset="0"/>
              </a:rPr>
              <a:t>Employee has autonomy over their hours of work and start/stop times</a:t>
            </a:r>
          </a:p>
          <a:p>
            <a:endParaRPr lang="en-CA" sz="2400" dirty="0">
              <a:latin typeface="Arial" panose="020B0604020202020204" pitchFamily="34" charset="0"/>
              <a:cs typeface="Arial" panose="020B0604020202020204" pitchFamily="34" charset="0"/>
            </a:endParaRPr>
          </a:p>
          <a:p>
            <a:r>
              <a:rPr lang="en-CA" sz="2400" dirty="0">
                <a:latin typeface="Arial" panose="020B0604020202020204" pitchFamily="34" charset="0"/>
                <a:cs typeface="Arial" panose="020B0604020202020204" pitchFamily="34" charset="0"/>
              </a:rPr>
              <a:t>No more than 10hours in a day</a:t>
            </a:r>
          </a:p>
          <a:p>
            <a:endParaRPr lang="en-CA" sz="2400" dirty="0">
              <a:latin typeface="Arial" panose="020B0604020202020204" pitchFamily="34" charset="0"/>
              <a:cs typeface="Arial" panose="020B0604020202020204" pitchFamily="34" charset="0"/>
            </a:endParaRPr>
          </a:p>
          <a:p>
            <a:r>
              <a:rPr lang="en-CA" sz="2400" dirty="0">
                <a:latin typeface="Arial" panose="020B0604020202020204" pitchFamily="34" charset="0"/>
                <a:cs typeface="Arial" panose="020B0604020202020204" pitchFamily="34" charset="0"/>
              </a:rPr>
              <a:t>Employers should set guidelines</a:t>
            </a:r>
          </a:p>
        </p:txBody>
      </p:sp>
    </p:spTree>
    <p:extLst>
      <p:ext uri="{BB962C8B-B14F-4D97-AF65-F5344CB8AC3E}">
        <p14:creationId xmlns:p14="http://schemas.microsoft.com/office/powerpoint/2010/main" val="136186147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3C2F9-39E0-4EB2-8341-F5306E5EF428}"/>
              </a:ext>
            </a:extLst>
          </p:cNvPr>
          <p:cNvSpPr>
            <a:spLocks noGrp="1"/>
          </p:cNvSpPr>
          <p:nvPr>
            <p:ph type="title"/>
          </p:nvPr>
        </p:nvSpPr>
        <p:spPr/>
        <p:txBody>
          <a:bodyPr/>
          <a:lstStyle/>
          <a:p>
            <a:r>
              <a:rPr lang="en-CA" dirty="0"/>
              <a:t>Article 14.7 – Standby Provisions</a:t>
            </a:r>
          </a:p>
        </p:txBody>
      </p:sp>
      <p:sp>
        <p:nvSpPr>
          <p:cNvPr id="3" name="Content Placeholder 2">
            <a:extLst>
              <a:ext uri="{FF2B5EF4-FFF2-40B4-BE49-F238E27FC236}">
                <a16:creationId xmlns:a16="http://schemas.microsoft.com/office/drawing/2014/main" id="{6FB690D9-AB5E-4B6E-9A70-6DA3F9110451}"/>
              </a:ext>
            </a:extLst>
          </p:cNvPr>
          <p:cNvSpPr>
            <a:spLocks noGrp="1"/>
          </p:cNvSpPr>
          <p:nvPr>
            <p:ph idx="1"/>
          </p:nvPr>
        </p:nvSpPr>
        <p:spPr/>
        <p:txBody>
          <a:bodyPr>
            <a:normAutofit/>
          </a:bodyPr>
          <a:lstStyle/>
          <a:p>
            <a:r>
              <a:rPr lang="en-CA" sz="2400" dirty="0">
                <a:latin typeface="Arial" panose="020B0604020202020204" pitchFamily="34" charset="0"/>
                <a:cs typeface="Arial" panose="020B0604020202020204" pitchFamily="34" charset="0"/>
              </a:rPr>
              <a:t>Employers have the right to place employees on Standby</a:t>
            </a:r>
          </a:p>
          <a:p>
            <a:endParaRPr lang="en-CA" sz="2400" dirty="0">
              <a:latin typeface="Arial" panose="020B0604020202020204" pitchFamily="34" charset="0"/>
              <a:cs typeface="Arial" panose="020B0604020202020204" pitchFamily="34" charset="0"/>
            </a:endParaRPr>
          </a:p>
          <a:p>
            <a:r>
              <a:rPr lang="en-CA" sz="2400" dirty="0">
                <a:latin typeface="Arial" panose="020B0604020202020204" pitchFamily="34" charset="0"/>
                <a:cs typeface="Arial" panose="020B0604020202020204" pitchFamily="34" charset="0"/>
              </a:rPr>
              <a:t>Sometimes not popular</a:t>
            </a:r>
          </a:p>
          <a:p>
            <a:endParaRPr lang="en-CA" sz="2400" dirty="0">
              <a:latin typeface="Arial" panose="020B0604020202020204" pitchFamily="34" charset="0"/>
              <a:cs typeface="Arial" panose="020B0604020202020204" pitchFamily="34" charset="0"/>
            </a:endParaRPr>
          </a:p>
          <a:p>
            <a:r>
              <a:rPr lang="en-CA" sz="2400" dirty="0">
                <a:latin typeface="Arial" panose="020B0604020202020204" pitchFamily="34" charset="0"/>
                <a:cs typeface="Arial" panose="020B0604020202020204" pitchFamily="34" charset="0"/>
              </a:rPr>
              <a:t>Standby pay</a:t>
            </a:r>
          </a:p>
          <a:p>
            <a:endParaRPr lang="en-CA" sz="2400" dirty="0">
              <a:latin typeface="Arial" panose="020B0604020202020204" pitchFamily="34" charset="0"/>
              <a:cs typeface="Arial" panose="020B0604020202020204" pitchFamily="34" charset="0"/>
            </a:endParaRPr>
          </a:p>
          <a:p>
            <a:r>
              <a:rPr lang="en-CA" sz="2400" dirty="0">
                <a:latin typeface="Arial" panose="020B0604020202020204" pitchFamily="34" charset="0"/>
                <a:cs typeface="Arial" panose="020B0604020202020204" pitchFamily="34" charset="0"/>
              </a:rPr>
              <a:t>Encourage clear guidelines</a:t>
            </a:r>
          </a:p>
        </p:txBody>
      </p:sp>
    </p:spTree>
    <p:extLst>
      <p:ext uri="{BB962C8B-B14F-4D97-AF65-F5344CB8AC3E}">
        <p14:creationId xmlns:p14="http://schemas.microsoft.com/office/powerpoint/2010/main" val="333110264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616946-9305-4D5C-BD17-9B3E8B625EF9}"/>
              </a:ext>
            </a:extLst>
          </p:cNvPr>
          <p:cNvSpPr>
            <a:spLocks noGrp="1"/>
          </p:cNvSpPr>
          <p:nvPr>
            <p:ph type="title"/>
          </p:nvPr>
        </p:nvSpPr>
        <p:spPr>
          <a:xfrm>
            <a:off x="3650198" y="2024742"/>
            <a:ext cx="7315200" cy="3255264"/>
          </a:xfrm>
        </p:spPr>
        <p:txBody>
          <a:bodyPr>
            <a:normAutofit/>
          </a:bodyPr>
          <a:lstStyle/>
          <a:p>
            <a:r>
              <a:rPr lang="en-US" sz="4800" dirty="0"/>
              <a:t>Article 18 – </a:t>
            </a:r>
            <a:br>
              <a:rPr lang="en-US" sz="4800" dirty="0"/>
            </a:br>
            <a:r>
              <a:rPr lang="en-US" sz="4800" dirty="0"/>
              <a:t>Vacation</a:t>
            </a:r>
            <a:endParaRPr lang="en-CA" sz="4800" dirty="0"/>
          </a:p>
        </p:txBody>
      </p:sp>
    </p:spTree>
    <p:extLst>
      <p:ext uri="{BB962C8B-B14F-4D97-AF65-F5344CB8AC3E}">
        <p14:creationId xmlns:p14="http://schemas.microsoft.com/office/powerpoint/2010/main" val="118955593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showMasterSp="0">
  <p:cSld>
    <p:bg>
      <p:bgPr>
        <a:solidFill>
          <a:srgbClr val="1A1A1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A5B34E-0132-47FB-81D8-6C1A252DA621}"/>
              </a:ext>
              <a:ext uri="{C183D7F6-B498-43B3-948B-1728B52AA6E4}">
                <adec:decorative xmlns:adec="http://schemas.microsoft.com/office/drawing/2017/decorative" val="1"/>
              </a:ext>
            </a:extLst>
          </p:cNvPr>
          <p:cNvSpPr/>
          <p:nvPr>
            <p:custDataLst>
              <p:tags r:id="rId2"/>
            </p:custDataLst>
          </p:nvPr>
        </p:nvSpPr>
        <p:spPr>
          <a:xfrm>
            <a:off x="444693" y="1742703"/>
            <a:ext cx="2371696" cy="2371696"/>
          </a:xfrm>
          <a:prstGeom prst="rect">
            <a:avLst/>
          </a:prstGeom>
          <a:blipFill>
            <a:blip r:embed="rId7">
              <a:extLst>
                <a:ext uri="{96DAC541-7B7A-43D3-8B79-37D633B846F1}">
                  <asvg:svgBlip xmlns:asvg="http://schemas.microsoft.com/office/drawing/2016/SVG/main" r:embed="rId8"/>
                </a:ext>
              </a:extLst>
            </a:blip>
            <a:stretch>
              <a:fillRect/>
            </a:stretch>
          </a:blip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Rectangle 2" descr="What is your familiarity with this specific article?">
            <a:extLst>
              <a:ext uri="{FF2B5EF4-FFF2-40B4-BE49-F238E27FC236}">
                <a16:creationId xmlns:a16="http://schemas.microsoft.com/office/drawing/2014/main" id="{9EA54017-ADFA-43EF-83AD-9C982C36741B}"/>
              </a:ext>
            </a:extLst>
          </p:cNvPr>
          <p:cNvSpPr/>
          <p:nvPr>
            <p:custDataLst>
              <p:tags r:id="rId3"/>
            </p:custDataLst>
          </p:nvPr>
        </p:nvSpPr>
        <p:spPr>
          <a:xfrm>
            <a:off x="3112851" y="1000897"/>
            <a:ext cx="8486226" cy="3855308"/>
          </a:xfrm>
          <a:prstGeom prst="rect">
            <a:avLst/>
          </a:prstGeom>
          <a:noFill/>
          <a:ln w="10795"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a:solidFill>
                  <a:srgbClr val="FFFFFF"/>
                </a:solidFill>
              </a:rPr>
              <a:t>What is your familiarity with this specific article?</a:t>
            </a:r>
            <a:endParaRPr lang="en-CA" sz="4000" b="1">
              <a:solidFill>
                <a:srgbClr val="FFFFFF"/>
              </a:solidFill>
            </a:endParaRPr>
          </a:p>
        </p:txBody>
      </p:sp>
      <p:sp>
        <p:nvSpPr>
          <p:cNvPr id="4" name="Rectangle 3" descr="The Slido app must be installed on every computer you’re presenting from">
            <a:extLst>
              <a:ext uri="{FF2B5EF4-FFF2-40B4-BE49-F238E27FC236}">
                <a16:creationId xmlns:a16="http://schemas.microsoft.com/office/drawing/2014/main" id="{3AF78BAA-D154-4E56-A7A3-4AD70E0DFC36}"/>
              </a:ext>
            </a:extLst>
          </p:cNvPr>
          <p:cNvSpPr/>
          <p:nvPr>
            <p:custDataLst>
              <p:tags r:id="rId4"/>
            </p:custDataLst>
          </p:nvPr>
        </p:nvSpPr>
        <p:spPr>
          <a:xfrm>
            <a:off x="0" y="5820032"/>
            <a:ext cx="12192001" cy="1037968"/>
          </a:xfrm>
          <a:prstGeom prst="rect">
            <a:avLst/>
          </a:prstGeom>
          <a:solidFill>
            <a:srgbClr val="198038"/>
          </a:solid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85000" lnSpcReduction="10000"/>
          </a:bodyPr>
          <a:lstStyle/>
          <a:p>
            <a:r>
              <a:rPr lang="en-US" sz="2600">
                <a:solidFill>
                  <a:srgbClr val="FFFFFF"/>
                </a:solidFill>
              </a:rPr>
              <a:t>The </a:t>
            </a:r>
            <a:r>
              <a:rPr lang="en-US" sz="2600">
                <a:solidFill>
                  <a:srgbClr val="FFFFFF"/>
                </a:solidFill>
                <a:hlinkClick r:id="rId9">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endParaRPr lang="en-CA" sz="2600">
              <a:solidFill>
                <a:srgbClr val="FFFFFF"/>
              </a:solidFill>
            </a:endParaRPr>
          </a:p>
        </p:txBody>
      </p:sp>
      <p:pic>
        <p:nvPicPr>
          <p:cNvPr id="6" name="Graphic 5">
            <a:extLst>
              <a:ext uri="{FF2B5EF4-FFF2-40B4-BE49-F238E27FC236}">
                <a16:creationId xmlns:a16="http://schemas.microsoft.com/office/drawing/2014/main" id="{6C1A7FF6-0451-43BD-A3EF-BA07E45BBD7A}"/>
              </a:ext>
              <a:ext uri="{C183D7F6-B498-43B3-948B-1728B52AA6E4}">
                <adec:decorative xmlns:adec="http://schemas.microsoft.com/office/drawing/2017/decorative" val="1"/>
              </a:ext>
            </a:extLst>
          </p:cNvPr>
          <p:cNvPicPr>
            <a:picLocks/>
          </p:cNvPicPr>
          <p:nvPr/>
        </p:nvPicPr>
        <p:blipFill>
          <a:blip r:embed="rId10">
            <a:extLst>
              <a:ext uri="{96DAC541-7B7A-43D3-8B79-37D633B846F1}">
                <asvg:svgBlip xmlns:asvg="http://schemas.microsoft.com/office/drawing/2016/SVG/main" r:embed="rId11"/>
              </a:ext>
            </a:extLst>
          </a:blip>
          <a:stretch>
            <a:fillRect/>
          </a:stretch>
        </p:blipFill>
        <p:spPr>
          <a:xfrm>
            <a:off x="296462" y="6190785"/>
            <a:ext cx="296462" cy="296462"/>
          </a:xfrm>
          <a:prstGeom prst="rect">
            <a:avLst/>
          </a:prstGeom>
        </p:spPr>
      </p:pic>
      <p:sp>
        <p:nvSpPr>
          <p:cNvPr id="7" name="Trapezoid 6" descr="Do not edit&#10;How to change the design">
            <a:extLst>
              <a:ext uri="{FF2B5EF4-FFF2-40B4-BE49-F238E27FC236}">
                <a16:creationId xmlns:a16="http://schemas.microsoft.com/office/drawing/2014/main" id="{FDE95C19-3469-45C2-BC01-74E902F8BE94}"/>
              </a:ext>
            </a:extLst>
          </p:cNvPr>
          <p:cNvSpPr/>
          <p:nvPr>
            <p:custDataLst>
              <p:tags r:id="rId5"/>
            </p:custDataLst>
          </p:nvPr>
        </p:nvSpPr>
        <p:spPr>
          <a:xfrm rot="2700000">
            <a:off x="9620371" y="514924"/>
            <a:ext cx="3335198" cy="778213"/>
          </a:xfrm>
          <a:prstGeom prst="trapezoid">
            <a:avLst>
              <a:gd name="adj" fmla="val 100000"/>
            </a:avLst>
          </a:prstGeom>
          <a:solidFill>
            <a:srgbClr val="0A3316"/>
          </a:solid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42A65F"/>
                </a:solidFill>
              </a:rPr>
              <a:t>Do not edit
</a:t>
            </a:r>
            <a:r>
              <a:rPr lang="en-US" sz="2200">
                <a:solidFill>
                  <a:srgbClr val="42A65F"/>
                </a:solidFill>
                <a:hlinkClick r:id="rId12">
                  <a:extLst>
                    <a:ext uri="{A12FA001-AC4F-418D-AE19-62706E023703}">
                      <ahyp:hlinkClr xmlns:ahyp="http://schemas.microsoft.com/office/drawing/2018/hyperlinkcolor" val="tx"/>
                    </a:ext>
                  </a:extLst>
                </a:hlinkClick>
              </a:rPr>
              <a:t>How to change the design</a:t>
            </a:r>
            <a:endParaRPr lang="en-CA" sz="2200">
              <a:solidFill>
                <a:srgbClr val="42A65F"/>
              </a:solidFill>
            </a:endParaRPr>
          </a:p>
        </p:txBody>
      </p:sp>
      <p:pic>
        <p:nvPicPr>
          <p:cNvPr id="9" name="Graphic 8">
            <a:extLst>
              <a:ext uri="{FF2B5EF4-FFF2-40B4-BE49-F238E27FC236}">
                <a16:creationId xmlns:a16="http://schemas.microsoft.com/office/drawing/2014/main" id="{2130C261-6946-4926-9769-92BCA07EC98C}"/>
              </a:ext>
              <a:ext uri="{C183D7F6-B498-43B3-948B-1728B52AA6E4}">
                <adec:decorative xmlns:adec="http://schemas.microsoft.com/office/drawing/2017/decorative" val="1"/>
              </a:ext>
            </a:extLst>
          </p:cNvPr>
          <p:cNvPicPr>
            <a:picLocks/>
          </p:cNvPicPr>
          <p:nvPr/>
        </p:nvPicPr>
        <p:blipFill>
          <a:blip r:embed="rId13">
            <a:extLst>
              <a:ext uri="{96DAC541-7B7A-43D3-8B79-37D633B846F1}">
                <asvg:svgBlip xmlns:asvg="http://schemas.microsoft.com/office/drawing/2016/SVG/main" r:embed="rId14"/>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2019307700"/>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3CDE0-3E12-4376-8927-4F23B7229952}"/>
              </a:ext>
            </a:extLst>
          </p:cNvPr>
          <p:cNvSpPr>
            <a:spLocks noGrp="1"/>
          </p:cNvSpPr>
          <p:nvPr>
            <p:ph type="title"/>
          </p:nvPr>
        </p:nvSpPr>
        <p:spPr/>
        <p:txBody>
          <a:bodyPr/>
          <a:lstStyle/>
          <a:p>
            <a:r>
              <a:rPr lang="en-US" dirty="0"/>
              <a:t>Article 18.1 – Annual Vacation Entitlement</a:t>
            </a:r>
            <a:endParaRPr lang="en-CA" dirty="0"/>
          </a:p>
        </p:txBody>
      </p:sp>
      <p:sp>
        <p:nvSpPr>
          <p:cNvPr id="3" name="Content Placeholder 2">
            <a:extLst>
              <a:ext uri="{FF2B5EF4-FFF2-40B4-BE49-F238E27FC236}">
                <a16:creationId xmlns:a16="http://schemas.microsoft.com/office/drawing/2014/main" id="{DBDD9052-1AF1-4521-9F22-F9A7CE9BA1BB}"/>
              </a:ext>
            </a:extLst>
          </p:cNvPr>
          <p:cNvSpPr>
            <a:spLocks noGrp="1"/>
          </p:cNvSpPr>
          <p:nvPr>
            <p:ph idx="1"/>
          </p:nvPr>
        </p:nvSpPr>
        <p:spPr/>
        <p:txBody>
          <a:bodyPr>
            <a:normAutofit/>
          </a:bodyPr>
          <a:lstStyle/>
          <a:p>
            <a:r>
              <a:rPr lang="en-US" sz="2400" dirty="0">
                <a:latin typeface="Arial" panose="020B0604020202020204" pitchFamily="34" charset="0"/>
                <a:cs typeface="Arial" panose="020B0604020202020204" pitchFamily="34" charset="0"/>
              </a:rPr>
              <a:t>Outlines how much paid vacation time employees are entitled to based on their years of service.</a:t>
            </a:r>
          </a:p>
          <a:p>
            <a:pPr marL="0" indent="0">
              <a:buNone/>
            </a:pPr>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Pro-rated for part time.</a:t>
            </a:r>
          </a:p>
          <a:p>
            <a:pPr marL="0" indent="0">
              <a:buNone/>
            </a:pP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Eg.</a:t>
            </a:r>
            <a:r>
              <a:rPr lang="en-US" sz="2400" dirty="0">
                <a:latin typeface="Arial" panose="020B0604020202020204" pitchFamily="34" charset="0"/>
                <a:cs typeface="Arial" panose="020B0604020202020204" pitchFamily="34" charset="0"/>
              </a:rPr>
              <a:t> 19 days x 0.5 = 9.5 days x 8 hrs. = 76 hours</a:t>
            </a:r>
          </a:p>
          <a:p>
            <a:pPr marL="0" indent="0">
              <a:buNone/>
            </a:pPr>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New employees’ entitlement.</a:t>
            </a:r>
            <a:endParaRPr lang="en-CA"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74878028"/>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72134-380F-44D9-B91F-88FF8A3D5792}"/>
              </a:ext>
            </a:extLst>
          </p:cNvPr>
          <p:cNvSpPr>
            <a:spLocks noGrp="1"/>
          </p:cNvSpPr>
          <p:nvPr>
            <p:ph type="title"/>
          </p:nvPr>
        </p:nvSpPr>
        <p:spPr/>
        <p:txBody>
          <a:bodyPr/>
          <a:lstStyle/>
          <a:p>
            <a:r>
              <a:rPr lang="en-US" dirty="0"/>
              <a:t>Article 18.2 – Vacation Preference</a:t>
            </a:r>
            <a:endParaRPr lang="en-CA" dirty="0"/>
          </a:p>
        </p:txBody>
      </p:sp>
      <p:sp>
        <p:nvSpPr>
          <p:cNvPr id="3" name="Content Placeholder 2">
            <a:extLst>
              <a:ext uri="{FF2B5EF4-FFF2-40B4-BE49-F238E27FC236}">
                <a16:creationId xmlns:a16="http://schemas.microsoft.com/office/drawing/2014/main" id="{CD455AD2-ABB6-497D-969A-8416B87AA1C7}"/>
              </a:ext>
            </a:extLst>
          </p:cNvPr>
          <p:cNvSpPr>
            <a:spLocks noGrp="1"/>
          </p:cNvSpPr>
          <p:nvPr>
            <p:ph idx="1"/>
          </p:nvPr>
        </p:nvSpPr>
        <p:spPr/>
        <p:txBody>
          <a:bodyPr>
            <a:normAutofit/>
          </a:bodyPr>
          <a:lstStyle/>
          <a:p>
            <a:r>
              <a:rPr lang="en-US" sz="2400" dirty="0">
                <a:latin typeface="Arial" panose="020B0604020202020204" pitchFamily="34" charset="0"/>
                <a:cs typeface="Arial" panose="020B0604020202020204" pitchFamily="34" charset="0"/>
              </a:rPr>
              <a:t>Preference in vacation selection by seniority.</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May be negotiated otherwise in Local Issues.</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Unbroken and split vacation periods </a:t>
            </a:r>
            <a:endParaRPr lang="en-CA"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55225703"/>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4FE05-79F1-45CA-8292-D75B83FCB13C}"/>
              </a:ext>
            </a:extLst>
          </p:cNvPr>
          <p:cNvSpPr>
            <a:spLocks noGrp="1"/>
          </p:cNvSpPr>
          <p:nvPr>
            <p:ph type="title"/>
          </p:nvPr>
        </p:nvSpPr>
        <p:spPr/>
        <p:txBody>
          <a:bodyPr/>
          <a:lstStyle/>
          <a:p>
            <a:r>
              <a:rPr lang="en-US" dirty="0"/>
              <a:t>Article 18.4 – Vacation Carryover</a:t>
            </a:r>
            <a:endParaRPr lang="en-CA" dirty="0"/>
          </a:p>
        </p:txBody>
      </p:sp>
      <p:sp>
        <p:nvSpPr>
          <p:cNvPr id="3" name="Content Placeholder 2">
            <a:extLst>
              <a:ext uri="{FF2B5EF4-FFF2-40B4-BE49-F238E27FC236}">
                <a16:creationId xmlns:a16="http://schemas.microsoft.com/office/drawing/2014/main" id="{24BA5D04-CB03-47EB-B812-AF3736E9750E}"/>
              </a:ext>
            </a:extLst>
          </p:cNvPr>
          <p:cNvSpPr>
            <a:spLocks noGrp="1"/>
          </p:cNvSpPr>
          <p:nvPr>
            <p:ph idx="1"/>
          </p:nvPr>
        </p:nvSpPr>
        <p:spPr/>
        <p:txBody>
          <a:bodyPr>
            <a:normAutofit/>
          </a:bodyPr>
          <a:lstStyle/>
          <a:p>
            <a:r>
              <a:rPr lang="en-US" sz="2400" dirty="0">
                <a:latin typeface="Arial" panose="020B0604020202020204" pitchFamily="34" charset="0"/>
                <a:cs typeface="Arial" panose="020B0604020202020204" pitchFamily="34" charset="0"/>
              </a:rPr>
              <a:t>Up to 10 days of vacation can be carried over to the following year.</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Not cumulative from year to year.</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Vacation is not to be paid out except upon retirement, termination or as provided in article 18.13 </a:t>
            </a:r>
            <a:endParaRPr lang="en-CA"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2025767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151C5-729D-409E-B82C-87532C22C129}"/>
              </a:ext>
            </a:extLst>
          </p:cNvPr>
          <p:cNvSpPr>
            <a:spLocks noGrp="1"/>
          </p:cNvSpPr>
          <p:nvPr>
            <p:ph type="title"/>
          </p:nvPr>
        </p:nvSpPr>
        <p:spPr/>
        <p:txBody>
          <a:bodyPr/>
          <a:lstStyle/>
          <a:p>
            <a:r>
              <a:rPr lang="en-US" dirty="0"/>
              <a:t>Article 18.5 – Vacation Schedules</a:t>
            </a:r>
            <a:endParaRPr lang="en-CA" dirty="0"/>
          </a:p>
        </p:txBody>
      </p:sp>
      <p:sp>
        <p:nvSpPr>
          <p:cNvPr id="3" name="Content Placeholder 2">
            <a:extLst>
              <a:ext uri="{FF2B5EF4-FFF2-40B4-BE49-F238E27FC236}">
                <a16:creationId xmlns:a16="http://schemas.microsoft.com/office/drawing/2014/main" id="{862005DD-B7FE-4F30-BCA7-E48D7C7E3BCA}"/>
              </a:ext>
            </a:extLst>
          </p:cNvPr>
          <p:cNvSpPr>
            <a:spLocks noGrp="1"/>
          </p:cNvSpPr>
          <p:nvPr>
            <p:ph idx="1"/>
          </p:nvPr>
        </p:nvSpPr>
        <p:spPr>
          <a:xfrm>
            <a:off x="3673324" y="566950"/>
            <a:ext cx="7905725" cy="5724100"/>
          </a:xfrm>
        </p:spPr>
        <p:txBody>
          <a:bodyPr>
            <a:noAutofit/>
          </a:bodyPr>
          <a:lstStyle/>
          <a:p>
            <a:r>
              <a:rPr lang="en-US" sz="2400" dirty="0">
                <a:latin typeface="Arial" panose="020B0604020202020204" pitchFamily="34" charset="0"/>
                <a:cs typeface="Arial" panose="020B0604020202020204" pitchFamily="34" charset="0"/>
              </a:rPr>
              <a:t>Lays out the deadlines by which employees must submit their vacation requests in order to exercise seniority.</a:t>
            </a:r>
          </a:p>
          <a:p>
            <a:pPr lvl="1"/>
            <a:r>
              <a:rPr lang="en-US" sz="2400" dirty="0">
                <a:latin typeface="Arial" panose="020B0604020202020204" pitchFamily="34" charset="0"/>
                <a:cs typeface="Arial" panose="020B0604020202020204" pitchFamily="34" charset="0"/>
              </a:rPr>
              <a:t>Nov. 1 cutoff for Jan. 1 to April 30 following year</a:t>
            </a:r>
          </a:p>
          <a:p>
            <a:pPr lvl="1"/>
            <a:r>
              <a:rPr lang="en-US" sz="2400" dirty="0">
                <a:latin typeface="Arial" panose="020B0604020202020204" pitchFamily="34" charset="0"/>
                <a:cs typeface="Arial" panose="020B0604020202020204" pitchFamily="34" charset="0"/>
              </a:rPr>
              <a:t>March 1 cutoff for May 1 to Dec. 31 of current year</a:t>
            </a:r>
          </a:p>
          <a:p>
            <a:r>
              <a:rPr lang="en-US" sz="2400" dirty="0">
                <a:latin typeface="Arial" panose="020B0604020202020204" pitchFamily="34" charset="0"/>
                <a:cs typeface="Arial" panose="020B0604020202020204" pitchFamily="34" charset="0"/>
              </a:rPr>
              <a:t>Requests submitted after these dates are approved first come first served.</a:t>
            </a:r>
          </a:p>
          <a:p>
            <a:r>
              <a:rPr lang="en-US" sz="2400" dirty="0">
                <a:latin typeface="Arial" panose="020B0604020202020204" pitchFamily="34" charset="0"/>
                <a:cs typeface="Arial" panose="020B0604020202020204" pitchFamily="34" charset="0"/>
              </a:rPr>
              <a:t>Approval deadlines.</a:t>
            </a:r>
          </a:p>
          <a:p>
            <a:r>
              <a:rPr lang="en-US" sz="2400" dirty="0">
                <a:latin typeface="Arial" panose="020B0604020202020204" pitchFamily="34" charset="0"/>
                <a:cs typeface="Arial" panose="020B0604020202020204" pitchFamily="34" charset="0"/>
              </a:rPr>
              <a:t>New Language</a:t>
            </a:r>
            <a:endParaRPr lang="en-CA"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09678031"/>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39F05-C26F-4117-878B-5A2800454774}"/>
              </a:ext>
            </a:extLst>
          </p:cNvPr>
          <p:cNvSpPr>
            <a:spLocks noGrp="1"/>
          </p:cNvSpPr>
          <p:nvPr>
            <p:ph type="title"/>
          </p:nvPr>
        </p:nvSpPr>
        <p:spPr/>
        <p:txBody>
          <a:bodyPr/>
          <a:lstStyle/>
          <a:p>
            <a:r>
              <a:rPr lang="en-US" dirty="0"/>
              <a:t>Article 18.5 Survey</a:t>
            </a:r>
            <a:endParaRPr lang="en-CA" dirty="0"/>
          </a:p>
        </p:txBody>
      </p:sp>
      <p:sp>
        <p:nvSpPr>
          <p:cNvPr id="3" name="Content Placeholder 2">
            <a:extLst>
              <a:ext uri="{FF2B5EF4-FFF2-40B4-BE49-F238E27FC236}">
                <a16:creationId xmlns:a16="http://schemas.microsoft.com/office/drawing/2014/main" id="{A5EA86A5-6FCC-4A88-AFFD-0DB5ABC0E33D}"/>
              </a:ext>
            </a:extLst>
          </p:cNvPr>
          <p:cNvSpPr>
            <a:spLocks noGrp="1"/>
          </p:cNvSpPr>
          <p:nvPr>
            <p:ph idx="1"/>
          </p:nvPr>
        </p:nvSpPr>
        <p:spPr/>
        <p:txBody>
          <a:bodyPr/>
          <a:lstStyle/>
          <a:p>
            <a:r>
              <a:rPr lang="en-US" sz="2800" dirty="0" err="1"/>
              <a:t>Slido</a:t>
            </a:r>
            <a:r>
              <a:rPr lang="en-US" sz="2800" dirty="0"/>
              <a:t> – Does your organization commence booking employees’ vacations after August 1 each year to ensure everyone’s vacation gets used up by the end of the year?</a:t>
            </a:r>
          </a:p>
          <a:p>
            <a:endParaRPr lang="en-US" dirty="0"/>
          </a:p>
          <a:p>
            <a:pPr marL="0" indent="0">
              <a:buNone/>
            </a:pPr>
            <a:r>
              <a:rPr lang="en-US" dirty="0"/>
              <a:t>	</a:t>
            </a:r>
            <a:r>
              <a:rPr lang="en-US" sz="2800" dirty="0"/>
              <a:t>1. Yes</a:t>
            </a:r>
          </a:p>
          <a:p>
            <a:pPr marL="0" indent="0">
              <a:buNone/>
            </a:pPr>
            <a:endParaRPr lang="en-US" sz="2800" dirty="0"/>
          </a:p>
          <a:p>
            <a:pPr marL="0" indent="0">
              <a:buNone/>
            </a:pPr>
            <a:r>
              <a:rPr lang="en-US" sz="2800" dirty="0"/>
              <a:t>	2. No</a:t>
            </a:r>
            <a:endParaRPr lang="en-CA" sz="2800" dirty="0"/>
          </a:p>
        </p:txBody>
      </p:sp>
    </p:spTree>
    <p:extLst>
      <p:ext uri="{BB962C8B-B14F-4D97-AF65-F5344CB8AC3E}">
        <p14:creationId xmlns:p14="http://schemas.microsoft.com/office/powerpoint/2010/main" val="233531070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C5804-CC01-4472-9FDE-187EF0CB4C61}"/>
              </a:ext>
            </a:extLst>
          </p:cNvPr>
          <p:cNvSpPr>
            <a:spLocks noGrp="1"/>
          </p:cNvSpPr>
          <p:nvPr>
            <p:ph type="title"/>
          </p:nvPr>
        </p:nvSpPr>
        <p:spPr/>
        <p:txBody>
          <a:bodyPr>
            <a:normAutofit fontScale="90000"/>
          </a:bodyPr>
          <a:lstStyle/>
          <a:p>
            <a:r>
              <a:rPr lang="en-US" dirty="0"/>
              <a:t>Article 18.9 – Approved Leaves of Absence with Pay During Vacation</a:t>
            </a:r>
            <a:endParaRPr lang="en-CA" dirty="0"/>
          </a:p>
        </p:txBody>
      </p:sp>
      <p:sp>
        <p:nvSpPr>
          <p:cNvPr id="3" name="Content Placeholder 2">
            <a:extLst>
              <a:ext uri="{FF2B5EF4-FFF2-40B4-BE49-F238E27FC236}">
                <a16:creationId xmlns:a16="http://schemas.microsoft.com/office/drawing/2014/main" id="{50F13FE3-31AD-4D66-9611-D4BC51977960}"/>
              </a:ext>
            </a:extLst>
          </p:cNvPr>
          <p:cNvSpPr>
            <a:spLocks noGrp="1"/>
          </p:cNvSpPr>
          <p:nvPr>
            <p:ph idx="1"/>
          </p:nvPr>
        </p:nvSpPr>
        <p:spPr/>
        <p:txBody>
          <a:bodyPr>
            <a:normAutofit/>
          </a:bodyPr>
          <a:lstStyle/>
          <a:p>
            <a:r>
              <a:rPr lang="en-US" sz="2400" dirty="0">
                <a:latin typeface="Arial" panose="020B0604020202020204" pitchFamily="34" charset="0"/>
                <a:cs typeface="Arial" panose="020B0604020202020204" pitchFamily="34" charset="0"/>
              </a:rPr>
              <a:t>Compassionate leave, sick leave and any other approved leave with pay displace vacation leave.</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Sick leave conditions</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Displaced vacation rescheduled to a mutually agreed upon time </a:t>
            </a:r>
            <a:endParaRPr lang="en-CA"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67738655"/>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50092-7B84-43B7-B87A-65855E146EC1}"/>
              </a:ext>
            </a:extLst>
          </p:cNvPr>
          <p:cNvSpPr>
            <a:spLocks noGrp="1"/>
          </p:cNvSpPr>
          <p:nvPr>
            <p:ph type="title"/>
          </p:nvPr>
        </p:nvSpPr>
        <p:spPr/>
        <p:txBody>
          <a:bodyPr/>
          <a:lstStyle/>
          <a:p>
            <a:r>
              <a:rPr lang="en-US" dirty="0"/>
              <a:t>Article 18.10 Vacation Interruption</a:t>
            </a:r>
            <a:endParaRPr lang="en-CA" dirty="0"/>
          </a:p>
        </p:txBody>
      </p:sp>
      <p:sp>
        <p:nvSpPr>
          <p:cNvPr id="3" name="Content Placeholder 2">
            <a:extLst>
              <a:ext uri="{FF2B5EF4-FFF2-40B4-BE49-F238E27FC236}">
                <a16:creationId xmlns:a16="http://schemas.microsoft.com/office/drawing/2014/main" id="{87725801-24F7-49A8-BEB5-15080103F8D5}"/>
              </a:ext>
            </a:extLst>
          </p:cNvPr>
          <p:cNvSpPr>
            <a:spLocks noGrp="1"/>
          </p:cNvSpPr>
          <p:nvPr>
            <p:ph idx="1"/>
          </p:nvPr>
        </p:nvSpPr>
        <p:spPr/>
        <p:txBody>
          <a:bodyPr>
            <a:normAutofit/>
          </a:bodyPr>
          <a:lstStyle/>
          <a:p>
            <a:r>
              <a:rPr lang="en-US" sz="2400" dirty="0">
                <a:latin typeface="Arial" panose="020B0604020202020204" pitchFamily="34" charset="0"/>
                <a:cs typeface="Arial" panose="020B0604020202020204" pitchFamily="34" charset="0"/>
              </a:rPr>
              <a:t>No call back except in extreme emergency</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Reimbursement</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Travel time</a:t>
            </a:r>
            <a:endParaRPr lang="en-CA"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22543955"/>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F2805-B70A-4C51-806F-B93CC7034163}"/>
              </a:ext>
            </a:extLst>
          </p:cNvPr>
          <p:cNvSpPr>
            <a:spLocks noGrp="1"/>
          </p:cNvSpPr>
          <p:nvPr>
            <p:ph type="title"/>
          </p:nvPr>
        </p:nvSpPr>
        <p:spPr/>
        <p:txBody>
          <a:bodyPr/>
          <a:lstStyle/>
          <a:p>
            <a:r>
              <a:rPr lang="en-US" dirty="0"/>
              <a:t>Article 18.11- Banked Vacation and 18.12 – Prime Time Vacation</a:t>
            </a:r>
            <a:endParaRPr lang="en-CA" dirty="0"/>
          </a:p>
        </p:txBody>
      </p:sp>
      <p:sp>
        <p:nvSpPr>
          <p:cNvPr id="3" name="Content Placeholder 2">
            <a:extLst>
              <a:ext uri="{FF2B5EF4-FFF2-40B4-BE49-F238E27FC236}">
                <a16:creationId xmlns:a16="http://schemas.microsoft.com/office/drawing/2014/main" id="{97D2DE35-16BD-4986-8CEA-35D1FCF9FE02}"/>
              </a:ext>
            </a:extLst>
          </p:cNvPr>
          <p:cNvSpPr>
            <a:spLocks noGrp="1"/>
          </p:cNvSpPr>
          <p:nvPr>
            <p:ph idx="1"/>
          </p:nvPr>
        </p:nvSpPr>
        <p:spPr/>
        <p:txBody>
          <a:bodyPr>
            <a:normAutofit/>
          </a:bodyPr>
          <a:lstStyle/>
          <a:p>
            <a:r>
              <a:rPr lang="en-US" sz="2400" dirty="0">
                <a:latin typeface="Arial" panose="020B0604020202020204" pitchFamily="34" charset="0"/>
                <a:cs typeface="Arial" panose="020B0604020202020204" pitchFamily="34" charset="0"/>
              </a:rPr>
              <a:t>Once every 5 years – may bank a full year’s vacation</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The employer will make every effort to allow employees to take their vacation during the prime time period.</a:t>
            </a:r>
            <a:endParaRPr lang="en-CA"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5001560"/>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9722A-B366-4C8B-BEFE-DBB3C023E459}"/>
              </a:ext>
            </a:extLst>
          </p:cNvPr>
          <p:cNvSpPr>
            <a:spLocks noGrp="1"/>
          </p:cNvSpPr>
          <p:nvPr>
            <p:ph type="title"/>
          </p:nvPr>
        </p:nvSpPr>
        <p:spPr/>
        <p:txBody>
          <a:bodyPr/>
          <a:lstStyle/>
          <a:p>
            <a:r>
              <a:rPr lang="en-US" dirty="0"/>
              <a:t>Article 18.13- Vacation Payout</a:t>
            </a:r>
            <a:endParaRPr lang="en-CA" dirty="0"/>
          </a:p>
        </p:txBody>
      </p:sp>
      <p:sp>
        <p:nvSpPr>
          <p:cNvPr id="3" name="Content Placeholder 2">
            <a:extLst>
              <a:ext uri="{FF2B5EF4-FFF2-40B4-BE49-F238E27FC236}">
                <a16:creationId xmlns:a16="http://schemas.microsoft.com/office/drawing/2014/main" id="{4E12CE0F-B9E9-40AC-949D-CEB457267D72}"/>
              </a:ext>
            </a:extLst>
          </p:cNvPr>
          <p:cNvSpPr>
            <a:spLocks noGrp="1"/>
          </p:cNvSpPr>
          <p:nvPr>
            <p:ph idx="1"/>
          </p:nvPr>
        </p:nvSpPr>
        <p:spPr/>
        <p:txBody>
          <a:bodyPr>
            <a:normAutofit/>
          </a:bodyPr>
          <a:lstStyle/>
          <a:p>
            <a:r>
              <a:rPr lang="en-US" sz="2400" dirty="0">
                <a:latin typeface="Arial" panose="020B0604020202020204" pitchFamily="34" charset="0"/>
                <a:cs typeface="Arial" panose="020B0604020202020204" pitchFamily="34" charset="0"/>
              </a:rPr>
              <a:t>Employees may request to be paid out vacation pay.</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Must be agreed to by both parties</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Employee only entitled after taking 15 days of vacation. </a:t>
            </a:r>
            <a:endParaRPr lang="en-CA"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69988451"/>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E15DD6B-48A6-4A2F-8782-1465010D7937}"/>
              </a:ext>
            </a:extLst>
          </p:cNvPr>
          <p:cNvSpPr>
            <a:spLocks noGrp="1"/>
          </p:cNvSpPr>
          <p:nvPr>
            <p:ph type="ctrTitle"/>
          </p:nvPr>
        </p:nvSpPr>
        <p:spPr/>
        <p:txBody>
          <a:bodyPr/>
          <a:lstStyle/>
          <a:p>
            <a:r>
              <a:rPr lang="en-US" dirty="0"/>
              <a:t>Scenario </a:t>
            </a:r>
            <a:r>
              <a:rPr lang="en-US" dirty="0" err="1"/>
              <a:t>Jeapordy</a:t>
            </a:r>
            <a:r>
              <a:rPr lang="en-US" dirty="0"/>
              <a:t> </a:t>
            </a:r>
            <a:endParaRPr lang="en-CA" dirty="0"/>
          </a:p>
        </p:txBody>
      </p:sp>
      <p:sp>
        <p:nvSpPr>
          <p:cNvPr id="5" name="Subtitle 4">
            <a:extLst>
              <a:ext uri="{FF2B5EF4-FFF2-40B4-BE49-F238E27FC236}">
                <a16:creationId xmlns:a16="http://schemas.microsoft.com/office/drawing/2014/main" id="{ECC92BE4-93B5-42D9-8A7F-18DFAA871AEC}"/>
              </a:ext>
            </a:extLst>
          </p:cNvPr>
          <p:cNvSpPr>
            <a:spLocks noGrp="1"/>
          </p:cNvSpPr>
          <p:nvPr>
            <p:ph type="subTitle" idx="1"/>
          </p:nvPr>
        </p:nvSpPr>
        <p:spPr/>
        <p:txBody>
          <a:bodyPr/>
          <a:lstStyle/>
          <a:p>
            <a:endParaRPr lang="en-CA"/>
          </a:p>
        </p:txBody>
      </p:sp>
    </p:spTree>
    <p:extLst>
      <p:ext uri="{BB962C8B-B14F-4D97-AF65-F5344CB8AC3E}">
        <p14:creationId xmlns:p14="http://schemas.microsoft.com/office/powerpoint/2010/main" val="2308666498"/>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FE056E2-6272-426A-9449-8230DEF7C16E}"/>
              </a:ext>
            </a:extLst>
          </p:cNvPr>
          <p:cNvSpPr>
            <a:spLocks noGrp="1"/>
          </p:cNvSpPr>
          <p:nvPr>
            <p:ph type="title"/>
          </p:nvPr>
        </p:nvSpPr>
        <p:spPr/>
        <p:txBody>
          <a:bodyPr/>
          <a:lstStyle/>
          <a:p>
            <a:r>
              <a:rPr lang="en-US" dirty="0"/>
              <a:t>How To Participate</a:t>
            </a:r>
            <a:endParaRPr lang="en-CA" dirty="0"/>
          </a:p>
        </p:txBody>
      </p:sp>
      <p:sp>
        <p:nvSpPr>
          <p:cNvPr id="8" name="Content Placeholder 7">
            <a:extLst>
              <a:ext uri="{FF2B5EF4-FFF2-40B4-BE49-F238E27FC236}">
                <a16:creationId xmlns:a16="http://schemas.microsoft.com/office/drawing/2014/main" id="{C7973FA4-D0B5-44AC-B82F-0115B30AB3B3}"/>
              </a:ext>
            </a:extLst>
          </p:cNvPr>
          <p:cNvSpPr>
            <a:spLocks noGrp="1"/>
          </p:cNvSpPr>
          <p:nvPr>
            <p:ph idx="1"/>
          </p:nvPr>
        </p:nvSpPr>
        <p:spPr/>
        <p:txBody>
          <a:bodyPr>
            <a:normAutofit/>
          </a:bodyPr>
          <a:lstStyle/>
          <a:p>
            <a:r>
              <a:rPr lang="en-US" sz="2400" dirty="0">
                <a:latin typeface="Arial" panose="020B0604020202020204" pitchFamily="34" charset="0"/>
                <a:cs typeface="Arial" panose="020B0604020202020204" pitchFamily="34" charset="0"/>
              </a:rPr>
              <a:t>Join </a:t>
            </a:r>
            <a:r>
              <a:rPr lang="en-US" sz="2400" dirty="0" err="1">
                <a:latin typeface="Arial" panose="020B0604020202020204" pitchFamily="34" charset="0"/>
                <a:cs typeface="Arial" panose="020B0604020202020204" pitchFamily="34" charset="0"/>
              </a:rPr>
              <a:t>Slido</a:t>
            </a:r>
            <a:r>
              <a:rPr lang="en-US" sz="2400" dirty="0">
                <a:latin typeface="Arial" panose="020B0604020202020204" pitchFamily="34" charset="0"/>
                <a:cs typeface="Arial" panose="020B0604020202020204" pitchFamily="34" charset="0"/>
              </a:rPr>
              <a:t> (QR Code on the next slide)</a:t>
            </a:r>
          </a:p>
          <a:p>
            <a:r>
              <a:rPr lang="en-US" sz="2400" dirty="0">
                <a:latin typeface="Arial" panose="020B0604020202020204" pitchFamily="34" charset="0"/>
                <a:cs typeface="Arial" panose="020B0604020202020204" pitchFamily="34" charset="0"/>
              </a:rPr>
              <a:t>Review a series of questions, using your knowledge and collective agreement as a table decide which Article (s) would apply</a:t>
            </a:r>
            <a:endParaRPr lang="en-CA" sz="2400" dirty="0">
              <a:latin typeface="Arial" panose="020B0604020202020204" pitchFamily="34" charset="0"/>
              <a:cs typeface="Arial" panose="020B0604020202020204" pitchFamily="34" charset="0"/>
            </a:endParaRPr>
          </a:p>
        </p:txBody>
      </p:sp>
      <p:sp>
        <p:nvSpPr>
          <p:cNvPr id="9" name="Text Placeholder 8">
            <a:extLst>
              <a:ext uri="{FF2B5EF4-FFF2-40B4-BE49-F238E27FC236}">
                <a16:creationId xmlns:a16="http://schemas.microsoft.com/office/drawing/2014/main" id="{053E0DEB-9FBB-4364-B183-23A6275A6133}"/>
              </a:ext>
            </a:extLst>
          </p:cNvPr>
          <p:cNvSpPr>
            <a:spLocks noGrp="1"/>
          </p:cNvSpPr>
          <p:nvPr>
            <p:ph type="body" sz="half" idx="2"/>
          </p:nvPr>
        </p:nvSpPr>
        <p:spPr/>
        <p:txBody>
          <a:bodyPr/>
          <a:lstStyle/>
          <a:p>
            <a:endParaRPr lang="en-CA"/>
          </a:p>
        </p:txBody>
      </p:sp>
    </p:spTree>
    <p:extLst>
      <p:ext uri="{BB962C8B-B14F-4D97-AF65-F5344CB8AC3E}">
        <p14:creationId xmlns:p14="http://schemas.microsoft.com/office/powerpoint/2010/main" val="906099606"/>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showMasterSp="0">
  <p:cSld>
    <p:bg>
      <p:bgPr>
        <a:solidFill>
          <a:srgbClr val="1A1A1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CBAA32-F5B9-413F-91CA-8C8D36ACD0D3}"/>
              </a:ext>
              <a:ext uri="{C183D7F6-B498-43B3-948B-1728B52AA6E4}">
                <adec:decorative xmlns:adec="http://schemas.microsoft.com/office/drawing/2017/decorative" val="1"/>
              </a:ext>
            </a:extLst>
          </p:cNvPr>
          <p:cNvSpPr/>
          <p:nvPr>
            <p:custDataLst>
              <p:tags r:id="rId2"/>
            </p:custDataLst>
          </p:nvPr>
        </p:nvSpPr>
        <p:spPr>
          <a:xfrm>
            <a:off x="444693" y="1742703"/>
            <a:ext cx="2371696" cy="2371696"/>
          </a:xfrm>
          <a:prstGeom prst="rect">
            <a:avLst/>
          </a:prstGeom>
          <a:blipFill>
            <a:blip r:embed="rId7">
              <a:extLst>
                <a:ext uri="{96DAC541-7B7A-43D3-8B79-37D633B846F1}">
                  <asvg:svgBlip xmlns:asvg="http://schemas.microsoft.com/office/drawing/2016/SVG/main" r:embed="rId8"/>
                </a:ext>
              </a:extLst>
            </a:blip>
            <a:stretch>
              <a:fillRect/>
            </a:stretch>
          </a:blip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Rectangle 2" descr="Join at slido.com#2645556">
            <a:extLst>
              <a:ext uri="{FF2B5EF4-FFF2-40B4-BE49-F238E27FC236}">
                <a16:creationId xmlns:a16="http://schemas.microsoft.com/office/drawing/2014/main" id="{903997E0-72C6-4F5A-8458-D1E9E6EAA4D3}"/>
              </a:ext>
            </a:extLst>
          </p:cNvPr>
          <p:cNvSpPr/>
          <p:nvPr>
            <p:custDataLst>
              <p:tags r:id="rId3"/>
            </p:custDataLst>
          </p:nvPr>
        </p:nvSpPr>
        <p:spPr>
          <a:xfrm>
            <a:off x="3112851" y="1000897"/>
            <a:ext cx="8486226" cy="3855308"/>
          </a:xfrm>
          <a:prstGeom prst="rect">
            <a:avLst/>
          </a:prstGeom>
          <a:noFill/>
          <a:ln w="10795"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sz="4000" b="1">
                <a:solidFill>
                  <a:srgbClr val="FFFFFF"/>
                </a:solidFill>
              </a:rPr>
              <a:t>Join at slido.com</a:t>
            </a:r>
            <a:br>
              <a:rPr lang="da-DK" sz="4000" b="1">
                <a:solidFill>
                  <a:srgbClr val="FFFFFF"/>
                </a:solidFill>
              </a:rPr>
            </a:br>
            <a:r>
              <a:rPr lang="da-DK" sz="4000" b="1">
                <a:solidFill>
                  <a:srgbClr val="FFFFFF"/>
                </a:solidFill>
              </a:rPr>
              <a:t>#2645556</a:t>
            </a:r>
            <a:endParaRPr lang="en-CA" sz="4000" b="1">
              <a:solidFill>
                <a:srgbClr val="FFFFFF"/>
              </a:solidFill>
            </a:endParaRPr>
          </a:p>
        </p:txBody>
      </p:sp>
      <p:sp>
        <p:nvSpPr>
          <p:cNvPr id="4" name="Rectangle 3" descr="The Slido app must be installed on every computer you’re presenting from">
            <a:extLst>
              <a:ext uri="{FF2B5EF4-FFF2-40B4-BE49-F238E27FC236}">
                <a16:creationId xmlns:a16="http://schemas.microsoft.com/office/drawing/2014/main" id="{02BCA3D6-1F05-4D33-A06A-5767169307C2}"/>
              </a:ext>
            </a:extLst>
          </p:cNvPr>
          <p:cNvSpPr/>
          <p:nvPr>
            <p:custDataLst>
              <p:tags r:id="rId4"/>
            </p:custDataLst>
          </p:nvPr>
        </p:nvSpPr>
        <p:spPr>
          <a:xfrm>
            <a:off x="0" y="5820032"/>
            <a:ext cx="12192001" cy="1037968"/>
          </a:xfrm>
          <a:prstGeom prst="rect">
            <a:avLst/>
          </a:prstGeom>
          <a:solidFill>
            <a:srgbClr val="198038"/>
          </a:solid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85000" lnSpcReduction="10000"/>
          </a:bodyPr>
          <a:lstStyle/>
          <a:p>
            <a:r>
              <a:rPr lang="en-US" sz="2600">
                <a:solidFill>
                  <a:srgbClr val="FFFFFF"/>
                </a:solidFill>
              </a:rPr>
              <a:t>The </a:t>
            </a:r>
            <a:r>
              <a:rPr lang="en-US" sz="2600">
                <a:solidFill>
                  <a:srgbClr val="FFFFFF"/>
                </a:solidFill>
                <a:hlinkClick r:id="rId9">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endParaRPr lang="en-CA" sz="2600">
              <a:solidFill>
                <a:srgbClr val="FFFFFF"/>
              </a:solidFill>
            </a:endParaRPr>
          </a:p>
        </p:txBody>
      </p:sp>
      <p:pic>
        <p:nvPicPr>
          <p:cNvPr id="6" name="Graphic 5">
            <a:extLst>
              <a:ext uri="{FF2B5EF4-FFF2-40B4-BE49-F238E27FC236}">
                <a16:creationId xmlns:a16="http://schemas.microsoft.com/office/drawing/2014/main" id="{151507AE-A238-40E4-A1D1-57E01A240C76}"/>
              </a:ext>
              <a:ext uri="{C183D7F6-B498-43B3-948B-1728B52AA6E4}">
                <adec:decorative xmlns:adec="http://schemas.microsoft.com/office/drawing/2017/decorative" val="1"/>
              </a:ext>
            </a:extLst>
          </p:cNvPr>
          <p:cNvPicPr>
            <a:picLocks/>
          </p:cNvPicPr>
          <p:nvPr/>
        </p:nvPicPr>
        <p:blipFill>
          <a:blip r:embed="rId10">
            <a:extLst>
              <a:ext uri="{96DAC541-7B7A-43D3-8B79-37D633B846F1}">
                <asvg:svgBlip xmlns:asvg="http://schemas.microsoft.com/office/drawing/2016/SVG/main" r:embed="rId11"/>
              </a:ext>
            </a:extLst>
          </a:blip>
          <a:stretch>
            <a:fillRect/>
          </a:stretch>
        </p:blipFill>
        <p:spPr>
          <a:xfrm>
            <a:off x="296462" y="6190785"/>
            <a:ext cx="296462" cy="296462"/>
          </a:xfrm>
          <a:prstGeom prst="rect">
            <a:avLst/>
          </a:prstGeom>
        </p:spPr>
      </p:pic>
      <p:sp>
        <p:nvSpPr>
          <p:cNvPr id="7" name="Trapezoid 6" descr="Do not edit&#10;How to change the design">
            <a:extLst>
              <a:ext uri="{FF2B5EF4-FFF2-40B4-BE49-F238E27FC236}">
                <a16:creationId xmlns:a16="http://schemas.microsoft.com/office/drawing/2014/main" id="{1FBE82CD-5740-4809-95F0-3717AA8AD643}"/>
              </a:ext>
            </a:extLst>
          </p:cNvPr>
          <p:cNvSpPr/>
          <p:nvPr>
            <p:custDataLst>
              <p:tags r:id="rId5"/>
            </p:custDataLst>
          </p:nvPr>
        </p:nvSpPr>
        <p:spPr>
          <a:xfrm rot="2700000">
            <a:off x="9620371" y="514924"/>
            <a:ext cx="3335198" cy="778213"/>
          </a:xfrm>
          <a:prstGeom prst="trapezoid">
            <a:avLst>
              <a:gd name="adj" fmla="val 100000"/>
            </a:avLst>
          </a:prstGeom>
          <a:solidFill>
            <a:srgbClr val="0A3316"/>
          </a:solid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42A65F"/>
                </a:solidFill>
              </a:rPr>
              <a:t>Do not edit
</a:t>
            </a:r>
            <a:r>
              <a:rPr lang="en-US" sz="2200">
                <a:solidFill>
                  <a:srgbClr val="42A65F"/>
                </a:solidFill>
                <a:hlinkClick r:id="rId12">
                  <a:extLst>
                    <a:ext uri="{A12FA001-AC4F-418D-AE19-62706E023703}">
                      <ahyp:hlinkClr xmlns:ahyp="http://schemas.microsoft.com/office/drawing/2018/hyperlinkcolor" val="tx"/>
                    </a:ext>
                  </a:extLst>
                </a:hlinkClick>
              </a:rPr>
              <a:t>How to change the design</a:t>
            </a:r>
            <a:endParaRPr lang="en-CA" sz="2200">
              <a:solidFill>
                <a:srgbClr val="42A65F"/>
              </a:solidFill>
            </a:endParaRPr>
          </a:p>
        </p:txBody>
      </p:sp>
      <p:pic>
        <p:nvPicPr>
          <p:cNvPr id="9" name="Graphic 8">
            <a:extLst>
              <a:ext uri="{FF2B5EF4-FFF2-40B4-BE49-F238E27FC236}">
                <a16:creationId xmlns:a16="http://schemas.microsoft.com/office/drawing/2014/main" id="{B8BC25BE-F10C-47DA-B588-53A73A049587}"/>
              </a:ext>
              <a:ext uri="{C183D7F6-B498-43B3-948B-1728B52AA6E4}">
                <adec:decorative xmlns:adec="http://schemas.microsoft.com/office/drawing/2017/decorative" val="1"/>
              </a:ext>
            </a:extLst>
          </p:cNvPr>
          <p:cNvPicPr>
            <a:picLocks/>
          </p:cNvPicPr>
          <p:nvPr/>
        </p:nvPicPr>
        <p:blipFill>
          <a:blip r:embed="rId13">
            <a:extLst>
              <a:ext uri="{96DAC541-7B7A-43D3-8B79-37D633B846F1}">
                <asvg:svgBlip xmlns:asvg="http://schemas.microsoft.com/office/drawing/2016/SVG/main" r:embed="rId14"/>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3376742004"/>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showMasterSp="0">
  <p:cSld>
    <p:bg>
      <p:bgPr>
        <a:solidFill>
          <a:srgbClr val="1A1A1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7017064-56C5-42E7-81AE-E3F475A91809}"/>
              </a:ext>
              <a:ext uri="{C183D7F6-B498-43B3-948B-1728B52AA6E4}">
                <adec:decorative xmlns:adec="http://schemas.microsoft.com/office/drawing/2017/decorative" val="1"/>
              </a:ext>
            </a:extLst>
          </p:cNvPr>
          <p:cNvSpPr/>
          <p:nvPr>
            <p:custDataLst>
              <p:tags r:id="rId2"/>
            </p:custDataLst>
          </p:nvPr>
        </p:nvSpPr>
        <p:spPr>
          <a:xfrm>
            <a:off x="444693" y="1742703"/>
            <a:ext cx="2371696" cy="2371696"/>
          </a:xfrm>
          <a:prstGeom prst="rect">
            <a:avLst/>
          </a:prstGeom>
          <a:blipFill>
            <a:blip r:embed="rId8">
              <a:extLst>
                <a:ext uri="{96DAC541-7B7A-43D3-8B79-37D633B846F1}">
                  <asvg:svgBlip xmlns:asvg="http://schemas.microsoft.com/office/drawing/2016/SVG/main" r:embed="rId9"/>
                </a:ext>
              </a:extLst>
            </a:blip>
            <a:stretch>
              <a:fillRect/>
            </a:stretch>
          </a:blip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Rectangle 2" descr="An employee presented a grievance at step 2 regarding a supervisors conduct.  They alleged that the supervisor is singling them out and supervising them unfairly.  Which collective agreement articles would you need to consider?">
            <a:extLst>
              <a:ext uri="{FF2B5EF4-FFF2-40B4-BE49-F238E27FC236}">
                <a16:creationId xmlns:a16="http://schemas.microsoft.com/office/drawing/2014/main" id="{2FD42C6E-FA75-4341-984C-E36A34A1D9CD}"/>
              </a:ext>
            </a:extLst>
          </p:cNvPr>
          <p:cNvSpPr/>
          <p:nvPr>
            <p:custDataLst>
              <p:tags r:id="rId3"/>
            </p:custDataLst>
          </p:nvPr>
        </p:nvSpPr>
        <p:spPr>
          <a:xfrm>
            <a:off x="3112851" y="1000897"/>
            <a:ext cx="8486226" cy="3855308"/>
          </a:xfrm>
          <a:prstGeom prst="rect">
            <a:avLst/>
          </a:prstGeom>
          <a:noFill/>
          <a:ln w="10795"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a:solidFill>
                  <a:srgbClr val="FFFFFF"/>
                </a:solidFill>
              </a:rPr>
              <a:t>An employee presented a grievance at step 2 regarding a supervisors conduct.  They alleged that the supervisor is singling them out and supervising them unfairly.  Which collective agreement articles would you need to consider?</a:t>
            </a:r>
            <a:endParaRPr lang="en-CA" sz="2400" b="1">
              <a:solidFill>
                <a:srgbClr val="FFFFFF"/>
              </a:solidFill>
            </a:endParaRPr>
          </a:p>
        </p:txBody>
      </p:sp>
      <p:sp>
        <p:nvSpPr>
          <p:cNvPr id="4" name="Rectangle 3" descr="The Slido app must be installed on every computer you’re presenting from">
            <a:extLst>
              <a:ext uri="{FF2B5EF4-FFF2-40B4-BE49-F238E27FC236}">
                <a16:creationId xmlns:a16="http://schemas.microsoft.com/office/drawing/2014/main" id="{8D47489A-DC2F-4097-97EE-51A5555B9A42}"/>
              </a:ext>
            </a:extLst>
          </p:cNvPr>
          <p:cNvSpPr/>
          <p:nvPr>
            <p:custDataLst>
              <p:tags r:id="rId4"/>
            </p:custDataLst>
          </p:nvPr>
        </p:nvSpPr>
        <p:spPr>
          <a:xfrm>
            <a:off x="0" y="5820032"/>
            <a:ext cx="12192001" cy="1037968"/>
          </a:xfrm>
          <a:prstGeom prst="rect">
            <a:avLst/>
          </a:prstGeom>
          <a:solidFill>
            <a:srgbClr val="198038"/>
          </a:solid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85000" lnSpcReduction="10000"/>
          </a:bodyPr>
          <a:lstStyle/>
          <a:p>
            <a:r>
              <a:rPr lang="en-US" sz="2600">
                <a:solidFill>
                  <a:srgbClr val="FFFFFF"/>
                </a:solidFill>
              </a:rPr>
              <a:t>The </a:t>
            </a:r>
            <a:r>
              <a:rPr lang="en-US" sz="2600">
                <a:solidFill>
                  <a:srgbClr val="FFFFFF"/>
                </a:solidFill>
                <a:hlinkClick r:id="rId10">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endParaRPr lang="en-CA" sz="2600">
              <a:solidFill>
                <a:srgbClr val="FFFFFF"/>
              </a:solidFill>
            </a:endParaRPr>
          </a:p>
        </p:txBody>
      </p:sp>
      <p:pic>
        <p:nvPicPr>
          <p:cNvPr id="6" name="Graphic 5">
            <a:extLst>
              <a:ext uri="{FF2B5EF4-FFF2-40B4-BE49-F238E27FC236}">
                <a16:creationId xmlns:a16="http://schemas.microsoft.com/office/drawing/2014/main" id="{E7FFE96C-F9CF-479D-A541-3ADB74D87A5B}"/>
              </a:ext>
              <a:ext uri="{C183D7F6-B498-43B3-948B-1728B52AA6E4}">
                <adec:decorative xmlns:adec="http://schemas.microsoft.com/office/drawing/2017/decorative" val="1"/>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296462" y="6190785"/>
            <a:ext cx="296462" cy="296462"/>
          </a:xfrm>
          <a:prstGeom prst="rect">
            <a:avLst/>
          </a:prstGeom>
        </p:spPr>
      </p:pic>
      <p:sp>
        <p:nvSpPr>
          <p:cNvPr id="7" name="Trapezoid 6" descr="Do not edit&#10;How to change the design">
            <a:extLst>
              <a:ext uri="{FF2B5EF4-FFF2-40B4-BE49-F238E27FC236}">
                <a16:creationId xmlns:a16="http://schemas.microsoft.com/office/drawing/2014/main" id="{3D8D7256-B0DE-4C4E-A9D1-2FB5249F4283}"/>
              </a:ext>
            </a:extLst>
          </p:cNvPr>
          <p:cNvSpPr/>
          <p:nvPr>
            <p:custDataLst>
              <p:tags r:id="rId5"/>
            </p:custDataLst>
          </p:nvPr>
        </p:nvSpPr>
        <p:spPr>
          <a:xfrm rot="2700000">
            <a:off x="9620371" y="514924"/>
            <a:ext cx="3335198" cy="778213"/>
          </a:xfrm>
          <a:prstGeom prst="trapezoid">
            <a:avLst>
              <a:gd name="adj" fmla="val 100000"/>
            </a:avLst>
          </a:prstGeom>
          <a:solidFill>
            <a:srgbClr val="0A3316"/>
          </a:solid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42A65F"/>
                </a:solidFill>
              </a:rPr>
              <a:t>Do not edit
</a:t>
            </a:r>
            <a:r>
              <a:rPr lang="en-US" sz="2200">
                <a:solidFill>
                  <a:srgbClr val="42A65F"/>
                </a:solidFill>
                <a:hlinkClick r:id="rId13">
                  <a:extLst>
                    <a:ext uri="{A12FA001-AC4F-418D-AE19-62706E023703}">
                      <ahyp:hlinkClr xmlns:ahyp="http://schemas.microsoft.com/office/drawing/2018/hyperlinkcolor" val="tx"/>
                    </a:ext>
                  </a:extLst>
                </a:hlinkClick>
              </a:rPr>
              <a:t>How to change the design</a:t>
            </a:r>
            <a:endParaRPr lang="en-CA" sz="2200">
              <a:solidFill>
                <a:srgbClr val="42A65F"/>
              </a:solidFill>
            </a:endParaRPr>
          </a:p>
        </p:txBody>
      </p:sp>
      <p:pic>
        <p:nvPicPr>
          <p:cNvPr id="9" name="Graphic 8">
            <a:extLst>
              <a:ext uri="{FF2B5EF4-FFF2-40B4-BE49-F238E27FC236}">
                <a16:creationId xmlns:a16="http://schemas.microsoft.com/office/drawing/2014/main" id="{A237025C-BAE4-4AE9-A490-46014C70485A}"/>
              </a:ext>
              <a:ext uri="{C183D7F6-B498-43B3-948B-1728B52AA6E4}">
                <adec:decorative xmlns:adec="http://schemas.microsoft.com/office/drawing/2017/decorative" val="1"/>
              </a:ext>
            </a:extLst>
          </p:cNvPr>
          <p:cNvPicPr>
            <a:picLocks/>
          </p:cNvPicPr>
          <p:nvPr/>
        </p:nvPicPr>
        <p:blipFill>
          <a:blip r:embed="rId14">
            <a:extLst>
              <a:ext uri="{96DAC541-7B7A-43D3-8B79-37D633B846F1}">
                <asvg:svgBlip xmlns:asvg="http://schemas.microsoft.com/office/drawing/2016/SVG/main" r:embed="rId15"/>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237518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 tmFilter="0, 0; .2, .5; .8, .5; 1, 0"/>
                                        <p:tgtEl>
                                          <p:spTgt spid="3"/>
                                        </p:tgtEl>
                                      </p:cBhvr>
                                    </p:animEffect>
                                    <p:animScale>
                                      <p:cBhvr>
                                        <p:cTn id="7" dur="25"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5.xml><?xml version="1.0" encoding="utf-8"?>
<p:sld xmlns:a="http://schemas.openxmlformats.org/drawingml/2006/main" xmlns:r="http://schemas.openxmlformats.org/officeDocument/2006/relationships" xmlns:p="http://schemas.openxmlformats.org/presentationml/2006/main" showMasterSp="0">
  <p:cSld>
    <p:bg>
      <p:bgPr>
        <a:solidFill>
          <a:srgbClr val="1A1A1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27D292-9F3B-43CF-8E3E-002E9D9EBEDC}"/>
              </a:ext>
              <a:ext uri="{C183D7F6-B498-43B3-948B-1728B52AA6E4}">
                <adec:decorative xmlns:adec="http://schemas.microsoft.com/office/drawing/2017/decorative" val="1"/>
              </a:ext>
            </a:extLst>
          </p:cNvPr>
          <p:cNvSpPr/>
          <p:nvPr>
            <p:custDataLst>
              <p:tags r:id="rId2"/>
            </p:custDataLst>
          </p:nvPr>
        </p:nvSpPr>
        <p:spPr>
          <a:xfrm>
            <a:off x="444693" y="1742703"/>
            <a:ext cx="2371696" cy="2371696"/>
          </a:xfrm>
          <a:prstGeom prst="rect">
            <a:avLst/>
          </a:prstGeom>
          <a:blipFill>
            <a:blip r:embed="rId8">
              <a:extLst>
                <a:ext uri="{96DAC541-7B7A-43D3-8B79-37D633B846F1}">
                  <asvg:svgBlip xmlns:asvg="http://schemas.microsoft.com/office/drawing/2016/SVG/main" r:embed="rId9"/>
                </a:ext>
              </a:extLst>
            </a:blip>
            <a:stretch>
              <a:fillRect/>
            </a:stretch>
          </a:blip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Rectangle 2" descr="A fulltime steward attended a disciplinary meeting to represent a member during which the employer advised an employee that they are being terminated based on evidence provided by 11 co-workers.  The steward advised that they will be grieving the termination and will be investigating all 11 witnesses on behalf of the member.  On Monday morning the steward presented the employer with a request for 8 hours of double time pay for carrying out the investigation on a scheduled day of rest. What collective agreement articles should be considered?">
            <a:extLst>
              <a:ext uri="{FF2B5EF4-FFF2-40B4-BE49-F238E27FC236}">
                <a16:creationId xmlns:a16="http://schemas.microsoft.com/office/drawing/2014/main" id="{5D15E367-4E82-4E6C-905F-1545AA11AA01}"/>
              </a:ext>
            </a:extLst>
          </p:cNvPr>
          <p:cNvSpPr/>
          <p:nvPr>
            <p:custDataLst>
              <p:tags r:id="rId3"/>
            </p:custDataLst>
          </p:nvPr>
        </p:nvSpPr>
        <p:spPr>
          <a:xfrm>
            <a:off x="3112851" y="1000897"/>
            <a:ext cx="8486226" cy="3855308"/>
          </a:xfrm>
          <a:prstGeom prst="rect">
            <a:avLst/>
          </a:prstGeom>
          <a:noFill/>
          <a:ln w="10795"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a:solidFill>
                  <a:srgbClr val="FFFFFF"/>
                </a:solidFill>
              </a:rPr>
              <a:t>A fulltime steward attended a disciplinary meeting to represent a member during which the employer advised an employee that they are being terminated based on evidence provided by 11 co-workers.  The steward advised that they will be grieving the termination and will be investigating all 11 witnesses on behalf of the member.  On Monday morning the steward presented the employer with a request for 8 hours of double time pay for carrying out the investigation on a scheduled day of rest. What collective agreement articles should be considered?</a:t>
            </a:r>
            <a:endParaRPr lang="en-CA" sz="2400" b="1">
              <a:solidFill>
                <a:srgbClr val="FFFFFF"/>
              </a:solidFill>
            </a:endParaRPr>
          </a:p>
        </p:txBody>
      </p:sp>
      <p:sp>
        <p:nvSpPr>
          <p:cNvPr id="4" name="Rectangle 3" descr="The Slido app must be installed on every computer you’re presenting from">
            <a:extLst>
              <a:ext uri="{FF2B5EF4-FFF2-40B4-BE49-F238E27FC236}">
                <a16:creationId xmlns:a16="http://schemas.microsoft.com/office/drawing/2014/main" id="{CC354358-F0A8-4093-BC56-B978A7D3E77B}"/>
              </a:ext>
            </a:extLst>
          </p:cNvPr>
          <p:cNvSpPr/>
          <p:nvPr>
            <p:custDataLst>
              <p:tags r:id="rId4"/>
            </p:custDataLst>
          </p:nvPr>
        </p:nvSpPr>
        <p:spPr>
          <a:xfrm>
            <a:off x="0" y="5820032"/>
            <a:ext cx="12192001" cy="1037968"/>
          </a:xfrm>
          <a:prstGeom prst="rect">
            <a:avLst/>
          </a:prstGeom>
          <a:solidFill>
            <a:srgbClr val="198038"/>
          </a:solid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85000" lnSpcReduction="10000"/>
          </a:bodyPr>
          <a:lstStyle/>
          <a:p>
            <a:r>
              <a:rPr lang="en-US" sz="2600">
                <a:solidFill>
                  <a:srgbClr val="FFFFFF"/>
                </a:solidFill>
              </a:rPr>
              <a:t>The </a:t>
            </a:r>
            <a:r>
              <a:rPr lang="en-US" sz="2600">
                <a:solidFill>
                  <a:srgbClr val="FFFFFF"/>
                </a:solidFill>
                <a:hlinkClick r:id="rId10">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endParaRPr lang="en-CA" sz="2600">
              <a:solidFill>
                <a:srgbClr val="FFFFFF"/>
              </a:solidFill>
            </a:endParaRPr>
          </a:p>
        </p:txBody>
      </p:sp>
      <p:pic>
        <p:nvPicPr>
          <p:cNvPr id="6" name="Graphic 5">
            <a:extLst>
              <a:ext uri="{FF2B5EF4-FFF2-40B4-BE49-F238E27FC236}">
                <a16:creationId xmlns:a16="http://schemas.microsoft.com/office/drawing/2014/main" id="{EA9C88D7-D720-499F-AA07-E1C5DC7E236D}"/>
              </a:ext>
              <a:ext uri="{C183D7F6-B498-43B3-948B-1728B52AA6E4}">
                <adec:decorative xmlns:adec="http://schemas.microsoft.com/office/drawing/2017/decorative" val="1"/>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296462" y="6190785"/>
            <a:ext cx="296462" cy="296462"/>
          </a:xfrm>
          <a:prstGeom prst="rect">
            <a:avLst/>
          </a:prstGeom>
        </p:spPr>
      </p:pic>
      <p:sp>
        <p:nvSpPr>
          <p:cNvPr id="7" name="Trapezoid 6" descr="Do not edit&#10;How to change the design">
            <a:extLst>
              <a:ext uri="{FF2B5EF4-FFF2-40B4-BE49-F238E27FC236}">
                <a16:creationId xmlns:a16="http://schemas.microsoft.com/office/drawing/2014/main" id="{6637A1C0-6038-482F-A5D8-F0C0A6E94161}"/>
              </a:ext>
            </a:extLst>
          </p:cNvPr>
          <p:cNvSpPr/>
          <p:nvPr>
            <p:custDataLst>
              <p:tags r:id="rId5"/>
            </p:custDataLst>
          </p:nvPr>
        </p:nvSpPr>
        <p:spPr>
          <a:xfrm rot="2700000">
            <a:off x="9620371" y="514924"/>
            <a:ext cx="3335198" cy="778213"/>
          </a:xfrm>
          <a:prstGeom prst="trapezoid">
            <a:avLst>
              <a:gd name="adj" fmla="val 100000"/>
            </a:avLst>
          </a:prstGeom>
          <a:solidFill>
            <a:srgbClr val="0A3316"/>
          </a:solid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42A65F"/>
                </a:solidFill>
              </a:rPr>
              <a:t>Do not edit
</a:t>
            </a:r>
            <a:r>
              <a:rPr lang="en-US" sz="2200">
                <a:solidFill>
                  <a:srgbClr val="42A65F"/>
                </a:solidFill>
                <a:hlinkClick r:id="rId13">
                  <a:extLst>
                    <a:ext uri="{A12FA001-AC4F-418D-AE19-62706E023703}">
                      <ahyp:hlinkClr xmlns:ahyp="http://schemas.microsoft.com/office/drawing/2018/hyperlinkcolor" val="tx"/>
                    </a:ext>
                  </a:extLst>
                </a:hlinkClick>
              </a:rPr>
              <a:t>How to change the design</a:t>
            </a:r>
            <a:endParaRPr lang="en-CA" sz="2200">
              <a:solidFill>
                <a:srgbClr val="42A65F"/>
              </a:solidFill>
            </a:endParaRPr>
          </a:p>
        </p:txBody>
      </p:sp>
      <p:pic>
        <p:nvPicPr>
          <p:cNvPr id="9" name="Graphic 8">
            <a:extLst>
              <a:ext uri="{FF2B5EF4-FFF2-40B4-BE49-F238E27FC236}">
                <a16:creationId xmlns:a16="http://schemas.microsoft.com/office/drawing/2014/main" id="{B62DAEB9-5BF7-43BF-9B2B-58FABF4D9982}"/>
              </a:ext>
              <a:ext uri="{C183D7F6-B498-43B3-948B-1728B52AA6E4}">
                <adec:decorative xmlns:adec="http://schemas.microsoft.com/office/drawing/2017/decorative" val="1"/>
              </a:ext>
            </a:extLst>
          </p:cNvPr>
          <p:cNvPicPr>
            <a:picLocks/>
          </p:cNvPicPr>
          <p:nvPr/>
        </p:nvPicPr>
        <p:blipFill>
          <a:blip r:embed="rId14">
            <a:extLst>
              <a:ext uri="{96DAC541-7B7A-43D3-8B79-37D633B846F1}">
                <asvg:svgBlip xmlns:asvg="http://schemas.microsoft.com/office/drawing/2016/SVG/main" r:embed="rId15"/>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2657135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 tmFilter="0, 0; .2, .5; .8, .5; 1, 0"/>
                                        <p:tgtEl>
                                          <p:spTgt spid="3"/>
                                        </p:tgtEl>
                                      </p:cBhvr>
                                    </p:animEffect>
                                    <p:animScale>
                                      <p:cBhvr>
                                        <p:cTn id="7" dur="25"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6.xml><?xml version="1.0" encoding="utf-8"?>
<p:sld xmlns:a="http://schemas.openxmlformats.org/drawingml/2006/main" xmlns:r="http://schemas.openxmlformats.org/officeDocument/2006/relationships" xmlns:p="http://schemas.openxmlformats.org/presentationml/2006/main" showMasterSp="0">
  <p:cSld>
    <p:bg>
      <p:bgPr>
        <a:solidFill>
          <a:srgbClr val="1A1A1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6210FAC-B329-4334-BADC-2B6C71DFFF6A}"/>
              </a:ext>
              <a:ext uri="{C183D7F6-B498-43B3-948B-1728B52AA6E4}">
                <adec:decorative xmlns:adec="http://schemas.microsoft.com/office/drawing/2017/decorative" val="1"/>
              </a:ext>
            </a:extLst>
          </p:cNvPr>
          <p:cNvSpPr/>
          <p:nvPr>
            <p:custDataLst>
              <p:tags r:id="rId2"/>
            </p:custDataLst>
          </p:nvPr>
        </p:nvSpPr>
        <p:spPr>
          <a:xfrm>
            <a:off x="444693" y="1742703"/>
            <a:ext cx="2371696" cy="2371696"/>
          </a:xfrm>
          <a:prstGeom prst="rect">
            <a:avLst/>
          </a:prstGeom>
          <a:blipFill>
            <a:blip r:embed="rId8">
              <a:extLst>
                <a:ext uri="{96DAC541-7B7A-43D3-8B79-37D633B846F1}">
                  <asvg:svgBlip xmlns:asvg="http://schemas.microsoft.com/office/drawing/2016/SVG/main" r:embed="rId9"/>
                </a:ext>
              </a:extLst>
            </a:blip>
            <a:stretch>
              <a:fillRect/>
            </a:stretch>
          </a:blip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Rectangle 2" descr="The employer suspended an employee for 10 days.  The employer provided the union steward with a notice of the dismissal but they insisted an email must also be sent to the president of the union.  The employer responded that the steward can send it themselves.  After filing a grievance the union asked for a copy of the Grievors personnel file and said they had the stewards permission.   &#10;The union requested confirmation that the Grievor would return to their worksite as they had been transferred to another worksite pending the outcome of the investigation.  The employer told the union they had not yet decided and the union threatened to grieve. &#10;">
            <a:extLst>
              <a:ext uri="{FF2B5EF4-FFF2-40B4-BE49-F238E27FC236}">
                <a16:creationId xmlns:a16="http://schemas.microsoft.com/office/drawing/2014/main" id="{46C81FC6-3C68-494D-9DA5-79E58E099CD1}"/>
              </a:ext>
            </a:extLst>
          </p:cNvPr>
          <p:cNvSpPr/>
          <p:nvPr>
            <p:custDataLst>
              <p:tags r:id="rId3"/>
            </p:custDataLst>
          </p:nvPr>
        </p:nvSpPr>
        <p:spPr>
          <a:xfrm>
            <a:off x="3112851" y="1000897"/>
            <a:ext cx="8486226" cy="3855308"/>
          </a:xfrm>
          <a:prstGeom prst="rect">
            <a:avLst/>
          </a:prstGeom>
          <a:noFill/>
          <a:ln w="10795"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a:solidFill>
                  <a:srgbClr val="FFFFFF"/>
                </a:solidFill>
              </a:rPr>
              <a:t>The employer suspended an employee for 10 days.  The employer provided the union steward with a notice of the dismissal but they insisted an email must also be sent to the president of the union.  The employer responded that the steward can send it themselves.  After filing a grievance the union asked for a copy of the Grievors personnel file and said they had the stewards permission.   
The union requested confirmation that the Grievor would return to their worksite as they had been transferred to another worksite pending the outcome of the investigation.  The employer told the union they had not yet decided and the union threatened to grieve. 
</a:t>
            </a:r>
            <a:endParaRPr lang="en-CA" sz="2400" b="1">
              <a:solidFill>
                <a:srgbClr val="FFFFFF"/>
              </a:solidFill>
            </a:endParaRPr>
          </a:p>
        </p:txBody>
      </p:sp>
      <p:sp>
        <p:nvSpPr>
          <p:cNvPr id="4" name="Rectangle 3" descr="The Slido app must be installed on every computer you’re presenting from">
            <a:extLst>
              <a:ext uri="{FF2B5EF4-FFF2-40B4-BE49-F238E27FC236}">
                <a16:creationId xmlns:a16="http://schemas.microsoft.com/office/drawing/2014/main" id="{0355C867-A677-4158-AA1A-9AFEE8B9229C}"/>
              </a:ext>
            </a:extLst>
          </p:cNvPr>
          <p:cNvSpPr/>
          <p:nvPr>
            <p:custDataLst>
              <p:tags r:id="rId4"/>
            </p:custDataLst>
          </p:nvPr>
        </p:nvSpPr>
        <p:spPr>
          <a:xfrm>
            <a:off x="0" y="5820032"/>
            <a:ext cx="12192001" cy="1037968"/>
          </a:xfrm>
          <a:prstGeom prst="rect">
            <a:avLst/>
          </a:prstGeom>
          <a:solidFill>
            <a:srgbClr val="198038"/>
          </a:solid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85000" lnSpcReduction="10000"/>
          </a:bodyPr>
          <a:lstStyle/>
          <a:p>
            <a:r>
              <a:rPr lang="en-US" sz="2600">
                <a:solidFill>
                  <a:srgbClr val="FFFFFF"/>
                </a:solidFill>
              </a:rPr>
              <a:t>The </a:t>
            </a:r>
            <a:r>
              <a:rPr lang="en-US" sz="2600">
                <a:solidFill>
                  <a:srgbClr val="FFFFFF"/>
                </a:solidFill>
                <a:hlinkClick r:id="rId10">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endParaRPr lang="en-CA" sz="2600">
              <a:solidFill>
                <a:srgbClr val="FFFFFF"/>
              </a:solidFill>
            </a:endParaRPr>
          </a:p>
        </p:txBody>
      </p:sp>
      <p:pic>
        <p:nvPicPr>
          <p:cNvPr id="6" name="Graphic 5">
            <a:extLst>
              <a:ext uri="{FF2B5EF4-FFF2-40B4-BE49-F238E27FC236}">
                <a16:creationId xmlns:a16="http://schemas.microsoft.com/office/drawing/2014/main" id="{971E9A1B-A573-4220-919B-F000D6E4DDB5}"/>
              </a:ext>
              <a:ext uri="{C183D7F6-B498-43B3-948B-1728B52AA6E4}">
                <adec:decorative xmlns:adec="http://schemas.microsoft.com/office/drawing/2017/decorative" val="1"/>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296462" y="6190785"/>
            <a:ext cx="296462" cy="296462"/>
          </a:xfrm>
          <a:prstGeom prst="rect">
            <a:avLst/>
          </a:prstGeom>
        </p:spPr>
      </p:pic>
      <p:sp>
        <p:nvSpPr>
          <p:cNvPr id="7" name="Trapezoid 6" descr="Do not edit&#10;How to change the design">
            <a:extLst>
              <a:ext uri="{FF2B5EF4-FFF2-40B4-BE49-F238E27FC236}">
                <a16:creationId xmlns:a16="http://schemas.microsoft.com/office/drawing/2014/main" id="{2D567C91-CB6F-4875-8019-13D64C6FB056}"/>
              </a:ext>
            </a:extLst>
          </p:cNvPr>
          <p:cNvSpPr/>
          <p:nvPr>
            <p:custDataLst>
              <p:tags r:id="rId5"/>
            </p:custDataLst>
          </p:nvPr>
        </p:nvSpPr>
        <p:spPr>
          <a:xfrm rot="2700000">
            <a:off x="9620371" y="514924"/>
            <a:ext cx="3335198" cy="778213"/>
          </a:xfrm>
          <a:prstGeom prst="trapezoid">
            <a:avLst>
              <a:gd name="adj" fmla="val 100000"/>
            </a:avLst>
          </a:prstGeom>
          <a:solidFill>
            <a:srgbClr val="0A3316"/>
          </a:solid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42A65F"/>
                </a:solidFill>
              </a:rPr>
              <a:t>Do not edit
</a:t>
            </a:r>
            <a:r>
              <a:rPr lang="en-US" sz="2200">
                <a:solidFill>
                  <a:srgbClr val="42A65F"/>
                </a:solidFill>
                <a:hlinkClick r:id="rId13">
                  <a:extLst>
                    <a:ext uri="{A12FA001-AC4F-418D-AE19-62706E023703}">
                      <ahyp:hlinkClr xmlns:ahyp="http://schemas.microsoft.com/office/drawing/2018/hyperlinkcolor" val="tx"/>
                    </a:ext>
                  </a:extLst>
                </a:hlinkClick>
              </a:rPr>
              <a:t>How to change the design</a:t>
            </a:r>
            <a:endParaRPr lang="en-CA" sz="2200">
              <a:solidFill>
                <a:srgbClr val="42A65F"/>
              </a:solidFill>
            </a:endParaRPr>
          </a:p>
        </p:txBody>
      </p:sp>
      <p:pic>
        <p:nvPicPr>
          <p:cNvPr id="9" name="Graphic 8">
            <a:extLst>
              <a:ext uri="{FF2B5EF4-FFF2-40B4-BE49-F238E27FC236}">
                <a16:creationId xmlns:a16="http://schemas.microsoft.com/office/drawing/2014/main" id="{C66C6543-E169-45D4-8529-BFFB68138111}"/>
              </a:ext>
              <a:ext uri="{C183D7F6-B498-43B3-948B-1728B52AA6E4}">
                <adec:decorative xmlns:adec="http://schemas.microsoft.com/office/drawing/2017/decorative" val="1"/>
              </a:ext>
            </a:extLst>
          </p:cNvPr>
          <p:cNvPicPr>
            <a:picLocks/>
          </p:cNvPicPr>
          <p:nvPr/>
        </p:nvPicPr>
        <p:blipFill>
          <a:blip r:embed="rId14">
            <a:extLst>
              <a:ext uri="{96DAC541-7B7A-43D3-8B79-37D633B846F1}">
                <asvg:svgBlip xmlns:asvg="http://schemas.microsoft.com/office/drawing/2016/SVG/main" r:embed="rId15"/>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4237941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 tmFilter="0, 0; .2, .5; .8, .5; 1, 0"/>
                                        <p:tgtEl>
                                          <p:spTgt spid="3"/>
                                        </p:tgtEl>
                                      </p:cBhvr>
                                    </p:animEffect>
                                    <p:animScale>
                                      <p:cBhvr>
                                        <p:cTn id="7" dur="25"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7.xml><?xml version="1.0" encoding="utf-8"?>
<p:sld xmlns:a="http://schemas.openxmlformats.org/drawingml/2006/main" xmlns:r="http://schemas.openxmlformats.org/officeDocument/2006/relationships" xmlns:p="http://schemas.openxmlformats.org/presentationml/2006/main" showMasterSp="0">
  <p:cSld>
    <p:bg>
      <p:bgPr>
        <a:solidFill>
          <a:srgbClr val="1A1A1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DFEB22F-42E2-4D61-B3B0-5A24C9E2303D}"/>
              </a:ext>
              <a:ext uri="{C183D7F6-B498-43B3-948B-1728B52AA6E4}">
                <adec:decorative xmlns:adec="http://schemas.microsoft.com/office/drawing/2017/decorative" val="1"/>
              </a:ext>
            </a:extLst>
          </p:cNvPr>
          <p:cNvSpPr/>
          <p:nvPr>
            <p:custDataLst>
              <p:tags r:id="rId2"/>
            </p:custDataLst>
          </p:nvPr>
        </p:nvSpPr>
        <p:spPr>
          <a:xfrm>
            <a:off x="444693" y="1742703"/>
            <a:ext cx="2371696" cy="2371696"/>
          </a:xfrm>
          <a:prstGeom prst="rect">
            <a:avLst/>
          </a:prstGeom>
          <a:blipFill>
            <a:blip r:embed="rId8">
              <a:extLst>
                <a:ext uri="{96DAC541-7B7A-43D3-8B79-37D633B846F1}">
                  <asvg:svgBlip xmlns:asvg="http://schemas.microsoft.com/office/drawing/2016/SVG/main" r:embed="rId9"/>
                </a:ext>
              </a:extLst>
            </a:blip>
            <a:stretch>
              <a:fillRect/>
            </a:stretch>
          </a:blip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Rectangle 2" descr="An employees is scheduled to be on call from 4pm-12am after working their day shift.  During this standby period the employee received two phone calls for advice as the on-call person.  One call lasted 10 minutes and the second was 20 minutes.  Which articles should be considered when paying this shift?">
            <a:extLst>
              <a:ext uri="{FF2B5EF4-FFF2-40B4-BE49-F238E27FC236}">
                <a16:creationId xmlns:a16="http://schemas.microsoft.com/office/drawing/2014/main" id="{3AB2D77B-CF99-45D6-8A03-A8D05DDDBF1B}"/>
              </a:ext>
            </a:extLst>
          </p:cNvPr>
          <p:cNvSpPr/>
          <p:nvPr>
            <p:custDataLst>
              <p:tags r:id="rId3"/>
            </p:custDataLst>
          </p:nvPr>
        </p:nvSpPr>
        <p:spPr>
          <a:xfrm>
            <a:off x="3112851" y="1000897"/>
            <a:ext cx="8486226" cy="3855308"/>
          </a:xfrm>
          <a:prstGeom prst="rect">
            <a:avLst/>
          </a:prstGeom>
          <a:noFill/>
          <a:ln w="10795"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a:solidFill>
                  <a:srgbClr val="FFFFFF"/>
                </a:solidFill>
              </a:rPr>
              <a:t>An employees is scheduled to be on call from 4pm-12am after working their day shift.  During this standby period the employee received two phone calls for advice as the on-call person.  One call lasted 10 minutes and the second was 20 minutes.  Which articles should be considered when paying this shift?</a:t>
            </a:r>
            <a:endParaRPr lang="en-CA" sz="2400" b="1">
              <a:solidFill>
                <a:srgbClr val="FFFFFF"/>
              </a:solidFill>
            </a:endParaRPr>
          </a:p>
        </p:txBody>
      </p:sp>
      <p:sp>
        <p:nvSpPr>
          <p:cNvPr id="4" name="Rectangle 3" descr="The Slido app must be installed on every computer you’re presenting from">
            <a:extLst>
              <a:ext uri="{FF2B5EF4-FFF2-40B4-BE49-F238E27FC236}">
                <a16:creationId xmlns:a16="http://schemas.microsoft.com/office/drawing/2014/main" id="{1A29017A-8579-47AF-B435-7A345AD466D1}"/>
              </a:ext>
            </a:extLst>
          </p:cNvPr>
          <p:cNvSpPr/>
          <p:nvPr>
            <p:custDataLst>
              <p:tags r:id="rId4"/>
            </p:custDataLst>
          </p:nvPr>
        </p:nvSpPr>
        <p:spPr>
          <a:xfrm>
            <a:off x="0" y="5820032"/>
            <a:ext cx="12192001" cy="1037968"/>
          </a:xfrm>
          <a:prstGeom prst="rect">
            <a:avLst/>
          </a:prstGeom>
          <a:solidFill>
            <a:srgbClr val="198038"/>
          </a:solid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85000" lnSpcReduction="10000"/>
          </a:bodyPr>
          <a:lstStyle/>
          <a:p>
            <a:r>
              <a:rPr lang="en-US" sz="2600">
                <a:solidFill>
                  <a:srgbClr val="FFFFFF"/>
                </a:solidFill>
              </a:rPr>
              <a:t>The </a:t>
            </a:r>
            <a:r>
              <a:rPr lang="en-US" sz="2600">
                <a:solidFill>
                  <a:srgbClr val="FFFFFF"/>
                </a:solidFill>
                <a:hlinkClick r:id="rId10">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endParaRPr lang="en-CA" sz="2600">
              <a:solidFill>
                <a:srgbClr val="FFFFFF"/>
              </a:solidFill>
            </a:endParaRPr>
          </a:p>
        </p:txBody>
      </p:sp>
      <p:pic>
        <p:nvPicPr>
          <p:cNvPr id="6" name="Graphic 5">
            <a:extLst>
              <a:ext uri="{FF2B5EF4-FFF2-40B4-BE49-F238E27FC236}">
                <a16:creationId xmlns:a16="http://schemas.microsoft.com/office/drawing/2014/main" id="{03078ED8-6932-411B-80DC-6260AF7F8C2C}"/>
              </a:ext>
              <a:ext uri="{C183D7F6-B498-43B3-948B-1728B52AA6E4}">
                <adec:decorative xmlns:adec="http://schemas.microsoft.com/office/drawing/2017/decorative" val="1"/>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296462" y="6190785"/>
            <a:ext cx="296462" cy="296462"/>
          </a:xfrm>
          <a:prstGeom prst="rect">
            <a:avLst/>
          </a:prstGeom>
        </p:spPr>
      </p:pic>
      <p:sp>
        <p:nvSpPr>
          <p:cNvPr id="7" name="Trapezoid 6" descr="Do not edit&#10;How to change the design">
            <a:extLst>
              <a:ext uri="{FF2B5EF4-FFF2-40B4-BE49-F238E27FC236}">
                <a16:creationId xmlns:a16="http://schemas.microsoft.com/office/drawing/2014/main" id="{E11BF5A5-EBBF-41D8-85D1-63296F5A3EF8}"/>
              </a:ext>
            </a:extLst>
          </p:cNvPr>
          <p:cNvSpPr/>
          <p:nvPr>
            <p:custDataLst>
              <p:tags r:id="rId5"/>
            </p:custDataLst>
          </p:nvPr>
        </p:nvSpPr>
        <p:spPr>
          <a:xfrm rot="2700000">
            <a:off x="9620371" y="514924"/>
            <a:ext cx="3335198" cy="778213"/>
          </a:xfrm>
          <a:prstGeom prst="trapezoid">
            <a:avLst>
              <a:gd name="adj" fmla="val 100000"/>
            </a:avLst>
          </a:prstGeom>
          <a:solidFill>
            <a:srgbClr val="0A3316"/>
          </a:solid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42A65F"/>
                </a:solidFill>
              </a:rPr>
              <a:t>Do not edit
</a:t>
            </a:r>
            <a:r>
              <a:rPr lang="en-US" sz="2200">
                <a:solidFill>
                  <a:srgbClr val="42A65F"/>
                </a:solidFill>
                <a:hlinkClick r:id="rId13">
                  <a:extLst>
                    <a:ext uri="{A12FA001-AC4F-418D-AE19-62706E023703}">
                      <ahyp:hlinkClr xmlns:ahyp="http://schemas.microsoft.com/office/drawing/2018/hyperlinkcolor" val="tx"/>
                    </a:ext>
                  </a:extLst>
                </a:hlinkClick>
              </a:rPr>
              <a:t>How to change the design</a:t>
            </a:r>
            <a:endParaRPr lang="en-CA" sz="2200">
              <a:solidFill>
                <a:srgbClr val="42A65F"/>
              </a:solidFill>
            </a:endParaRPr>
          </a:p>
        </p:txBody>
      </p:sp>
      <p:pic>
        <p:nvPicPr>
          <p:cNvPr id="9" name="Graphic 8">
            <a:extLst>
              <a:ext uri="{FF2B5EF4-FFF2-40B4-BE49-F238E27FC236}">
                <a16:creationId xmlns:a16="http://schemas.microsoft.com/office/drawing/2014/main" id="{18569ACA-BD0F-46BB-9ADD-0D0D79543330}"/>
              </a:ext>
              <a:ext uri="{C183D7F6-B498-43B3-948B-1728B52AA6E4}">
                <adec:decorative xmlns:adec="http://schemas.microsoft.com/office/drawing/2017/decorative" val="1"/>
              </a:ext>
            </a:extLst>
          </p:cNvPr>
          <p:cNvPicPr>
            <a:picLocks/>
          </p:cNvPicPr>
          <p:nvPr/>
        </p:nvPicPr>
        <p:blipFill>
          <a:blip r:embed="rId14">
            <a:extLst>
              <a:ext uri="{96DAC541-7B7A-43D3-8B79-37D633B846F1}">
                <asvg:svgBlip xmlns:asvg="http://schemas.microsoft.com/office/drawing/2016/SVG/main" r:embed="rId15"/>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2330567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 tmFilter="0, 0; .2, .5; .8, .5; 1, 0"/>
                                        <p:tgtEl>
                                          <p:spTgt spid="3"/>
                                        </p:tgtEl>
                                      </p:cBhvr>
                                    </p:animEffect>
                                    <p:animScale>
                                      <p:cBhvr>
                                        <p:cTn id="7" dur="25"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8.xml><?xml version="1.0" encoding="utf-8"?>
<p:sld xmlns:a="http://schemas.openxmlformats.org/drawingml/2006/main" xmlns:r="http://schemas.openxmlformats.org/officeDocument/2006/relationships" xmlns:p="http://schemas.openxmlformats.org/presentationml/2006/main" showMasterSp="0">
  <p:cSld>
    <p:bg>
      <p:bgPr>
        <a:solidFill>
          <a:srgbClr val="1A1A1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D763A9-300B-4C95-94F5-6431D3B07009}"/>
              </a:ext>
              <a:ext uri="{C183D7F6-B498-43B3-948B-1728B52AA6E4}">
                <adec:decorative xmlns:adec="http://schemas.microsoft.com/office/drawing/2017/decorative" val="1"/>
              </a:ext>
            </a:extLst>
          </p:cNvPr>
          <p:cNvSpPr/>
          <p:nvPr>
            <p:custDataLst>
              <p:tags r:id="rId2"/>
            </p:custDataLst>
          </p:nvPr>
        </p:nvSpPr>
        <p:spPr>
          <a:xfrm>
            <a:off x="444693" y="1742703"/>
            <a:ext cx="2371696" cy="2371696"/>
          </a:xfrm>
          <a:prstGeom prst="rect">
            <a:avLst/>
          </a:prstGeom>
          <a:blipFill>
            <a:blip r:embed="rId8">
              <a:extLst>
                <a:ext uri="{96DAC541-7B7A-43D3-8B79-37D633B846F1}">
                  <asvg:svgBlip xmlns:asvg="http://schemas.microsoft.com/office/drawing/2016/SVG/main" r:embed="rId9"/>
                </a:ext>
              </a:extLst>
            </a:blip>
            <a:stretch>
              <a:fillRect/>
            </a:stretch>
          </a:blip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Rectangle 2" descr="An employee carries over 7 days of vacation from 2025 to the 2026 vacation year.  On August 1 of 2026 the manager approaches the employee stating they have 17 days of vacation left and wants to determine when their vacation will be scheduled.  The employee replied that 7 of those days are their carry over bank from last year and he would like to leave them and add the other 10 days to the carryover bank for 2027.  Which articles should be considered.">
            <a:extLst>
              <a:ext uri="{FF2B5EF4-FFF2-40B4-BE49-F238E27FC236}">
                <a16:creationId xmlns:a16="http://schemas.microsoft.com/office/drawing/2014/main" id="{CC6240E3-94C1-4C4E-847D-D665195EC31D}"/>
              </a:ext>
            </a:extLst>
          </p:cNvPr>
          <p:cNvSpPr/>
          <p:nvPr>
            <p:custDataLst>
              <p:tags r:id="rId3"/>
            </p:custDataLst>
          </p:nvPr>
        </p:nvSpPr>
        <p:spPr>
          <a:xfrm>
            <a:off x="3112851" y="1000897"/>
            <a:ext cx="8486226" cy="3855308"/>
          </a:xfrm>
          <a:prstGeom prst="rect">
            <a:avLst/>
          </a:prstGeom>
          <a:noFill/>
          <a:ln w="10795"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a:solidFill>
                  <a:srgbClr val="FFFFFF"/>
                </a:solidFill>
              </a:rPr>
              <a:t>An employee carries over 7 days of vacation from 2025 to the 2026 vacation year.  On August 1 of 2026 the manager approaches the employee stating they have 17 days of vacation left and wants to determine when their vacation will be scheduled.  The employee replied that 7 of those days are their carry over bank from last year and he would like to leave them and add the other 10 days to the carryover bank for 2027.  Which articles should be considered.</a:t>
            </a:r>
            <a:endParaRPr lang="en-CA" sz="2400" b="1">
              <a:solidFill>
                <a:srgbClr val="FFFFFF"/>
              </a:solidFill>
            </a:endParaRPr>
          </a:p>
        </p:txBody>
      </p:sp>
      <p:sp>
        <p:nvSpPr>
          <p:cNvPr id="4" name="Rectangle 3" descr="The Slido app must be installed on every computer you’re presenting from">
            <a:extLst>
              <a:ext uri="{FF2B5EF4-FFF2-40B4-BE49-F238E27FC236}">
                <a16:creationId xmlns:a16="http://schemas.microsoft.com/office/drawing/2014/main" id="{44BA4610-5A77-468A-B922-ED1600EA5FF8}"/>
              </a:ext>
            </a:extLst>
          </p:cNvPr>
          <p:cNvSpPr/>
          <p:nvPr>
            <p:custDataLst>
              <p:tags r:id="rId4"/>
            </p:custDataLst>
          </p:nvPr>
        </p:nvSpPr>
        <p:spPr>
          <a:xfrm>
            <a:off x="0" y="5820032"/>
            <a:ext cx="12192001" cy="1037968"/>
          </a:xfrm>
          <a:prstGeom prst="rect">
            <a:avLst/>
          </a:prstGeom>
          <a:solidFill>
            <a:srgbClr val="198038"/>
          </a:solid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85000" lnSpcReduction="10000"/>
          </a:bodyPr>
          <a:lstStyle/>
          <a:p>
            <a:r>
              <a:rPr lang="en-US" sz="2600">
                <a:solidFill>
                  <a:srgbClr val="FFFFFF"/>
                </a:solidFill>
              </a:rPr>
              <a:t>The </a:t>
            </a:r>
            <a:r>
              <a:rPr lang="en-US" sz="2600">
                <a:solidFill>
                  <a:srgbClr val="FFFFFF"/>
                </a:solidFill>
                <a:hlinkClick r:id="rId10">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endParaRPr lang="en-CA" sz="2600">
              <a:solidFill>
                <a:srgbClr val="FFFFFF"/>
              </a:solidFill>
            </a:endParaRPr>
          </a:p>
        </p:txBody>
      </p:sp>
      <p:pic>
        <p:nvPicPr>
          <p:cNvPr id="6" name="Graphic 5">
            <a:extLst>
              <a:ext uri="{FF2B5EF4-FFF2-40B4-BE49-F238E27FC236}">
                <a16:creationId xmlns:a16="http://schemas.microsoft.com/office/drawing/2014/main" id="{AA96144C-432B-460B-9BDA-1909752B39A6}"/>
              </a:ext>
              <a:ext uri="{C183D7F6-B498-43B3-948B-1728B52AA6E4}">
                <adec:decorative xmlns:adec="http://schemas.microsoft.com/office/drawing/2017/decorative" val="1"/>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296462" y="6190785"/>
            <a:ext cx="296462" cy="296462"/>
          </a:xfrm>
          <a:prstGeom prst="rect">
            <a:avLst/>
          </a:prstGeom>
        </p:spPr>
      </p:pic>
      <p:sp>
        <p:nvSpPr>
          <p:cNvPr id="7" name="Trapezoid 6" descr="Do not edit&#10;How to change the design">
            <a:extLst>
              <a:ext uri="{FF2B5EF4-FFF2-40B4-BE49-F238E27FC236}">
                <a16:creationId xmlns:a16="http://schemas.microsoft.com/office/drawing/2014/main" id="{10F8AE59-78B4-4C65-AAD2-11DBFE3BD46D}"/>
              </a:ext>
            </a:extLst>
          </p:cNvPr>
          <p:cNvSpPr/>
          <p:nvPr>
            <p:custDataLst>
              <p:tags r:id="rId5"/>
            </p:custDataLst>
          </p:nvPr>
        </p:nvSpPr>
        <p:spPr>
          <a:xfrm rot="2700000">
            <a:off x="9620371" y="514924"/>
            <a:ext cx="3335198" cy="778213"/>
          </a:xfrm>
          <a:prstGeom prst="trapezoid">
            <a:avLst>
              <a:gd name="adj" fmla="val 100000"/>
            </a:avLst>
          </a:prstGeom>
          <a:solidFill>
            <a:srgbClr val="0A3316"/>
          </a:solid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42A65F"/>
                </a:solidFill>
              </a:rPr>
              <a:t>Do not edit
</a:t>
            </a:r>
            <a:r>
              <a:rPr lang="en-US" sz="2200">
                <a:solidFill>
                  <a:srgbClr val="42A65F"/>
                </a:solidFill>
                <a:hlinkClick r:id="rId13">
                  <a:extLst>
                    <a:ext uri="{A12FA001-AC4F-418D-AE19-62706E023703}">
                      <ahyp:hlinkClr xmlns:ahyp="http://schemas.microsoft.com/office/drawing/2018/hyperlinkcolor" val="tx"/>
                    </a:ext>
                  </a:extLst>
                </a:hlinkClick>
              </a:rPr>
              <a:t>How to change the design</a:t>
            </a:r>
            <a:endParaRPr lang="en-CA" sz="2200">
              <a:solidFill>
                <a:srgbClr val="42A65F"/>
              </a:solidFill>
            </a:endParaRPr>
          </a:p>
        </p:txBody>
      </p:sp>
      <p:pic>
        <p:nvPicPr>
          <p:cNvPr id="9" name="Graphic 8">
            <a:extLst>
              <a:ext uri="{FF2B5EF4-FFF2-40B4-BE49-F238E27FC236}">
                <a16:creationId xmlns:a16="http://schemas.microsoft.com/office/drawing/2014/main" id="{56C10C49-435C-4817-8DBF-44606C6DE653}"/>
              </a:ext>
              <a:ext uri="{C183D7F6-B498-43B3-948B-1728B52AA6E4}">
                <adec:decorative xmlns:adec="http://schemas.microsoft.com/office/drawing/2017/decorative" val="1"/>
              </a:ext>
            </a:extLst>
          </p:cNvPr>
          <p:cNvPicPr>
            <a:picLocks/>
          </p:cNvPicPr>
          <p:nvPr/>
        </p:nvPicPr>
        <p:blipFill>
          <a:blip r:embed="rId14">
            <a:extLst>
              <a:ext uri="{96DAC541-7B7A-43D3-8B79-37D633B846F1}">
                <asvg:svgBlip xmlns:asvg="http://schemas.microsoft.com/office/drawing/2016/SVG/main" r:embed="rId15"/>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785650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 tmFilter="0, 0; .2, .5; .8, .5; 1, 0"/>
                                        <p:tgtEl>
                                          <p:spTgt spid="3"/>
                                        </p:tgtEl>
                                      </p:cBhvr>
                                    </p:animEffect>
                                    <p:animScale>
                                      <p:cBhvr>
                                        <p:cTn id="7" dur="25"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9.xml><?xml version="1.0" encoding="utf-8"?>
<p:sld xmlns:a="http://schemas.openxmlformats.org/drawingml/2006/main" xmlns:r="http://schemas.openxmlformats.org/officeDocument/2006/relationships" xmlns:p="http://schemas.openxmlformats.org/presentationml/2006/main" showMasterSp="0">
  <p:cSld>
    <p:bg>
      <p:bgPr>
        <a:solidFill>
          <a:srgbClr val="1A1A1A"/>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3143808-FB95-470A-ADA0-A40F0869DF2C}"/>
              </a:ext>
              <a:ext uri="{C183D7F6-B498-43B3-948B-1728B52AA6E4}">
                <adec:decorative xmlns:adec="http://schemas.microsoft.com/office/drawing/2017/decorative" val="1"/>
              </a:ext>
            </a:extLst>
          </p:cNvPr>
          <p:cNvSpPr/>
          <p:nvPr>
            <p:custDataLst>
              <p:tags r:id="rId2"/>
            </p:custDataLst>
          </p:nvPr>
        </p:nvSpPr>
        <p:spPr>
          <a:xfrm>
            <a:off x="444693" y="1742703"/>
            <a:ext cx="2371696" cy="2371696"/>
          </a:xfrm>
          <a:prstGeom prst="rect">
            <a:avLst/>
          </a:prstGeom>
          <a:blipFill>
            <a:blip r:embed="rId7">
              <a:extLst>
                <a:ext uri="{96DAC541-7B7A-43D3-8B79-37D633B846F1}">
                  <asvg:svgBlip xmlns:asvg="http://schemas.microsoft.com/office/drawing/2016/SVG/main" r:embed="rId8"/>
                </a:ext>
              </a:extLst>
            </a:blip>
            <a:stretch>
              <a:fillRect/>
            </a:stretch>
          </a:blip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descr="Audience Q&amp;A">
            <a:extLst>
              <a:ext uri="{FF2B5EF4-FFF2-40B4-BE49-F238E27FC236}">
                <a16:creationId xmlns:a16="http://schemas.microsoft.com/office/drawing/2014/main" id="{00161354-3934-4C94-B2AA-A1D99413FF3A}"/>
              </a:ext>
            </a:extLst>
          </p:cNvPr>
          <p:cNvSpPr/>
          <p:nvPr>
            <p:custDataLst>
              <p:tags r:id="rId3"/>
            </p:custDataLst>
          </p:nvPr>
        </p:nvSpPr>
        <p:spPr>
          <a:xfrm>
            <a:off x="3112851" y="1000897"/>
            <a:ext cx="8486226" cy="3855308"/>
          </a:xfrm>
          <a:prstGeom prst="rect">
            <a:avLst/>
          </a:prstGeom>
          <a:noFill/>
          <a:ln w="10795"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4000" b="1">
                <a:solidFill>
                  <a:srgbClr val="FFFFFF"/>
                </a:solidFill>
              </a:rPr>
              <a:t>Audience Q&amp;A</a:t>
            </a:r>
          </a:p>
        </p:txBody>
      </p:sp>
      <p:sp>
        <p:nvSpPr>
          <p:cNvPr id="12" name="Rectangle 11" descr="The Slido app must be installed on every computer you’re presenting from">
            <a:extLst>
              <a:ext uri="{FF2B5EF4-FFF2-40B4-BE49-F238E27FC236}">
                <a16:creationId xmlns:a16="http://schemas.microsoft.com/office/drawing/2014/main" id="{F149D94A-D279-4EE0-A1A8-55B4EBF34187}"/>
              </a:ext>
            </a:extLst>
          </p:cNvPr>
          <p:cNvSpPr/>
          <p:nvPr>
            <p:custDataLst>
              <p:tags r:id="rId4"/>
            </p:custDataLst>
          </p:nvPr>
        </p:nvSpPr>
        <p:spPr>
          <a:xfrm>
            <a:off x="0" y="5820032"/>
            <a:ext cx="12192001" cy="1037968"/>
          </a:xfrm>
          <a:prstGeom prst="rect">
            <a:avLst/>
          </a:prstGeom>
          <a:solidFill>
            <a:srgbClr val="198038"/>
          </a:solid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lIns="741155" tIns="259404" rIns="1852888" bIns="203818" rtlCol="0" anchor="ctr">
            <a:normAutofit fontScale="85000" lnSpcReduction="10000"/>
          </a:bodyPr>
          <a:lstStyle/>
          <a:p>
            <a:r>
              <a:rPr lang="en-US" sz="2600">
                <a:solidFill>
                  <a:srgbClr val="FFFFFF"/>
                </a:solidFill>
              </a:rPr>
              <a:t>The </a:t>
            </a:r>
            <a:r>
              <a:rPr lang="en-US" sz="2600">
                <a:solidFill>
                  <a:srgbClr val="FFFFFF"/>
                </a:solidFill>
                <a:hlinkClick r:id="rId9">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endParaRPr lang="en-CA" sz="2600">
              <a:solidFill>
                <a:srgbClr val="FFFFFF"/>
              </a:solidFill>
            </a:endParaRPr>
          </a:p>
        </p:txBody>
      </p:sp>
      <p:pic>
        <p:nvPicPr>
          <p:cNvPr id="14" name="Graphic 13">
            <a:extLst>
              <a:ext uri="{FF2B5EF4-FFF2-40B4-BE49-F238E27FC236}">
                <a16:creationId xmlns:a16="http://schemas.microsoft.com/office/drawing/2014/main" id="{FCD56882-1D7C-4089-A6CC-1E95CCB31540}"/>
              </a:ext>
              <a:ext uri="{C183D7F6-B498-43B3-948B-1728B52AA6E4}">
                <adec:decorative xmlns:adec="http://schemas.microsoft.com/office/drawing/2017/decorative" val="1"/>
              </a:ext>
            </a:extLst>
          </p:cNvPr>
          <p:cNvPicPr>
            <a:picLocks/>
          </p:cNvPicPr>
          <p:nvPr/>
        </p:nvPicPr>
        <p:blipFill>
          <a:blip r:embed="rId10">
            <a:extLst>
              <a:ext uri="{96DAC541-7B7A-43D3-8B79-37D633B846F1}">
                <asvg:svgBlip xmlns:asvg="http://schemas.microsoft.com/office/drawing/2016/SVG/main" r:embed="rId11"/>
              </a:ext>
            </a:extLst>
          </a:blip>
          <a:stretch>
            <a:fillRect/>
          </a:stretch>
        </p:blipFill>
        <p:spPr>
          <a:xfrm>
            <a:off x="296462" y="6190785"/>
            <a:ext cx="296462" cy="296462"/>
          </a:xfrm>
          <a:prstGeom prst="rect">
            <a:avLst/>
          </a:prstGeom>
        </p:spPr>
      </p:pic>
      <p:sp>
        <p:nvSpPr>
          <p:cNvPr id="15" name="Trapezoid 14" descr="Do not edit&#10;How to change the design">
            <a:extLst>
              <a:ext uri="{FF2B5EF4-FFF2-40B4-BE49-F238E27FC236}">
                <a16:creationId xmlns:a16="http://schemas.microsoft.com/office/drawing/2014/main" id="{269C152F-FBCE-4247-BBD2-240DE9304BAD}"/>
              </a:ext>
            </a:extLst>
          </p:cNvPr>
          <p:cNvSpPr/>
          <p:nvPr>
            <p:custDataLst>
              <p:tags r:id="rId5"/>
            </p:custDataLst>
          </p:nvPr>
        </p:nvSpPr>
        <p:spPr>
          <a:xfrm rot="2700000">
            <a:off x="9620371" y="514924"/>
            <a:ext cx="3335198" cy="778213"/>
          </a:xfrm>
          <a:prstGeom prst="trapezoid">
            <a:avLst>
              <a:gd name="adj" fmla="val 100000"/>
            </a:avLst>
          </a:prstGeom>
          <a:solidFill>
            <a:srgbClr val="0A3316"/>
          </a:solidFill>
          <a:ln w="10795" cap="flat" cmpd="sng" algn="ctr">
            <a:noFill/>
            <a:prstDash val="solid"/>
          </a:ln>
          <a:effectLst/>
          <a:extLst>
            <a:ext uri="{91240B29-F687-4F45-9708-019B960494DF}">
              <a14:hiddenLine xmlns:a14="http://schemas.microsoft.com/office/drawing/2010/main" w="1079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42A65F"/>
                </a:solidFill>
              </a:rPr>
              <a:t>Do not edit
</a:t>
            </a:r>
            <a:r>
              <a:rPr lang="en-US" sz="2200">
                <a:solidFill>
                  <a:srgbClr val="42A65F"/>
                </a:solidFill>
                <a:hlinkClick r:id="rId12">
                  <a:extLst>
                    <a:ext uri="{A12FA001-AC4F-418D-AE19-62706E023703}">
                      <ahyp:hlinkClr xmlns:ahyp="http://schemas.microsoft.com/office/drawing/2018/hyperlinkcolor" val="tx"/>
                    </a:ext>
                  </a:extLst>
                </a:hlinkClick>
              </a:rPr>
              <a:t>How to change the design</a:t>
            </a:r>
            <a:endParaRPr lang="en-CA" sz="2200">
              <a:solidFill>
                <a:srgbClr val="42A65F"/>
              </a:solidFill>
            </a:endParaRPr>
          </a:p>
        </p:txBody>
      </p:sp>
      <p:pic>
        <p:nvPicPr>
          <p:cNvPr id="17" name="Graphic 16">
            <a:extLst>
              <a:ext uri="{FF2B5EF4-FFF2-40B4-BE49-F238E27FC236}">
                <a16:creationId xmlns:a16="http://schemas.microsoft.com/office/drawing/2014/main" id="{9D784368-13E5-48A0-8930-A384009929D6}"/>
              </a:ext>
              <a:ext uri="{C183D7F6-B498-43B3-948B-1728B52AA6E4}">
                <adec:decorative xmlns:adec="http://schemas.microsoft.com/office/drawing/2017/decorative" val="1"/>
              </a:ext>
            </a:extLst>
          </p:cNvPr>
          <p:cNvPicPr>
            <a:picLocks/>
          </p:cNvPicPr>
          <p:nvPr/>
        </p:nvPicPr>
        <p:blipFill>
          <a:blip r:embed="rId13">
            <a:extLst>
              <a:ext uri="{96DAC541-7B7A-43D3-8B79-37D633B846F1}">
                <asvg:svgBlip xmlns:asvg="http://schemas.microsoft.com/office/drawing/2016/SVG/main" r:embed="rId14"/>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2783697366"/>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6D4CA-E82B-1AA0-4B1C-847B873F2528}"/>
              </a:ext>
            </a:extLst>
          </p:cNvPr>
          <p:cNvSpPr>
            <a:spLocks noGrp="1"/>
          </p:cNvSpPr>
          <p:nvPr>
            <p:ph type="title"/>
          </p:nvPr>
        </p:nvSpPr>
        <p:spPr/>
        <p:txBody>
          <a:bodyPr>
            <a:normAutofit/>
          </a:bodyPr>
          <a:lstStyle/>
          <a:p>
            <a:r>
              <a:rPr lang="en-US" dirty="0"/>
              <a:t>Thank you for attending</a:t>
            </a:r>
          </a:p>
        </p:txBody>
      </p:sp>
    </p:spTree>
    <p:extLst>
      <p:ext uri="{BB962C8B-B14F-4D97-AF65-F5344CB8AC3E}">
        <p14:creationId xmlns:p14="http://schemas.microsoft.com/office/powerpoint/2010/main" val="307653587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21.0.7607"/>
  <p:tag name="SLIDO_PRESENTATION_ID" val="3298ddba-abb1-47c9-b130-0f0b138e375a"/>
  <p:tag name="SLIDO_EVENT_UUID" val="4e3dd71e-7260-452a-a3e9-8ca25e2719a9"/>
  <p:tag name="SLIDO_EVENT_SECTION_UUID" val="58ff6601-12a1-4527-8be8-394b04073751"/>
</p:tagLst>
</file>

<file path=ppt/tags/tag2.xml><?xml version="1.0" encoding="utf-8"?>
<p:tagLst xmlns:a="http://schemas.openxmlformats.org/drawingml/2006/main" xmlns:r="http://schemas.openxmlformats.org/officeDocument/2006/relationships" xmlns:p="http://schemas.openxmlformats.org/presentationml/2006/main">
  <p:tag name="SLIDO_METADATA" val="eyJUaW1lc3RhbXAiOjE3OTIwMzc4MzN9"/>
  <p:tag name="SLIDO_TYPE" val="SlidoPoll"/>
  <p:tag name="SLIDO_POLL_UUID" val="1778bfef-a73a-431c-b467-bc62c5847ecb"/>
  <p:tag name="SLIDO_KEEP_POLL_ACTIVE" val="false"/>
  <p:tag name="SLIDO_TIMELINE" val="W3sicG9sbFF1ZXN0aW9uVXVpZCI6ImRlOTkxOGYzLTFlZWEtNGI4NS05N2Y1LWRjYTgzYWU4NGI1MCIsInNob3dSZXN1bHRzIjp0cnVlLCJzaG93Q29ycmVjdEFuc3dlcnMiOmZhbHNlLCJ2b3RpbmdMb2NrZWQiOmZhbHNlfV0="/>
</p:tagLst>
</file>

<file path=ppt/tags/tag3.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4.xml><?xml version="1.0" encoding="utf-8"?>
<p:tagLst xmlns:a="http://schemas.openxmlformats.org/drawingml/2006/main" xmlns:r="http://schemas.openxmlformats.org/officeDocument/2006/relationships" xmlns:p="http://schemas.openxmlformats.org/presentationml/2006/main">
  <p:tag name="SLIDO_ELEMENT" val="title"/>
</p:tagLst>
</file>

<file path=ppt/tags/tag5.xml><?xml version="1.0" encoding="utf-8"?>
<p:tagLst xmlns:a="http://schemas.openxmlformats.org/drawingml/2006/main" xmlns:r="http://schemas.openxmlformats.org/officeDocument/2006/relationships" xmlns:p="http://schemas.openxmlformats.org/presentationml/2006/main">
  <p:tag name="SLIDO_ELEMENT" val="footer"/>
</p:tagLst>
</file>

<file path=ppt/tags/tag6.xml><?xml version="1.0" encoding="utf-8"?>
<p:tagLst xmlns:a="http://schemas.openxmlformats.org/drawingml/2006/main" xmlns:r="http://schemas.openxmlformats.org/officeDocument/2006/relationships" xmlns:p="http://schemas.openxmlformats.org/presentationml/2006/main">
  <p:tag name="SLIDO_ELEMENT" val="corner"/>
</p:tagLst>
</file>

<file path=ppt/tags/tag7.xml><?xml version="1.0" encoding="utf-8"?>
<p:tagLst xmlns:a="http://schemas.openxmlformats.org/drawingml/2006/main" xmlns:r="http://schemas.openxmlformats.org/officeDocument/2006/relationships" xmlns:p="http://schemas.openxmlformats.org/presentationml/2006/main">
  <p:tag name="SLIDO_METADATA" val="eyJUaW1lc3RhbXAiOjE3OTIwNDI5OTN9"/>
  <p:tag name="SLIDO_TYPE" val="SlidoPoll"/>
  <p:tag name="SLIDO_POLL_UUID" val="239094a4-e1ac-45dd-86ca-3bcae085f167"/>
  <p:tag name="SLIDO_KEEP_POLL_ACTIVE" val="false"/>
  <p:tag name="SLIDO_TIMELINE" val="W3sicG9sbFF1ZXN0aW9uVXVpZCI6ImQ2OGE3M2U5LTJlMGYtNDc0YS05NTUzLTNjYjk3MzRiN2M4NyIsInNob3dSZXN1bHRzIjp0cnVlLCJzaG93Q29ycmVjdEFuc3dlcnMiOmZhbHNlLCJ2b3RpbmdMb2NrZWQiOmZhbHNlfV0="/>
</p:tagLst>
</file>

<file path=ppt/tags/tag8.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9.xml><?xml version="1.0" encoding="utf-8"?>
<p:tagLst xmlns:a="http://schemas.openxmlformats.org/drawingml/2006/main" xmlns:r="http://schemas.openxmlformats.org/officeDocument/2006/relationships" xmlns:p="http://schemas.openxmlformats.org/presentationml/2006/main">
  <p:tag name="SLIDO_ELEMENT" val="title"/>
</p:tagLst>
</file>

<file path=ppt/tags/tag10.xml><?xml version="1.0" encoding="utf-8"?>
<p:tagLst xmlns:a="http://schemas.openxmlformats.org/drawingml/2006/main" xmlns:r="http://schemas.openxmlformats.org/officeDocument/2006/relationships" xmlns:p="http://schemas.openxmlformats.org/presentationml/2006/main">
  <p:tag name="SLIDO_ELEMENT" val="footer"/>
</p:tagLst>
</file>

<file path=ppt/tags/tag11.xml><?xml version="1.0" encoding="utf-8"?>
<p:tagLst xmlns:a="http://schemas.openxmlformats.org/drawingml/2006/main" xmlns:r="http://schemas.openxmlformats.org/officeDocument/2006/relationships" xmlns:p="http://schemas.openxmlformats.org/presentationml/2006/main">
  <p:tag name="SLIDO_ELEMENT" val="corner"/>
</p:tagLst>
</file>

<file path=ppt/tags/tag12.xml><?xml version="1.0" encoding="utf-8"?>
<p:tagLst xmlns:a="http://schemas.openxmlformats.org/drawingml/2006/main" xmlns:r="http://schemas.openxmlformats.org/officeDocument/2006/relationships" xmlns:p="http://schemas.openxmlformats.org/presentationml/2006/main">
  <p:tag name="SLIDO_METADATA" val="eyJUaW1lc3RhbXAiOjE3OTIwNDMxMDJ9"/>
  <p:tag name="SLIDO_TYPE" val="SlidoPoll"/>
  <p:tag name="SLIDO_POLL_UUID" val="e948b3ac-f88c-42dc-902e-eb29226261c4"/>
  <p:tag name="SLIDO_KEEP_POLL_ACTIVE" val="false"/>
  <p:tag name="SLIDO_TIMELINE" val="W3sicG9sbFF1ZXN0aW9uVXVpZCI6IjJkNDViYTRhLTcxNmItNGNjZS04MGFkLTY2Zjk4Yjg3OGVkZSIsInNob3dSZXN1bHRzIjp0cnVlLCJzaG93Q29ycmVjdEFuc3dlcnMiOmZhbHNlLCJ2b3RpbmdMb2NrZWQiOmZhbHNlfV0="/>
</p:tagLst>
</file>

<file path=ppt/tags/tag13.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14.xml><?xml version="1.0" encoding="utf-8"?>
<p:tagLst xmlns:a="http://schemas.openxmlformats.org/drawingml/2006/main" xmlns:r="http://schemas.openxmlformats.org/officeDocument/2006/relationships" xmlns:p="http://schemas.openxmlformats.org/presentationml/2006/main">
  <p:tag name="SLIDO_ELEMENT" val="title"/>
</p:tagLst>
</file>

<file path=ppt/tags/tag15.xml><?xml version="1.0" encoding="utf-8"?>
<p:tagLst xmlns:a="http://schemas.openxmlformats.org/drawingml/2006/main" xmlns:r="http://schemas.openxmlformats.org/officeDocument/2006/relationships" xmlns:p="http://schemas.openxmlformats.org/presentationml/2006/main">
  <p:tag name="SLIDO_ELEMENT" val="footer"/>
</p:tagLst>
</file>

<file path=ppt/tags/tag16.xml><?xml version="1.0" encoding="utf-8"?>
<p:tagLst xmlns:a="http://schemas.openxmlformats.org/drawingml/2006/main" xmlns:r="http://schemas.openxmlformats.org/officeDocument/2006/relationships" xmlns:p="http://schemas.openxmlformats.org/presentationml/2006/main">
  <p:tag name="SLIDO_ELEMENT" val="corner"/>
</p:tagLst>
</file>

<file path=ppt/tags/tag17.xml><?xml version="1.0" encoding="utf-8"?>
<p:tagLst xmlns:a="http://schemas.openxmlformats.org/drawingml/2006/main" xmlns:r="http://schemas.openxmlformats.org/officeDocument/2006/relationships" xmlns:p="http://schemas.openxmlformats.org/presentationml/2006/main">
  <p:tag name="SLIDO_METADATA" val="eyJUaW1lc3RhbXAiOjE3OTIwNDMzOTd9"/>
  <p:tag name="SLIDO_TYPE" val="SlidoPoll"/>
  <p:tag name="SLIDO_POLL_UUID" val="7d2158ad-2cc4-4d25-980c-e81e0efb9930"/>
  <p:tag name="SLIDO_KEEP_POLL_ACTIVE" val="false"/>
  <p:tag name="SLIDO_TIMELINE" val="W3sicG9sbFF1ZXN0aW9uVXVpZCI6Ijg1YzFmODg5LWFiNzktNGE3ZC1hOTJhLTBkNTIxZGQxMTVkNiIsInNob3dSZXN1bHRzIjp0cnVlLCJzaG93Q29ycmVjdEFuc3dlcnMiOmZhbHNlLCJ2b3RpbmdMb2NrZWQiOmZhbHNlfV0="/>
</p:tagLst>
</file>

<file path=ppt/tags/tag18.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19.xml><?xml version="1.0" encoding="utf-8"?>
<p:tagLst xmlns:a="http://schemas.openxmlformats.org/drawingml/2006/main" xmlns:r="http://schemas.openxmlformats.org/officeDocument/2006/relationships" xmlns:p="http://schemas.openxmlformats.org/presentationml/2006/main">
  <p:tag name="SLIDO_ELEMENT" val="title"/>
</p:tagLst>
</file>

<file path=ppt/tags/tag20.xml><?xml version="1.0" encoding="utf-8"?>
<p:tagLst xmlns:a="http://schemas.openxmlformats.org/drawingml/2006/main" xmlns:r="http://schemas.openxmlformats.org/officeDocument/2006/relationships" xmlns:p="http://schemas.openxmlformats.org/presentationml/2006/main">
  <p:tag name="SLIDO_ELEMENT" val="footer"/>
</p:tagLst>
</file>

<file path=ppt/tags/tag21.xml><?xml version="1.0" encoding="utf-8"?>
<p:tagLst xmlns:a="http://schemas.openxmlformats.org/drawingml/2006/main" xmlns:r="http://schemas.openxmlformats.org/officeDocument/2006/relationships" xmlns:p="http://schemas.openxmlformats.org/presentationml/2006/main">
  <p:tag name="SLIDO_ELEMENT" val="corner"/>
</p:tagLst>
</file>

<file path=ppt/tags/tag22.xml><?xml version="1.0" encoding="utf-8"?>
<p:tagLst xmlns:a="http://schemas.openxmlformats.org/drawingml/2006/main" xmlns:r="http://schemas.openxmlformats.org/officeDocument/2006/relationships" xmlns:p="http://schemas.openxmlformats.org/presentationml/2006/main">
  <p:tag name="SLIDO_METADATA" val="eyJUaW1lc3RhbXAiOjE3OTIwNDM1MTh9"/>
  <p:tag name="SLIDO_TYPE" val="SlidoPoll"/>
  <p:tag name="SLIDO_POLL_UUID" val="99640f44-3096-4b46-a8ea-4d1de3792927"/>
  <p:tag name="SLIDO_KEEP_POLL_ACTIVE" val="false"/>
  <p:tag name="SLIDO_TIMELINE" val="W3sicG9sbFF1ZXN0aW9uVXVpZCI6IjVlMDNlODgxLTNiNzgtNGQ2MS04MjNhLTU0NzFjMjYwZmE5YyIsInNob3dSZXN1bHRzIjp0cnVlLCJzaG93Q29ycmVjdEFuc3dlcnMiOmZhbHNlLCJ2b3RpbmdMb2NrZWQiOmZhbHNlfV0="/>
</p:tagLst>
</file>

<file path=ppt/tags/tag23.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24.xml><?xml version="1.0" encoding="utf-8"?>
<p:tagLst xmlns:a="http://schemas.openxmlformats.org/drawingml/2006/main" xmlns:r="http://schemas.openxmlformats.org/officeDocument/2006/relationships" xmlns:p="http://schemas.openxmlformats.org/presentationml/2006/main">
  <p:tag name="SLIDO_ELEMENT" val="title"/>
</p:tagLst>
</file>

<file path=ppt/tags/tag25.xml><?xml version="1.0" encoding="utf-8"?>
<p:tagLst xmlns:a="http://schemas.openxmlformats.org/drawingml/2006/main" xmlns:r="http://schemas.openxmlformats.org/officeDocument/2006/relationships" xmlns:p="http://schemas.openxmlformats.org/presentationml/2006/main">
  <p:tag name="SLIDO_ELEMENT" val="footer"/>
</p:tagLst>
</file>

<file path=ppt/tags/tag26.xml><?xml version="1.0" encoding="utf-8"?>
<p:tagLst xmlns:a="http://schemas.openxmlformats.org/drawingml/2006/main" xmlns:r="http://schemas.openxmlformats.org/officeDocument/2006/relationships" xmlns:p="http://schemas.openxmlformats.org/presentationml/2006/main">
  <p:tag name="SLIDO_ELEMENT" val="corner"/>
</p:tagLst>
</file>

<file path=ppt/tags/tag27.xml><?xml version="1.0" encoding="utf-8"?>
<p:tagLst xmlns:a="http://schemas.openxmlformats.org/drawingml/2006/main" xmlns:r="http://schemas.openxmlformats.org/officeDocument/2006/relationships" xmlns:p="http://schemas.openxmlformats.org/presentationml/2006/main">
  <p:tag name="SLIDO_METADATA" val="eyJUaW1lc3RhbXAiOjE3OTIwNDM2Nzl9"/>
  <p:tag name="SLIDO_TYPE" val="SlidoPoll"/>
  <p:tag name="SLIDO_POLL_UUID" val="f55d5ad7-01db-4cb6-a034-709dec99e512"/>
  <p:tag name="SLIDO_KEEP_POLL_ACTIVE" val="false"/>
  <p:tag name="SLIDO_TIMELINE" val="W3sicG9sbFF1ZXN0aW9uVXVpZCI6IjVmNzI2MjQzLWFjNjItNDhkMy1hZTg4LTVkMTZmM2Y5OTFmNSIsInNob3dSZXN1bHRzIjp0cnVlLCJzaG93Q29ycmVjdEFuc3dlcnMiOmZhbHNlLCJ2b3RpbmdMb2NrZWQiOmZhbHNlfV0="/>
</p:tagLst>
</file>

<file path=ppt/tags/tag28.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29.xml><?xml version="1.0" encoding="utf-8"?>
<p:tagLst xmlns:a="http://schemas.openxmlformats.org/drawingml/2006/main" xmlns:r="http://schemas.openxmlformats.org/officeDocument/2006/relationships" xmlns:p="http://schemas.openxmlformats.org/presentationml/2006/main">
  <p:tag name="SLIDO_ELEMENT" val="title"/>
</p:tagLst>
</file>

<file path=ppt/tags/tag30.xml><?xml version="1.0" encoding="utf-8"?>
<p:tagLst xmlns:a="http://schemas.openxmlformats.org/drawingml/2006/main" xmlns:r="http://schemas.openxmlformats.org/officeDocument/2006/relationships" xmlns:p="http://schemas.openxmlformats.org/presentationml/2006/main">
  <p:tag name="SLIDO_ELEMENT" val="footer"/>
</p:tagLst>
</file>

<file path=ppt/tags/tag31.xml><?xml version="1.0" encoding="utf-8"?>
<p:tagLst xmlns:a="http://schemas.openxmlformats.org/drawingml/2006/main" xmlns:r="http://schemas.openxmlformats.org/officeDocument/2006/relationships" xmlns:p="http://schemas.openxmlformats.org/presentationml/2006/main">
  <p:tag name="SLIDO_ELEMENT" val="corner"/>
</p:tagLst>
</file>

<file path=ppt/tags/tag32.xml><?xml version="1.0" encoding="utf-8"?>
<p:tagLst xmlns:a="http://schemas.openxmlformats.org/drawingml/2006/main" xmlns:r="http://schemas.openxmlformats.org/officeDocument/2006/relationships" xmlns:p="http://schemas.openxmlformats.org/presentationml/2006/main">
  <p:tag name="SLIDO_METADATA" val="eyJUaW1lc3RhbXAiOjE3OTIwNDM4NDd9"/>
  <p:tag name="SLIDO_TYPE" val="SlidoPoll"/>
  <p:tag name="SLIDO_POLL_UUID" val="f14c944a-0db6-4cea-b4cc-5aab8ff12e31"/>
  <p:tag name="SLIDO_KEEP_POLL_ACTIVE" val="false"/>
  <p:tag name="SLIDO_TIMELINE" val="W3sicG9sbFF1ZXN0aW9uVXVpZCI6IjJjMzk2OTJiLWVjY2MtNGZkMC1iOTQ4LTRkNWY0M2M5OTk3ZCIsInNob3dSZXN1bHRzIjp0cnVlLCJzaG93Q29ycmVjdEFuc3dlcnMiOmZhbHNlLCJ2b3RpbmdMb2NrZWQiOmZhbHNlfV0="/>
</p:tagLst>
</file>

<file path=ppt/tags/tag33.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34.xml><?xml version="1.0" encoding="utf-8"?>
<p:tagLst xmlns:a="http://schemas.openxmlformats.org/drawingml/2006/main" xmlns:r="http://schemas.openxmlformats.org/officeDocument/2006/relationships" xmlns:p="http://schemas.openxmlformats.org/presentationml/2006/main">
  <p:tag name="SLIDO_ELEMENT" val="title"/>
</p:tagLst>
</file>

<file path=ppt/tags/tag35.xml><?xml version="1.0" encoding="utf-8"?>
<p:tagLst xmlns:a="http://schemas.openxmlformats.org/drawingml/2006/main" xmlns:r="http://schemas.openxmlformats.org/officeDocument/2006/relationships" xmlns:p="http://schemas.openxmlformats.org/presentationml/2006/main">
  <p:tag name="SLIDO_ELEMENT" val="footer"/>
</p:tagLst>
</file>

<file path=ppt/tags/tag36.xml><?xml version="1.0" encoding="utf-8"?>
<p:tagLst xmlns:a="http://schemas.openxmlformats.org/drawingml/2006/main" xmlns:r="http://schemas.openxmlformats.org/officeDocument/2006/relationships" xmlns:p="http://schemas.openxmlformats.org/presentationml/2006/main">
  <p:tag name="SLIDO_ELEMENT" val="corner"/>
</p:tagLst>
</file>

<file path=ppt/tags/tag37.xml><?xml version="1.0" encoding="utf-8"?>
<p:tagLst xmlns:a="http://schemas.openxmlformats.org/drawingml/2006/main" xmlns:r="http://schemas.openxmlformats.org/officeDocument/2006/relationships" xmlns:p="http://schemas.openxmlformats.org/presentationml/2006/main">
  <p:tag name="SLIDO_METADATA" val="eyJUaW1lc3RhbXAiOjE3OTIwNDM5NTd9"/>
  <p:tag name="SLIDO_TYPE" val="SlidoPoll"/>
  <p:tag name="SLIDO_POLL_UUID" val="5fc026e9-ae18-466c-b394-38115ecc89dd"/>
  <p:tag name="SLIDO_KEEP_POLL_ACTIVE" val="false"/>
  <p:tag name="SLIDO_TIMELINE" val="W3sicG9sbFF1ZXN0aW9uVXVpZCI6Ijg3Njk0Zjg2LTczY2QtNGE4MS05ZDg4LTcxZDA5MWYyMGQwYiIsInNob3dSZXN1bHRzIjp0cnVlLCJzaG93Q29ycmVjdEFuc3dlcnMiOmZhbHNlLCJ2b3RpbmdMb2NrZWQiOmZhbHNlfV0="/>
</p:tagLst>
</file>

<file path=ppt/tags/tag38.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39.xml><?xml version="1.0" encoding="utf-8"?>
<p:tagLst xmlns:a="http://schemas.openxmlformats.org/drawingml/2006/main" xmlns:r="http://schemas.openxmlformats.org/officeDocument/2006/relationships" xmlns:p="http://schemas.openxmlformats.org/presentationml/2006/main">
  <p:tag name="SLIDO_ELEMENT" val="title"/>
</p:tagLst>
</file>

<file path=ppt/tags/tag40.xml><?xml version="1.0" encoding="utf-8"?>
<p:tagLst xmlns:a="http://schemas.openxmlformats.org/drawingml/2006/main" xmlns:r="http://schemas.openxmlformats.org/officeDocument/2006/relationships" xmlns:p="http://schemas.openxmlformats.org/presentationml/2006/main">
  <p:tag name="SLIDO_ELEMENT" val="footer"/>
</p:tagLst>
</file>

<file path=ppt/tags/tag41.xml><?xml version="1.0" encoding="utf-8"?>
<p:tagLst xmlns:a="http://schemas.openxmlformats.org/drawingml/2006/main" xmlns:r="http://schemas.openxmlformats.org/officeDocument/2006/relationships" xmlns:p="http://schemas.openxmlformats.org/presentationml/2006/main">
  <p:tag name="SLIDO_ELEMENT" val="corner"/>
</p:tagLst>
</file>

<file path=ppt/tags/tag42.xml><?xml version="1.0" encoding="utf-8"?>
<p:tagLst xmlns:a="http://schemas.openxmlformats.org/drawingml/2006/main" xmlns:r="http://schemas.openxmlformats.org/officeDocument/2006/relationships" xmlns:p="http://schemas.openxmlformats.org/presentationml/2006/main">
  <p:tag name="SLIDO_METADATA" val="eyJUaW1lc3RhbXAiOjE3OTIwNDQwNzN9"/>
  <p:tag name="SLIDO_TYPE" val="SlidoPoll"/>
  <p:tag name="SLIDO_POLL_UUID" val="794a2e70-e994-48f6-9f22-0d9af4821b86"/>
  <p:tag name="SLIDO_KEEP_POLL_ACTIVE" val="false"/>
  <p:tag name="SLIDO_TIMELINE" val="W3sicG9sbFF1ZXN0aW9uVXVpZCI6IjBhYzIwMjk0LWY4Y2UtNGI4NC1hODBmLWNhOWFmODZlM2MxNCIsInNob3dSZXN1bHRzIjp0cnVlLCJzaG93Q29ycmVjdEFuc3dlcnMiOmZhbHNlLCJ2b3RpbmdMb2NrZWQiOmZhbHNlfV0="/>
</p:tagLst>
</file>

<file path=ppt/tags/tag43.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44.xml><?xml version="1.0" encoding="utf-8"?>
<p:tagLst xmlns:a="http://schemas.openxmlformats.org/drawingml/2006/main" xmlns:r="http://schemas.openxmlformats.org/officeDocument/2006/relationships" xmlns:p="http://schemas.openxmlformats.org/presentationml/2006/main">
  <p:tag name="SLIDO_ELEMENT" val="title"/>
</p:tagLst>
</file>

<file path=ppt/tags/tag45.xml><?xml version="1.0" encoding="utf-8"?>
<p:tagLst xmlns:a="http://schemas.openxmlformats.org/drawingml/2006/main" xmlns:r="http://schemas.openxmlformats.org/officeDocument/2006/relationships" xmlns:p="http://schemas.openxmlformats.org/presentationml/2006/main">
  <p:tag name="SLIDO_ELEMENT" val="footer"/>
</p:tagLst>
</file>

<file path=ppt/tags/tag46.xml><?xml version="1.0" encoding="utf-8"?>
<p:tagLst xmlns:a="http://schemas.openxmlformats.org/drawingml/2006/main" xmlns:r="http://schemas.openxmlformats.org/officeDocument/2006/relationships" xmlns:p="http://schemas.openxmlformats.org/presentationml/2006/main">
  <p:tag name="SLIDO_ELEMENT" val="corner"/>
</p:tagLst>
</file>

<file path=ppt/tags/tag47.xml><?xml version="1.0" encoding="utf-8"?>
<p:tagLst xmlns:a="http://schemas.openxmlformats.org/drawingml/2006/main" xmlns:r="http://schemas.openxmlformats.org/officeDocument/2006/relationships" xmlns:p="http://schemas.openxmlformats.org/presentationml/2006/main">
  <p:tag name="SLIDO_METADATA" val="eyJUaW1lc3RhbXAiOjE3OTIwMzgxNjB9"/>
  <p:tag name="SLIDO_TYPE" val="SlidoJoining"/>
  <p:tag name="SLIDO_KEEP_POLL_ACTIVE" val="false"/>
</p:tagLst>
</file>

<file path=ppt/tags/tag48.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Join"/>
</p:tagLst>
</file>

<file path=ppt/tags/tag49.xml><?xml version="1.0" encoding="utf-8"?>
<p:tagLst xmlns:a="http://schemas.openxmlformats.org/drawingml/2006/main" xmlns:r="http://schemas.openxmlformats.org/officeDocument/2006/relationships" xmlns:p="http://schemas.openxmlformats.org/presentationml/2006/main">
  <p:tag name="SLIDO_ELEMENT" val="title"/>
</p:tagLst>
</file>

<file path=ppt/tags/tag50.xml><?xml version="1.0" encoding="utf-8"?>
<p:tagLst xmlns:a="http://schemas.openxmlformats.org/drawingml/2006/main" xmlns:r="http://schemas.openxmlformats.org/officeDocument/2006/relationships" xmlns:p="http://schemas.openxmlformats.org/presentationml/2006/main">
  <p:tag name="SLIDO_ELEMENT" val="footer"/>
</p:tagLst>
</file>

<file path=ppt/tags/tag51.xml><?xml version="1.0" encoding="utf-8"?>
<p:tagLst xmlns:a="http://schemas.openxmlformats.org/drawingml/2006/main" xmlns:r="http://schemas.openxmlformats.org/officeDocument/2006/relationships" xmlns:p="http://schemas.openxmlformats.org/presentationml/2006/main">
  <p:tag name="SLIDO_ELEMENT" val="corner"/>
</p:tagLst>
</file>

<file path=ppt/tags/tag52.xml><?xml version="1.0" encoding="utf-8"?>
<p:tagLst xmlns:a="http://schemas.openxmlformats.org/drawingml/2006/main" xmlns:r="http://schemas.openxmlformats.org/officeDocument/2006/relationships" xmlns:p="http://schemas.openxmlformats.org/presentationml/2006/main">
  <p:tag name="SLIDO_METADATA" val="eyJUaW1lc3RhbXAiOjE3OTIwMzg2MTZ9"/>
  <p:tag name="SLIDO_TYPE" val="SlidoPoll"/>
  <p:tag name="SLIDO_POLL_UUID" val="7ae9b771-4e41-4dc6-b24c-f0e844c6615e"/>
  <p:tag name="SLIDO_KEEP_POLL_ACTIVE" val="false"/>
  <p:tag name="SLIDO_TIMELINE" val="W3sicG9sbFF1ZXN0aW9uVXVpZCI6IjdlNDM5OTljLWI0NzAtNGM4OC04MDUzLWFlMWVhN2RlZjg4YiIsInNob3dSZXN1bHRzIjpmYWxzZSwic2hvd0NvcnJlY3RBbnN3ZXJzIjpmYWxzZSwidm90aW5nTG9ja2VkIjpmYWxzZX0seyJwb2xsUXVlc3Rpb25VdWlkIjoiN2U0Mzk5OWMtYjQ3MC00Yzg4LTgwNTMtYWUxZWE3ZGVmODhiIiwic2hvd1Jlc3VsdHMiOnRydWUsInNob3dDb3JyZWN0QW5zd2VycyI6ZmFsc2UsInZvdGluZ0xvY2tlZCI6ZmFsc2V9XQ=="/>
</p:tagLst>
</file>

<file path=ppt/tags/tag53.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54.xml><?xml version="1.0" encoding="utf-8"?>
<p:tagLst xmlns:a="http://schemas.openxmlformats.org/drawingml/2006/main" xmlns:r="http://schemas.openxmlformats.org/officeDocument/2006/relationships" xmlns:p="http://schemas.openxmlformats.org/presentationml/2006/main">
  <p:tag name="SLIDO_ELEMENT" val="title"/>
</p:tagLst>
</file>

<file path=ppt/tags/tag55.xml><?xml version="1.0" encoding="utf-8"?>
<p:tagLst xmlns:a="http://schemas.openxmlformats.org/drawingml/2006/main" xmlns:r="http://schemas.openxmlformats.org/officeDocument/2006/relationships" xmlns:p="http://schemas.openxmlformats.org/presentationml/2006/main">
  <p:tag name="SLIDO_ELEMENT" val="footer"/>
</p:tagLst>
</file>

<file path=ppt/tags/tag56.xml><?xml version="1.0" encoding="utf-8"?>
<p:tagLst xmlns:a="http://schemas.openxmlformats.org/drawingml/2006/main" xmlns:r="http://schemas.openxmlformats.org/officeDocument/2006/relationships" xmlns:p="http://schemas.openxmlformats.org/presentationml/2006/main">
  <p:tag name="SLIDO_ELEMENT" val="corner"/>
</p:tagLst>
</file>

<file path=ppt/tags/tag57.xml><?xml version="1.0" encoding="utf-8"?>
<p:tagLst xmlns:a="http://schemas.openxmlformats.org/drawingml/2006/main" xmlns:r="http://schemas.openxmlformats.org/officeDocument/2006/relationships" xmlns:p="http://schemas.openxmlformats.org/presentationml/2006/main">
  <p:tag name="SLIDO_METADATA" val="eyJUaW1lc3RhbXAiOjE3OTIwMzg4OTl9"/>
  <p:tag name="SLIDO_TYPE" val="SlidoPoll"/>
  <p:tag name="SLIDO_POLL_UUID" val="0019acd9-6103-425e-a121-a0d877303d61"/>
  <p:tag name="SLIDO_KEEP_POLL_ACTIVE" val="false"/>
  <p:tag name="SLIDO_TIMELINE" val="W3sicG9sbFF1ZXN0aW9uVXVpZCI6Ijg0MzllOWIyLTBlYTUtNGYyNC04YWMyLWEzMmYzYzU1MTA4YiIsInNob3dSZXN1bHRzIjpmYWxzZSwic2hvd0NvcnJlY3RBbnN3ZXJzIjpmYWxzZSwidm90aW5nTG9ja2VkIjpmYWxzZX0seyJwb2xsUXVlc3Rpb25VdWlkIjoiODQzOWU5YjItMGVhNS00ZjI0LThhYzItYTMyZjNjNTUxMDhiIiwic2hvd1Jlc3VsdHMiOnRydWUsInNob3dDb3JyZWN0QW5zd2VycyI6ZmFsc2UsInZvdGluZ0xvY2tlZCI6ZmFsc2V9XQ=="/>
</p:tagLst>
</file>

<file path=ppt/tags/tag58.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59.xml><?xml version="1.0" encoding="utf-8"?>
<p:tagLst xmlns:a="http://schemas.openxmlformats.org/drawingml/2006/main" xmlns:r="http://schemas.openxmlformats.org/officeDocument/2006/relationships" xmlns:p="http://schemas.openxmlformats.org/presentationml/2006/main">
  <p:tag name="SLIDO_ELEMENT" val="title"/>
</p:tagLst>
</file>

<file path=ppt/tags/tag60.xml><?xml version="1.0" encoding="utf-8"?>
<p:tagLst xmlns:a="http://schemas.openxmlformats.org/drawingml/2006/main" xmlns:r="http://schemas.openxmlformats.org/officeDocument/2006/relationships" xmlns:p="http://schemas.openxmlformats.org/presentationml/2006/main">
  <p:tag name="SLIDO_ELEMENT" val="footer"/>
</p:tagLst>
</file>

<file path=ppt/tags/tag61.xml><?xml version="1.0" encoding="utf-8"?>
<p:tagLst xmlns:a="http://schemas.openxmlformats.org/drawingml/2006/main" xmlns:r="http://schemas.openxmlformats.org/officeDocument/2006/relationships" xmlns:p="http://schemas.openxmlformats.org/presentationml/2006/main">
  <p:tag name="SLIDO_ELEMENT" val="corner"/>
</p:tagLst>
</file>

<file path=ppt/tags/tag62.xml><?xml version="1.0" encoding="utf-8"?>
<p:tagLst xmlns:a="http://schemas.openxmlformats.org/drawingml/2006/main" xmlns:r="http://schemas.openxmlformats.org/officeDocument/2006/relationships" xmlns:p="http://schemas.openxmlformats.org/presentationml/2006/main">
  <p:tag name="SLIDO_METADATA" val="eyJUaW1lc3RhbXAiOjE3OTIwNDAxNzV9"/>
  <p:tag name="SLIDO_TYPE" val="SlidoPoll"/>
  <p:tag name="SLIDO_POLL_UUID" val="456b29e8-ba15-48e2-bc9c-302781a343ad"/>
  <p:tag name="SLIDO_KEEP_POLL_ACTIVE" val="false"/>
  <p:tag name="SLIDO_TIMELINE" val="W3sicG9sbFF1ZXN0aW9uVXVpZCI6IjdkZGQ0Nzk5LWRlYzctNGNkZC04ZDBmLTViNGViNjQ0YmQ0MiIsInNob3dSZXN1bHRzIjpmYWxzZSwic2hvd0NvcnJlY3RBbnN3ZXJzIjpmYWxzZSwidm90aW5nTG9ja2VkIjpmYWxzZX0seyJwb2xsUXVlc3Rpb25VdWlkIjoiN2RkZDQ3OTktZGVjNy00Y2RkLThkMGYtNWI0ZWI2NDRiZDQyIiwic2hvd1Jlc3VsdHMiOnRydWUsInNob3dDb3JyZWN0QW5zd2VycyI6ZmFsc2UsInZvdGluZ0xvY2tlZCI6ZmFsc2V9XQ=="/>
</p:tagLst>
</file>

<file path=ppt/tags/tag63.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64.xml><?xml version="1.0" encoding="utf-8"?>
<p:tagLst xmlns:a="http://schemas.openxmlformats.org/drawingml/2006/main" xmlns:r="http://schemas.openxmlformats.org/officeDocument/2006/relationships" xmlns:p="http://schemas.openxmlformats.org/presentationml/2006/main">
  <p:tag name="SLIDO_ELEMENT" val="title"/>
</p:tagLst>
</file>

<file path=ppt/tags/tag65.xml><?xml version="1.0" encoding="utf-8"?>
<p:tagLst xmlns:a="http://schemas.openxmlformats.org/drawingml/2006/main" xmlns:r="http://schemas.openxmlformats.org/officeDocument/2006/relationships" xmlns:p="http://schemas.openxmlformats.org/presentationml/2006/main">
  <p:tag name="SLIDO_ELEMENT" val="footer"/>
</p:tagLst>
</file>

<file path=ppt/tags/tag66.xml><?xml version="1.0" encoding="utf-8"?>
<p:tagLst xmlns:a="http://schemas.openxmlformats.org/drawingml/2006/main" xmlns:r="http://schemas.openxmlformats.org/officeDocument/2006/relationships" xmlns:p="http://schemas.openxmlformats.org/presentationml/2006/main">
  <p:tag name="SLIDO_ELEMENT" val="corner"/>
</p:tagLst>
</file>

<file path=ppt/tags/tag67.xml><?xml version="1.0" encoding="utf-8"?>
<p:tagLst xmlns:a="http://schemas.openxmlformats.org/drawingml/2006/main" xmlns:r="http://schemas.openxmlformats.org/officeDocument/2006/relationships" xmlns:p="http://schemas.openxmlformats.org/presentationml/2006/main">
  <p:tag name="SLIDO_METADATA" val="eyJUaW1lc3RhbXAiOjE3OTIwNDAzNTF9"/>
  <p:tag name="SLIDO_TYPE" val="SlidoPoll"/>
  <p:tag name="SLIDO_POLL_UUID" val="baa1cbff-903d-49b8-93b7-06e8d7858a62"/>
  <p:tag name="SLIDO_KEEP_POLL_ACTIVE" val="false"/>
  <p:tag name="SLIDO_TIMELINE" val="W3sicG9sbFF1ZXN0aW9uVXVpZCI6IjBmNGRmYmZjLTZjMTktNGNmOC1hNzg4LTJiZDdmYTVmZDFlZSIsInNob3dSZXN1bHRzIjpmYWxzZSwic2hvd0NvcnJlY3RBbnN3ZXJzIjpmYWxzZSwidm90aW5nTG9ja2VkIjpmYWxzZX0seyJwb2xsUXVlc3Rpb25VdWlkIjoiMGY0ZGZiZmMtNmMxOS00Y2Y4LWE3ODgtMmJkN2ZhNWZkMWVlIiwic2hvd1Jlc3VsdHMiOnRydWUsInNob3dDb3JyZWN0QW5zd2VycyI6ZmFsc2UsInZvdGluZ0xvY2tlZCI6ZmFsc2V9XQ=="/>
</p:tagLst>
</file>

<file path=ppt/tags/tag68.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69.xml><?xml version="1.0" encoding="utf-8"?>
<p:tagLst xmlns:a="http://schemas.openxmlformats.org/drawingml/2006/main" xmlns:r="http://schemas.openxmlformats.org/officeDocument/2006/relationships" xmlns:p="http://schemas.openxmlformats.org/presentationml/2006/main">
  <p:tag name="SLIDO_ELEMENT" val="title"/>
</p:tagLst>
</file>

<file path=ppt/tags/tag70.xml><?xml version="1.0" encoding="utf-8"?>
<p:tagLst xmlns:a="http://schemas.openxmlformats.org/drawingml/2006/main" xmlns:r="http://schemas.openxmlformats.org/officeDocument/2006/relationships" xmlns:p="http://schemas.openxmlformats.org/presentationml/2006/main">
  <p:tag name="SLIDO_ELEMENT" val="footer"/>
</p:tagLst>
</file>

<file path=ppt/tags/tag71.xml><?xml version="1.0" encoding="utf-8"?>
<p:tagLst xmlns:a="http://schemas.openxmlformats.org/drawingml/2006/main" xmlns:r="http://schemas.openxmlformats.org/officeDocument/2006/relationships" xmlns:p="http://schemas.openxmlformats.org/presentationml/2006/main">
  <p:tag name="SLIDO_ELEMENT" val="corner"/>
</p:tagLst>
</file>

<file path=ppt/tags/tag72.xml><?xml version="1.0" encoding="utf-8"?>
<p:tagLst xmlns:a="http://schemas.openxmlformats.org/drawingml/2006/main" xmlns:r="http://schemas.openxmlformats.org/officeDocument/2006/relationships" xmlns:p="http://schemas.openxmlformats.org/presentationml/2006/main">
  <p:tag name="SLIDO_METADATA" val="eyJUaW1lc3RhbXAiOjE3OTIwNDA4NDd9"/>
  <p:tag name="SLIDO_TYPE" val="SlidoPoll"/>
  <p:tag name="SLIDO_POLL_UUID" val="a99c7e6e-f8e0-4f2b-b58a-d2ba7e9de826"/>
  <p:tag name="SLIDO_KEEP_POLL_ACTIVE" val="false"/>
  <p:tag name="SLIDO_TIMELINE" val="W3sicG9sbFF1ZXN0aW9uVXVpZCI6IjMwOGM2YTJjLTFmOGItNGFlYi1iODM1LTlhNDE3OWZkM2YxZSIsInNob3dSZXN1bHRzIjpmYWxzZSwic2hvd0NvcnJlY3RBbnN3ZXJzIjpmYWxzZSwidm90aW5nTG9ja2VkIjpmYWxzZX0seyJwb2xsUXVlc3Rpb25VdWlkIjoiMzA4YzZhMmMtMWY4Yi00YWViLWI4MzUtOWE0MTc5ZmQzZjFlIiwic2hvd1Jlc3VsdHMiOnRydWUsInNob3dDb3JyZWN0QW5zd2VycyI6ZmFsc2UsInZvdGluZ0xvY2tlZCI6ZmFsc2V9XQ=="/>
</p:tagLst>
</file>

<file path=ppt/tags/tag73.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74.xml><?xml version="1.0" encoding="utf-8"?>
<p:tagLst xmlns:a="http://schemas.openxmlformats.org/drawingml/2006/main" xmlns:r="http://schemas.openxmlformats.org/officeDocument/2006/relationships" xmlns:p="http://schemas.openxmlformats.org/presentationml/2006/main">
  <p:tag name="SLIDO_ELEMENT" val="title"/>
</p:tagLst>
</file>

<file path=ppt/tags/tag75.xml><?xml version="1.0" encoding="utf-8"?>
<p:tagLst xmlns:a="http://schemas.openxmlformats.org/drawingml/2006/main" xmlns:r="http://schemas.openxmlformats.org/officeDocument/2006/relationships" xmlns:p="http://schemas.openxmlformats.org/presentationml/2006/main">
  <p:tag name="SLIDO_ELEMENT" val="footer"/>
</p:tagLst>
</file>

<file path=ppt/tags/tag76.xml><?xml version="1.0" encoding="utf-8"?>
<p:tagLst xmlns:a="http://schemas.openxmlformats.org/drawingml/2006/main" xmlns:r="http://schemas.openxmlformats.org/officeDocument/2006/relationships" xmlns:p="http://schemas.openxmlformats.org/presentationml/2006/main">
  <p:tag name="SLIDO_ELEMENT" val="corner"/>
</p:tagLst>
</file>

<file path=ppt/tags/tag77.xml><?xml version="1.0" encoding="utf-8"?>
<p:tagLst xmlns:a="http://schemas.openxmlformats.org/drawingml/2006/main" xmlns:r="http://schemas.openxmlformats.org/officeDocument/2006/relationships" xmlns:p="http://schemas.openxmlformats.org/presentationml/2006/main">
  <p:tag name="SLIDO_METADATA" val="eyJUaW1lc3RhbXAiOjE3OTIwNDIxNjN9"/>
  <p:tag name="SLIDO_TYPE" val="SlidoQA"/>
  <p:tag name="SLIDO_KEEP_POLL_ACTIVE" val="false"/>
</p:tagLst>
</file>

<file path=ppt/tags/tag78.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QA"/>
</p:tagLst>
</file>

<file path=ppt/tags/tag79.xml><?xml version="1.0" encoding="utf-8"?>
<p:tagLst xmlns:a="http://schemas.openxmlformats.org/drawingml/2006/main" xmlns:r="http://schemas.openxmlformats.org/officeDocument/2006/relationships" xmlns:p="http://schemas.openxmlformats.org/presentationml/2006/main">
  <p:tag name="SLIDO_ELEMENT" val="title"/>
</p:tagLst>
</file>

<file path=ppt/tags/tag80.xml><?xml version="1.0" encoding="utf-8"?>
<p:tagLst xmlns:a="http://schemas.openxmlformats.org/drawingml/2006/main" xmlns:r="http://schemas.openxmlformats.org/officeDocument/2006/relationships" xmlns:p="http://schemas.openxmlformats.org/presentationml/2006/main">
  <p:tag name="SLIDO_ELEMENT" val="footer"/>
</p:tagLst>
</file>

<file path=ppt/tags/tag81.xml><?xml version="1.0" encoding="utf-8"?>
<p:tagLst xmlns:a="http://schemas.openxmlformats.org/drawingml/2006/main" xmlns:r="http://schemas.openxmlformats.org/officeDocument/2006/relationships" xmlns:p="http://schemas.openxmlformats.org/presentationml/2006/main">
  <p:tag name="SLIDO_ELEMENT" val="corner"/>
</p:tagLst>
</file>

<file path=ppt/theme/theme1.xml><?xml version="1.0" encoding="utf-8"?>
<a:theme xmlns:a="http://schemas.openxmlformats.org/drawingml/2006/main" name="Master frame">
  <a:themeElements>
    <a:clrScheme name="Custom 7">
      <a:dk1>
        <a:srgbClr val="000000"/>
      </a:dk1>
      <a:lt1>
        <a:srgbClr val="FFFFFF"/>
      </a:lt1>
      <a:dk2>
        <a:srgbClr val="545454"/>
      </a:dk2>
      <a:lt2>
        <a:srgbClr val="BFBFBF"/>
      </a:lt2>
      <a:accent1>
        <a:srgbClr val="0E4069"/>
      </a:accent1>
      <a:accent2>
        <a:srgbClr val="41C4DE"/>
      </a:accent2>
      <a:accent3>
        <a:srgbClr val="F58220"/>
      </a:accent3>
      <a:accent4>
        <a:srgbClr val="90BA23"/>
      </a:accent4>
      <a:accent5>
        <a:srgbClr val="90BA23"/>
      </a:accent5>
      <a:accent6>
        <a:srgbClr val="D5393D"/>
      </a:accent6>
      <a:hlink>
        <a:srgbClr val="90BB23"/>
      </a:hlink>
      <a:folHlink>
        <a:srgbClr val="EE700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Duty to Accommodate PowerPoint.potx" id="{2FAC4942-35D1-49B7-A276-7521EB22293A}" vid="{61899121-C7CF-45EF-848D-845CCA0B9B3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Duty to Accommodate PowerPoint</Template>
  <TotalTime>36312</TotalTime>
  <Words>22537</Words>
  <Application>Microsoft Office PowerPoint</Application>
  <PresentationFormat>Widescreen</PresentationFormat>
  <Paragraphs>1579</Paragraphs>
  <Slides>170</Slides>
  <Notes>159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170</vt:i4>
      </vt:variant>
    </vt:vector>
  </HeadingPairs>
  <TitlesOfParts>
    <vt:vector size="176" baseType="lpstr">
      <vt:lpstr>Aptos</vt:lpstr>
      <vt:lpstr>Arial</vt:lpstr>
      <vt:lpstr>Calibri</vt:lpstr>
      <vt:lpstr>Helvetica</vt:lpstr>
      <vt:lpstr>Wingdings 2</vt:lpstr>
      <vt:lpstr>Master frame</vt:lpstr>
      <vt:lpstr>Taking A Deep Dive</vt:lpstr>
      <vt:lpstr>This presentation is general legal information and not advice for specific situations.   Please consult your CSSEA representative for specific advice, and if you do not have a CSSEA representative please seek legal guidance. </vt:lpstr>
      <vt:lpstr>Introductions</vt:lpstr>
      <vt:lpstr>Today’s Presentation   </vt:lpstr>
      <vt:lpstr>Article 13  Layoff and Recall </vt:lpstr>
      <vt:lpstr>PowerPoint Presentation</vt:lpstr>
      <vt:lpstr>Application Priorities</vt:lpstr>
      <vt:lpstr> Deliverables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Labour Adjustment Plans</vt:lpstr>
      <vt:lpstr>Common Reasons to Call Your CSSEA Rep</vt:lpstr>
      <vt:lpstr>Templates Available to You</vt:lpstr>
      <vt:lpstr>Article 24 - Promotion and Staff Changes</vt:lpstr>
      <vt:lpstr>PowerPoint Presentation</vt:lpstr>
      <vt:lpstr>Application Priorities</vt:lpstr>
      <vt:lpstr>Deliverables</vt:lpstr>
      <vt:lpstr>PowerPoint Presentation</vt:lpstr>
      <vt:lpstr>PowerPoint Presentation</vt:lpstr>
      <vt:lpstr>PowerPoint Presentation</vt:lpstr>
      <vt:lpstr>GS/ CLS Specific Changes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GS/ CLS Specific Changes</vt:lpstr>
      <vt:lpstr>PowerPoint Presentation</vt:lpstr>
      <vt:lpstr>PowerPoint Presentation</vt:lpstr>
      <vt:lpstr>Common Reasons to Call Your CSSEA Rep</vt:lpstr>
      <vt:lpstr>Templates Available to You</vt:lpstr>
      <vt:lpstr>Article 29 - Harassment and Bullying</vt:lpstr>
      <vt:lpstr>PowerPoint Presentation</vt:lpstr>
      <vt:lpstr>Application Priorities</vt:lpstr>
      <vt:lpstr>Deliverables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IS Updates for 2026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Adjacent Articles</vt:lpstr>
      <vt:lpstr>Common Reasons to Call Your CSSEA Rep</vt:lpstr>
      <vt:lpstr>Templates Available to You</vt:lpstr>
      <vt:lpstr>Article 9 –  Grievances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Article 11 –  Dismissal, Suspension and Discipline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Article 16 –  Overtime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Article 3 –  Union Rights and Recognition </vt:lpstr>
      <vt:lpstr>PowerPoint Presentation</vt:lpstr>
      <vt:lpstr>Bargaining Unit and Agent</vt:lpstr>
      <vt:lpstr>Article 3.4 – No Other Agreement</vt:lpstr>
      <vt:lpstr>Article 3.5 – No Discrimination</vt:lpstr>
      <vt:lpstr>Article 3.6 – Recognition and Rights of Stewards</vt:lpstr>
      <vt:lpstr>Article 3.10 – Time Off for Union Business</vt:lpstr>
      <vt:lpstr>Articles 3.10(b) and (c)</vt:lpstr>
      <vt:lpstr>Employer Challenges Granting Union Leave</vt:lpstr>
      <vt:lpstr>Article 14 –  Hours of Work </vt:lpstr>
      <vt:lpstr>PowerPoint Presentation</vt:lpstr>
      <vt:lpstr>Article 14.2 – Hours of Work</vt:lpstr>
      <vt:lpstr>Article 14.2(e) – Assigning Additional Hours</vt:lpstr>
      <vt:lpstr>Article 14.2 (g) – Extended Hours Shifts</vt:lpstr>
      <vt:lpstr>Article 14.3 – Rest Periods and 14.4 – Meal Periods</vt:lpstr>
      <vt:lpstr>Article 14.5 - Flextime</vt:lpstr>
      <vt:lpstr>Article 14.7 – Standby Provisions</vt:lpstr>
      <vt:lpstr>Article 18 –  Vacation</vt:lpstr>
      <vt:lpstr>PowerPoint Presentation</vt:lpstr>
      <vt:lpstr>Article 18.1 – Annual Vacation Entitlement</vt:lpstr>
      <vt:lpstr>Article 18.2 – Vacation Preference</vt:lpstr>
      <vt:lpstr>Article 18.4 – Vacation Carryover</vt:lpstr>
      <vt:lpstr>Article 18.5 – Vacation Schedules</vt:lpstr>
      <vt:lpstr>Article 18.5 Survey</vt:lpstr>
      <vt:lpstr>Article 18.9 – Approved Leaves of Absence with Pay During Vacation</vt:lpstr>
      <vt:lpstr>Article 18.10 Vacation Interruption</vt:lpstr>
      <vt:lpstr>Article 18.11- Banked Vacation and 18.12 – Prime Time Vacation</vt:lpstr>
      <vt:lpstr>Article 18.13- Vacation Payout</vt:lpstr>
      <vt:lpstr>Scenario Jeapordy </vt:lpstr>
      <vt:lpstr>How To Participate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Common Pitfalls in Labour Relations</dc:title>
  <dc:creator>Joanna May</dc:creator>
  <cp:lastModifiedBy>Joanna May</cp:lastModifiedBy>
  <cp:revision>357</cp:revision>
  <cp:lastPrinted>2026-10-14T15:22:11Z</cp:lastPrinted>
  <dcterms:created xsi:type="dcterms:W3CDTF">2024-07-23T16:10:06Z</dcterms:created>
  <dcterms:modified xsi:type="dcterms:W3CDTF">2026-10-21T17:00:23Z</dcterms:modified>
</cp:coreProperties>
</file>