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342" r:id="rId5"/>
    <p:sldId id="265" r:id="rId6"/>
    <p:sldId id="271" r:id="rId7"/>
    <p:sldId id="345" r:id="rId8"/>
    <p:sldId id="346" r:id="rId9"/>
    <p:sldId id="284" r:id="rId10"/>
    <p:sldId id="286" r:id="rId11"/>
    <p:sldId id="348" r:id="rId12"/>
    <p:sldId id="364" r:id="rId13"/>
    <p:sldId id="349" r:id="rId14"/>
    <p:sldId id="266" r:id="rId15"/>
    <p:sldId id="287" r:id="rId16"/>
    <p:sldId id="362" r:id="rId17"/>
    <p:sldId id="350" r:id="rId18"/>
    <p:sldId id="351" r:id="rId19"/>
    <p:sldId id="352" r:id="rId20"/>
    <p:sldId id="365" r:id="rId21"/>
    <p:sldId id="272" r:id="rId22"/>
    <p:sldId id="361" r:id="rId23"/>
    <p:sldId id="273" r:id="rId24"/>
    <p:sldId id="274" r:id="rId25"/>
    <p:sldId id="353" r:id="rId26"/>
    <p:sldId id="354" r:id="rId27"/>
    <p:sldId id="363" r:id="rId28"/>
    <p:sldId id="356" r:id="rId29"/>
    <p:sldId id="357" r:id="rId30"/>
    <p:sldId id="280" r:id="rId31"/>
    <p:sldId id="281" r:id="rId32"/>
    <p:sldId id="282" r:id="rId33"/>
    <p:sldId id="359" r:id="rId34"/>
    <p:sldId id="360"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55556"/>
    <a:srgbClr val="DD5052"/>
    <a:srgbClr val="BF2836"/>
    <a:srgbClr val="8E8D8B"/>
    <a:srgbClr val="95968B"/>
    <a:srgbClr val="8ECE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2DF179-8B67-428F-AAF1-8F6909BB947D}" v="3" dt="2026-10-10T01:14:41.13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F7F7F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Lato Bold"/>
          <a:ea typeface="Lato Bold"/>
          <a:cs typeface="Lato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222328"/>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9"/>
    <p:restoredTop sz="85472" autoAdjust="0"/>
  </p:normalViewPr>
  <p:slideViewPr>
    <p:cSldViewPr snapToGrid="0" snapToObjects="1">
      <p:cViewPr varScale="1">
        <p:scale>
          <a:sx n="43" d="100"/>
          <a:sy n="43" d="100"/>
        </p:scale>
        <p:origin x="484" y="84"/>
      </p:cViewPr>
      <p:guideLst/>
    </p:cSldViewPr>
  </p:slideViewPr>
  <p:notesTextViewPr>
    <p:cViewPr>
      <p:scale>
        <a:sx n="1" d="1"/>
        <a:sy n="1" d="1"/>
      </p:scale>
      <p:origin x="0" y="0"/>
    </p:cViewPr>
  </p:notesTextViewPr>
  <p:notesViewPr>
    <p:cSldViewPr snapToGrid="0" snapToObjects="1">
      <p:cViewPr varScale="1">
        <p:scale>
          <a:sx n="99" d="100"/>
          <a:sy n="99" d="100"/>
        </p:scale>
        <p:origin x="306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6439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5266116" y="6659594"/>
            <a:ext cx="4027979" cy="350806"/>
          </a:xfrm>
          <a:prstGeom prst="rect">
            <a:avLst/>
          </a:prstGeom>
        </p:spPr>
        <p:txBody>
          <a:bodyPr/>
          <a:lstStyle/>
          <a:p>
            <a:fld id="{D082B7A5-B1CD-8F4D-A8C4-001E73460DB6}" type="slidenum">
              <a:rPr lang="en-US" smtClean="0"/>
              <a:t>1</a:t>
            </a:fld>
            <a:endParaRPr lang="en-US"/>
          </a:p>
        </p:txBody>
      </p:sp>
    </p:spTree>
    <p:extLst>
      <p:ext uri="{BB962C8B-B14F-4D97-AF65-F5344CB8AC3E}">
        <p14:creationId xmlns:p14="http://schemas.microsoft.com/office/powerpoint/2010/main" val="88562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xfrm>
            <a:off x="381000" y="685800"/>
            <a:ext cx="6096000" cy="3429000"/>
          </a:xfrm>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noRot="1" noChangeAspect="1"/>
          </p:cNvSpPr>
          <p:nvPr>
            <p:ph type="sldImg"/>
          </p:nvPr>
        </p:nvSpPr>
        <p:spPr>
          <a:xfrm>
            <a:off x="381000" y="685800"/>
            <a:ext cx="6096000" cy="3429000"/>
          </a:xfrm>
          <a:prstGeom prst="rect">
            <a:avLst/>
          </a:prstGeom>
        </p:spPr>
        <p:txBody>
          <a:bodyPr/>
          <a:lstStyle/>
          <a:p>
            <a:endParaRPr/>
          </a:p>
        </p:txBody>
      </p:sp>
      <p:sp>
        <p:nvSpPr>
          <p:cNvPr id="193" name="Shape 193"/>
          <p:cNvSpPr>
            <a:spLocks noGrp="1"/>
          </p:cNvSpPr>
          <p:nvPr>
            <p:ph type="body" sz="quarter" idx="1"/>
          </p:nvPr>
        </p:nvSpPr>
        <p:spPr>
          <a:prstGeom prst="rect">
            <a:avLst/>
          </a:prstGeom>
        </p:spPr>
        <p:txBody>
          <a:bodyPr/>
          <a:lstStyle/>
          <a:p>
            <a:pPr marL="0" lvl="0" indent="0" defTabSz="370331">
              <a:lnSpc>
                <a:spcPct val="100000"/>
              </a:lnSpc>
              <a:spcBef>
                <a:spcPts val="1800"/>
              </a:spcBef>
              <a:spcAft>
                <a:spcPts val="1800"/>
              </a:spcAft>
              <a:buClrTx/>
              <a:buSzPct val="100000"/>
              <a:buFont typeface="Arial" panose="020B0604020202020204" pitchFamily="34" charset="0"/>
              <a:buNone/>
              <a:defRPr sz="2916">
                <a:solidFill>
                  <a:srgbClr val="1A1A1A"/>
                </a:solidFill>
                <a:latin typeface="Hind"/>
                <a:ea typeface="Hind"/>
                <a:cs typeface="Hind"/>
                <a:sym typeface="Hind"/>
              </a:defRPr>
            </a:pPr>
            <a:r>
              <a:rPr lang="en-US" sz="1200" dirty="0">
                <a:solidFill>
                  <a:srgbClr val="1A1A1A"/>
                </a:solidFill>
                <a:latin typeface="Hind"/>
              </a:rPr>
              <a:t>Section 8.4 applies to employers with 25 or more employees on the day a publicly advertised job posting (some exclusions)</a:t>
            </a: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endParaRPr lang="en-US" sz="1200" i="1" dirty="0">
              <a:solidFill>
                <a:srgbClr val="1A1A1A"/>
              </a:solidFill>
              <a:latin typeface="Hind"/>
              <a:cs typeface="Hind"/>
            </a:endParaRP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r>
              <a:rPr lang="en-US" sz="1200" dirty="0">
                <a:solidFill>
                  <a:srgbClr val="1A1A1A"/>
                </a:solidFill>
                <a:latin typeface="Hind"/>
              </a:rPr>
              <a:t>ESA Regulation: ““</a:t>
            </a:r>
            <a:r>
              <a:rPr lang="en-US" sz="1200" b="1" dirty="0">
                <a:solidFill>
                  <a:srgbClr val="1A1A1A"/>
                </a:solidFill>
                <a:latin typeface="Hind"/>
              </a:rPr>
              <a:t>artificial intelligence</a:t>
            </a:r>
            <a:r>
              <a:rPr lang="en-US" sz="1200" dirty="0">
                <a:solidFill>
                  <a:srgbClr val="1A1A1A"/>
                </a:solidFill>
                <a:latin typeface="Hind"/>
              </a:rPr>
              <a:t>” means a machine-based system that, for explicit or implicit objectives, infers from the input it receives in order to generate outputs such as predictions, content, recommendations or decisions that can influence physical or virtual environments”</a:t>
            </a: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endParaRPr lang="en-US" sz="1200" dirty="0">
              <a:solidFill>
                <a:srgbClr val="1A1A1A"/>
              </a:solidFill>
              <a:latin typeface="Hind"/>
              <a:cs typeface="Hind"/>
            </a:endParaRP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r>
              <a:rPr lang="en-US" sz="1200" dirty="0">
                <a:solidFill>
                  <a:srgbClr val="1A1A1A"/>
                </a:solidFill>
                <a:latin typeface="Hind"/>
                <a:cs typeface="Hind"/>
              </a:rPr>
              <a:t>There is no statutory definition of “screen”, “assess”, or “select”. Reasonable to use ordinary meaning.</a:t>
            </a: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endParaRPr lang="en-US" sz="1200" dirty="0">
              <a:solidFill>
                <a:srgbClr val="1A1A1A"/>
              </a:solidFill>
              <a:latin typeface="Hind"/>
              <a:cs typeface="Hind"/>
            </a:endParaRPr>
          </a:p>
          <a:p>
            <a:pPr marL="0" marR="0" lvl="0" indent="0" algn="l" defTabSz="370331" rtl="0" eaLnBrk="1" fontAlgn="auto" latinLnBrk="0" hangingPunct="1">
              <a:lnSpc>
                <a:spcPct val="100000"/>
              </a:lnSpc>
              <a:spcBef>
                <a:spcPts val="1800"/>
              </a:spcBef>
              <a:spcAft>
                <a:spcPts val="1800"/>
              </a:spcAft>
              <a:buClrTx/>
              <a:buSzPct val="100000"/>
              <a:buFont typeface="Arial" panose="020B0604020202020204" pitchFamily="34" charset="0"/>
              <a:buNone/>
              <a:tabLst/>
              <a:defRPr sz="2916">
                <a:solidFill>
                  <a:srgbClr val="1A1A1A"/>
                </a:solidFill>
                <a:latin typeface="Hind"/>
                <a:ea typeface="Hind"/>
                <a:cs typeface="Hind"/>
                <a:sym typeface="Hind"/>
              </a:defRPr>
            </a:pPr>
            <a:r>
              <a:rPr lang="en-US" sz="1200" dirty="0">
                <a:solidFill>
                  <a:srgbClr val="1A1A1A"/>
                </a:solidFill>
                <a:latin typeface="Hind"/>
                <a:cs typeface="Hind"/>
              </a:rPr>
              <a:t>An Ontario employer cannot offload this obligation to a recruiter. </a:t>
            </a:r>
          </a:p>
          <a:p>
            <a:pPr marL="0" lvl="0" indent="0" defTabSz="370331">
              <a:lnSpc>
                <a:spcPct val="100000"/>
              </a:lnSpc>
              <a:spcBef>
                <a:spcPts val="1800"/>
              </a:spcBef>
              <a:spcAft>
                <a:spcPts val="1800"/>
              </a:spcAft>
              <a:buClrTx/>
              <a:buSzPct val="100000"/>
              <a:buFont typeface="Arial" panose="020B0604020202020204" pitchFamily="34" charset="0"/>
              <a:buNone/>
              <a:defRPr sz="2916">
                <a:solidFill>
                  <a:srgbClr val="1A1A1A"/>
                </a:solidFill>
                <a:latin typeface="Hind"/>
                <a:ea typeface="Hind"/>
                <a:cs typeface="Hind"/>
                <a:sym typeface="Hind"/>
              </a:defRPr>
            </a:pPr>
            <a:endParaRPr lang="en-US" sz="1200" i="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65986-58A0-0282-1175-7F5E8A04A32D}"/>
            </a:ext>
          </a:extLst>
        </p:cNvPr>
        <p:cNvGrpSpPr/>
        <p:nvPr/>
      </p:nvGrpSpPr>
      <p:grpSpPr>
        <a:xfrm>
          <a:off x="0" y="0"/>
          <a:ext cx="0" cy="0"/>
          <a:chOff x="0" y="0"/>
          <a:chExt cx="0" cy="0"/>
        </a:xfrm>
      </p:grpSpPr>
      <p:sp>
        <p:nvSpPr>
          <p:cNvPr id="204" name="Shape 204">
            <a:extLst>
              <a:ext uri="{FF2B5EF4-FFF2-40B4-BE49-F238E27FC236}">
                <a16:creationId xmlns:a16="http://schemas.microsoft.com/office/drawing/2014/main" id="{DAC6B6B8-E208-7B77-9AA9-6E7ED7B2311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05" name="Shape 205">
            <a:extLst>
              <a:ext uri="{FF2B5EF4-FFF2-40B4-BE49-F238E27FC236}">
                <a16:creationId xmlns:a16="http://schemas.microsoft.com/office/drawing/2014/main" id="{4182EE7C-AB5F-6B0D-5360-D80638925AE6}"/>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dirty="0"/>
              <a:t>See similarity in AB definition of “automated system” and ON definition of “artificial intelligence. Generating predictions and decisions or advice/recommendations based on inputs. No named platform or entity.</a:t>
            </a:r>
          </a:p>
          <a:p>
            <a:pPr>
              <a:defRPr>
                <a:solidFill>
                  <a:srgbClr val="222222"/>
                </a:solidFill>
                <a:latin typeface="Open Sans"/>
                <a:ea typeface="Open Sans"/>
                <a:cs typeface="Open Sans"/>
                <a:sym typeface="Open Sans"/>
              </a:defRPr>
            </a:pPr>
            <a:endParaRPr lang="en-US" dirty="0"/>
          </a:p>
          <a:p>
            <a:pPr>
              <a:defRPr>
                <a:solidFill>
                  <a:srgbClr val="222222"/>
                </a:solidFill>
                <a:latin typeface="Open Sans"/>
                <a:ea typeface="Open Sans"/>
                <a:cs typeface="Open Sans"/>
                <a:sym typeface="Open Sans"/>
              </a:defRPr>
            </a:pPr>
            <a:r>
              <a:rPr lang="en-US" dirty="0"/>
              <a:t>AB legislation has a record-keeping obligation. Data retention internally for Employers could be onerous. Everyone’s internal chat logs?</a:t>
            </a:r>
            <a:endParaRPr dirty="0"/>
          </a:p>
        </p:txBody>
      </p:sp>
    </p:spTree>
    <p:extLst>
      <p:ext uri="{BB962C8B-B14F-4D97-AF65-F5344CB8AC3E}">
        <p14:creationId xmlns:p14="http://schemas.microsoft.com/office/powerpoint/2010/main" val="3040028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68789-3F17-C71F-3B16-016EAC07F895}"/>
            </a:ext>
          </a:extLst>
        </p:cNvPr>
        <p:cNvGrpSpPr/>
        <p:nvPr/>
      </p:nvGrpSpPr>
      <p:grpSpPr>
        <a:xfrm>
          <a:off x="0" y="0"/>
          <a:ext cx="0" cy="0"/>
          <a:chOff x="0" y="0"/>
          <a:chExt cx="0" cy="0"/>
        </a:xfrm>
      </p:grpSpPr>
      <p:sp>
        <p:nvSpPr>
          <p:cNvPr id="204" name="Shape 204">
            <a:extLst>
              <a:ext uri="{FF2B5EF4-FFF2-40B4-BE49-F238E27FC236}">
                <a16:creationId xmlns:a16="http://schemas.microsoft.com/office/drawing/2014/main" id="{BD638389-61DF-F6AB-1DCE-9CB69DFFF78F}"/>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05" name="Shape 205">
            <a:extLst>
              <a:ext uri="{FF2B5EF4-FFF2-40B4-BE49-F238E27FC236}">
                <a16:creationId xmlns:a16="http://schemas.microsoft.com/office/drawing/2014/main" id="{29218613-8EF3-2706-60B2-2928546B61FC}"/>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dirty="0"/>
              <a:t>How and when to notify people?</a:t>
            </a:r>
          </a:p>
        </p:txBody>
      </p:sp>
    </p:spTree>
    <p:extLst>
      <p:ext uri="{BB962C8B-B14F-4D97-AF65-F5344CB8AC3E}">
        <p14:creationId xmlns:p14="http://schemas.microsoft.com/office/powerpoint/2010/main" val="136227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381000" y="685800"/>
            <a:ext cx="6096000" cy="3429000"/>
          </a:xfrm>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dirty="0"/>
              <a:t>MB is a helpful example of a standalone piece of legislation. It’s not built into a pre-existing framework. It is its own piece.</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EE9F0-7312-1943-CEDF-6AE719E50B01}"/>
            </a:ext>
          </a:extLst>
        </p:cNvPr>
        <p:cNvGrpSpPr/>
        <p:nvPr/>
      </p:nvGrpSpPr>
      <p:grpSpPr>
        <a:xfrm>
          <a:off x="0" y="0"/>
          <a:ext cx="0" cy="0"/>
          <a:chOff x="0" y="0"/>
          <a:chExt cx="0" cy="0"/>
        </a:xfrm>
      </p:grpSpPr>
      <p:sp>
        <p:nvSpPr>
          <p:cNvPr id="216" name="Shape 216">
            <a:extLst>
              <a:ext uri="{FF2B5EF4-FFF2-40B4-BE49-F238E27FC236}">
                <a16:creationId xmlns:a16="http://schemas.microsoft.com/office/drawing/2014/main" id="{488B6377-8746-B31F-D634-29DD4DCFB484}"/>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17" name="Shape 217">
            <a:extLst>
              <a:ext uri="{FF2B5EF4-FFF2-40B4-BE49-F238E27FC236}">
                <a16:creationId xmlns:a16="http://schemas.microsoft.com/office/drawing/2014/main" id="{12138DC3-ADCA-AC99-8E1A-3A1FFE1630B6}"/>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dirty="0"/>
              <a:t>MB is a helpful example of a standalone piece of legislation. It’s not built into a pre-existing framework. It is its own piece.</a:t>
            </a:r>
            <a:endParaRPr dirty="0"/>
          </a:p>
        </p:txBody>
      </p:sp>
    </p:spTree>
    <p:extLst>
      <p:ext uri="{BB962C8B-B14F-4D97-AF65-F5344CB8AC3E}">
        <p14:creationId xmlns:p14="http://schemas.microsoft.com/office/powerpoint/2010/main" val="2740834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xfrm>
            <a:off x="381000" y="685800"/>
            <a:ext cx="6096000" cy="3429000"/>
          </a:xfrm>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pPr marL="571500" lvl="0" indent="-571500">
              <a:lnSpc>
                <a:spcPct val="100000"/>
              </a:lnSpc>
              <a:spcBef>
                <a:spcPts val="1800"/>
              </a:spcBef>
              <a:spcAft>
                <a:spcPts val="1800"/>
              </a:spcAft>
              <a:buClrTx/>
              <a:buSzPct val="100000"/>
              <a:buFont typeface="Arial" panose="020B0604020202020204" pitchFamily="34" charset="0"/>
              <a:buChar char="•"/>
              <a:defRPr sz="3600">
                <a:solidFill>
                  <a:srgbClr val="000000"/>
                </a:solidFill>
                <a:latin typeface="Hind"/>
                <a:ea typeface="Hind"/>
                <a:cs typeface="Hind"/>
                <a:sym typeface="Hind"/>
              </a:defRPr>
            </a:pPr>
            <a:r>
              <a:rPr lang="en-US" sz="1200" dirty="0">
                <a:solidFill>
                  <a:srgbClr val="1A1A1A"/>
                </a:solidFill>
                <a:latin typeface="Hind"/>
              </a:rPr>
              <a:t>“Automated processing” is not defined in Quebec’s legislation. </a:t>
            </a:r>
            <a:endParaRPr lang="en-US" sz="1200" dirty="0"/>
          </a:p>
          <a:p>
            <a:pPr marL="571500" lvl="0" indent="-571500">
              <a:lnSpc>
                <a:spcPct val="100000"/>
              </a:lnSpc>
              <a:spcBef>
                <a:spcPts val="1800"/>
              </a:spcBef>
              <a:spcAft>
                <a:spcPts val="1800"/>
              </a:spcAft>
              <a:buClrTx/>
              <a:buSzPct val="100000"/>
              <a:buFont typeface="Arial" panose="020B0604020202020204" pitchFamily="34" charset="0"/>
              <a:buChar char="•"/>
              <a:defRPr sz="3600">
                <a:solidFill>
                  <a:srgbClr val="000000"/>
                </a:solidFill>
                <a:latin typeface="Hind"/>
                <a:ea typeface="Hind"/>
                <a:cs typeface="Hind"/>
                <a:sym typeface="Hind"/>
              </a:defRPr>
            </a:pPr>
            <a:r>
              <a:rPr lang="en-US" sz="1200" dirty="0">
                <a:solidFill>
                  <a:srgbClr val="1A1A1A"/>
                </a:solidFill>
                <a:latin typeface="Hind"/>
              </a:rPr>
              <a:t>Quebec approach may be derived from EU General Data Protection Regulation Article #22 “Automated Individual Decision-making”</a:t>
            </a:r>
            <a:endParaRPr lang="en-US" sz="1200" dirty="0"/>
          </a:p>
          <a:p>
            <a:pPr marL="571500" lvl="0" indent="-571500">
              <a:lnSpc>
                <a:spcPct val="100000"/>
              </a:lnSpc>
              <a:spcBef>
                <a:spcPts val="1800"/>
              </a:spcBef>
              <a:spcAft>
                <a:spcPts val="1800"/>
              </a:spcAft>
              <a:buClrTx/>
              <a:buSzPct val="100000"/>
              <a:buFont typeface="Arial"/>
              <a:buChar char="•"/>
              <a:defRPr sz="3600">
                <a:solidFill>
                  <a:srgbClr val="000000"/>
                </a:solidFill>
                <a:latin typeface="Hind"/>
                <a:ea typeface="Hind"/>
                <a:cs typeface="Hind"/>
                <a:sym typeface="Hind"/>
              </a:defRPr>
            </a:pPr>
            <a:r>
              <a:rPr lang="en-US" sz="1200" dirty="0">
                <a:solidFill>
                  <a:srgbClr val="1A1A1A"/>
                </a:solidFill>
                <a:latin typeface="Hind"/>
              </a:rPr>
              <a:t>Degree of AI’s influence on decision is deciding factor in Quebec privacy legislation</a:t>
            </a:r>
            <a:endParaRPr 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xfrm>
            <a:off x="381000" y="685800"/>
            <a:ext cx="6096000" cy="3429000"/>
          </a:xfrm>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B1963-3B3E-B368-4582-01746C7595F9}"/>
            </a:ext>
          </a:extLst>
        </p:cNvPr>
        <p:cNvGrpSpPr/>
        <p:nvPr/>
      </p:nvGrpSpPr>
      <p:grpSpPr>
        <a:xfrm>
          <a:off x="0" y="0"/>
          <a:ext cx="0" cy="0"/>
          <a:chOff x="0" y="0"/>
          <a:chExt cx="0" cy="0"/>
        </a:xfrm>
      </p:grpSpPr>
      <p:sp>
        <p:nvSpPr>
          <p:cNvPr id="222" name="Shape 222">
            <a:extLst>
              <a:ext uri="{FF2B5EF4-FFF2-40B4-BE49-F238E27FC236}">
                <a16:creationId xmlns:a16="http://schemas.microsoft.com/office/drawing/2014/main" id="{6037BFA0-8BBD-3D85-19AC-379B99E08F16}"/>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23" name="Shape 223">
            <a:extLst>
              <a:ext uri="{FF2B5EF4-FFF2-40B4-BE49-F238E27FC236}">
                <a16:creationId xmlns:a16="http://schemas.microsoft.com/office/drawing/2014/main" id="{A0F4D960-10B0-0E95-E8EC-F13603DDC3A2}"/>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dirty="0"/>
              <a:t>Could BC get its own standalone legislation dedicated to AI?</a:t>
            </a:r>
            <a:endParaRPr dirty="0"/>
          </a:p>
        </p:txBody>
      </p:sp>
    </p:spTree>
    <p:extLst>
      <p:ext uri="{BB962C8B-B14F-4D97-AF65-F5344CB8AC3E}">
        <p14:creationId xmlns:p14="http://schemas.microsoft.com/office/powerpoint/2010/main" val="576510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B5714-609F-7AD1-AE17-DDE4836F2C44}"/>
            </a:ext>
          </a:extLst>
        </p:cNvPr>
        <p:cNvGrpSpPr/>
        <p:nvPr/>
      </p:nvGrpSpPr>
      <p:grpSpPr>
        <a:xfrm>
          <a:off x="0" y="0"/>
          <a:ext cx="0" cy="0"/>
          <a:chOff x="0" y="0"/>
          <a:chExt cx="0" cy="0"/>
        </a:xfrm>
      </p:grpSpPr>
      <p:sp>
        <p:nvSpPr>
          <p:cNvPr id="232" name="Shape 232">
            <a:extLst>
              <a:ext uri="{FF2B5EF4-FFF2-40B4-BE49-F238E27FC236}">
                <a16:creationId xmlns:a16="http://schemas.microsoft.com/office/drawing/2014/main" id="{74FA67C0-8984-50F2-CDAF-F1B909FD46FC}"/>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a:extLst>
              <a:ext uri="{FF2B5EF4-FFF2-40B4-BE49-F238E27FC236}">
                <a16:creationId xmlns:a16="http://schemas.microsoft.com/office/drawing/2014/main" id="{B8887C4C-3671-28F6-8A14-68CE07C1A8EA}"/>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extLst>
      <p:ext uri="{BB962C8B-B14F-4D97-AF65-F5344CB8AC3E}">
        <p14:creationId xmlns:p14="http://schemas.microsoft.com/office/powerpoint/2010/main" val="3741335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xfrm>
            <a:off x="381000" y="685800"/>
            <a:ext cx="6096000" cy="3429000"/>
          </a:xfrm>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C15F4-0F00-536A-4719-16E05E3AC806}"/>
            </a:ext>
          </a:extLst>
        </p:cNvPr>
        <p:cNvGrpSpPr/>
        <p:nvPr/>
      </p:nvGrpSpPr>
      <p:grpSpPr>
        <a:xfrm>
          <a:off x="0" y="0"/>
          <a:ext cx="0" cy="0"/>
          <a:chOff x="0" y="0"/>
          <a:chExt cx="0" cy="0"/>
        </a:xfrm>
      </p:grpSpPr>
      <p:sp>
        <p:nvSpPr>
          <p:cNvPr id="274" name="Shape 274">
            <a:extLst>
              <a:ext uri="{FF2B5EF4-FFF2-40B4-BE49-F238E27FC236}">
                <a16:creationId xmlns:a16="http://schemas.microsoft.com/office/drawing/2014/main" id="{FA5EC3FE-411F-5D1D-6CE4-9720688018FE}"/>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75" name="Shape 275">
            <a:extLst>
              <a:ext uri="{FF2B5EF4-FFF2-40B4-BE49-F238E27FC236}">
                <a16:creationId xmlns:a16="http://schemas.microsoft.com/office/drawing/2014/main" id="{1C7DE5C7-25DE-A3A3-E252-D572932823F5}"/>
              </a:ext>
            </a:extLst>
          </p:cNvPr>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sz="1200" b="0" i="0" kern="1200" dirty="0">
                <a:solidFill>
                  <a:srgbClr val="222222"/>
                </a:solidFill>
                <a:effectLst/>
                <a:latin typeface="Open Sans"/>
                <a:ea typeface="+mn-ea"/>
                <a:cs typeface="+mn-cs"/>
                <a:sym typeface="Open Sans"/>
              </a:rPr>
              <a:t>EEOC Case described as the EEOC's first "AI hiring" settlement</a:t>
            </a:r>
          </a:p>
          <a:p>
            <a:pPr>
              <a:defRPr>
                <a:solidFill>
                  <a:srgbClr val="222222"/>
                </a:solidFill>
                <a:latin typeface="Open Sans"/>
                <a:ea typeface="Open Sans"/>
                <a:cs typeface="Open Sans"/>
                <a:sym typeface="Open Sans"/>
              </a:defRPr>
            </a:pPr>
            <a:endParaRPr lang="en-US" sz="1200" b="0" i="0" kern="1200" dirty="0">
              <a:solidFill>
                <a:srgbClr val="222222"/>
              </a:solidFill>
              <a:effectLst/>
              <a:latin typeface="Open Sans"/>
              <a:ea typeface="+mn-ea"/>
              <a:cs typeface="+mn-cs"/>
              <a:sym typeface="Open Sans"/>
            </a:endParaRPr>
          </a:p>
          <a:p>
            <a:pPr>
              <a:defRPr>
                <a:solidFill>
                  <a:srgbClr val="222222"/>
                </a:solidFill>
                <a:latin typeface="Open Sans"/>
                <a:ea typeface="Open Sans"/>
                <a:cs typeface="Open Sans"/>
                <a:sym typeface="Open Sans"/>
              </a:defRPr>
            </a:pPr>
            <a:r>
              <a:rPr lang="en-US" sz="1200" b="1" i="0" kern="1200" dirty="0" err="1">
                <a:solidFill>
                  <a:srgbClr val="222222"/>
                </a:solidFill>
                <a:effectLst/>
                <a:latin typeface="Open Sans"/>
                <a:ea typeface="+mn-ea"/>
                <a:cs typeface="+mn-cs"/>
                <a:sym typeface="Open Sans"/>
              </a:rPr>
              <a:t>WorkDay</a:t>
            </a:r>
            <a:r>
              <a:rPr lang="en-US" sz="1200" b="1" i="0" kern="1200" dirty="0">
                <a:solidFill>
                  <a:srgbClr val="222222"/>
                </a:solidFill>
                <a:effectLst/>
                <a:latin typeface="Open Sans"/>
                <a:ea typeface="+mn-ea"/>
                <a:cs typeface="+mn-cs"/>
                <a:sym typeface="Open Sans"/>
              </a:rPr>
              <a:t> ats. Mobley</a:t>
            </a:r>
          </a:p>
          <a:p>
            <a:pPr lvl="0" rtl="0"/>
            <a:r>
              <a:rPr lang="en-US" sz="1200" b="0" i="0" kern="1200" dirty="0">
                <a:solidFill>
                  <a:schemeClr val="tx1"/>
                </a:solidFill>
                <a:effectLst/>
                <a:latin typeface="+mn-lt"/>
                <a:ea typeface="+mn-ea"/>
                <a:cs typeface="+mn-cs"/>
              </a:rPr>
              <a:t>The court accepted that Mobley alleged a "unified policy": "the use of Workday's AI recommendation system to score, sort, rank, or screen applicants". </a:t>
            </a:r>
          </a:p>
          <a:p>
            <a:pPr lvl="0" rtl="0"/>
            <a:r>
              <a:rPr lang="en-US" sz="1200" b="0" i="0" kern="1200" dirty="0">
                <a:solidFill>
                  <a:schemeClr val="tx1"/>
                </a:solidFill>
                <a:effectLst/>
                <a:latin typeface="+mn-lt"/>
                <a:ea typeface="+mn-ea"/>
                <a:cs typeface="+mn-cs"/>
              </a:rPr>
              <a:t>It rejected Workday's argument that the tool's impact varies from one employer-client to another. Workday's position that its AI merely implements employer preferences was left for a later stage</a:t>
            </a:r>
          </a:p>
          <a:p>
            <a:pPr lvl="0" rtl="0"/>
            <a:r>
              <a:rPr lang="en-US" sz="1200" b="0" i="0" kern="1200" dirty="0">
                <a:solidFill>
                  <a:schemeClr val="tx1"/>
                </a:solidFill>
                <a:effectLst/>
                <a:latin typeface="+mn-lt"/>
                <a:ea typeface="+mn-ea"/>
                <a:cs typeface="+mn-cs"/>
              </a:rPr>
              <a:t>Commentators describe the case as ending both "that's the vendor's problem" for employers and "we only make the software" for vendors.</a:t>
            </a:r>
          </a:p>
          <a:p>
            <a:pPr>
              <a:defRPr>
                <a:solidFill>
                  <a:srgbClr val="222222"/>
                </a:solidFill>
                <a:latin typeface="Open Sans"/>
                <a:ea typeface="Open Sans"/>
                <a:cs typeface="Open Sans"/>
                <a:sym typeface="Open Sans"/>
              </a:defRPr>
            </a:pPr>
            <a:endParaRPr lang="en-US" b="0" dirty="0"/>
          </a:p>
          <a:p>
            <a:pPr>
              <a:defRPr>
                <a:solidFill>
                  <a:srgbClr val="222222"/>
                </a:solidFill>
                <a:latin typeface="Open Sans"/>
                <a:ea typeface="Open Sans"/>
                <a:cs typeface="Open Sans"/>
                <a:sym typeface="Open Sans"/>
              </a:defRPr>
            </a:pPr>
            <a:r>
              <a:rPr lang="en-US" b="0" dirty="0"/>
              <a:t>DOJ-ELEGANT</a:t>
            </a:r>
          </a:p>
          <a:p>
            <a:pPr>
              <a:defRPr>
                <a:solidFill>
                  <a:srgbClr val="222222"/>
                </a:solidFill>
                <a:latin typeface="Open Sans"/>
                <a:ea typeface="Open Sans"/>
                <a:cs typeface="Open Sans"/>
                <a:sym typeface="Open Sans"/>
              </a:defRPr>
            </a:pPr>
            <a:r>
              <a:rPr lang="en-US" sz="1200" b="0" i="0" kern="1200" dirty="0">
                <a:solidFill>
                  <a:srgbClr val="222222"/>
                </a:solidFill>
                <a:effectLst/>
                <a:latin typeface="Open Sans"/>
                <a:ea typeface="+mn-ea"/>
                <a:cs typeface="+mn-cs"/>
                <a:sym typeface="Open Sans"/>
              </a:rPr>
              <a:t>The company agreed to a civil penalty, new policies, staff training and three years of DOJ monitoring, a reminder that employers are responsible for discriminatory content "no matter who — or what — drafts a job advertisement". </a:t>
            </a:r>
          </a:p>
          <a:p>
            <a:pPr>
              <a:defRPr>
                <a:solidFill>
                  <a:srgbClr val="222222"/>
                </a:solidFill>
                <a:latin typeface="Open Sans"/>
                <a:ea typeface="Open Sans"/>
                <a:cs typeface="Open Sans"/>
                <a:sym typeface="Open Sans"/>
              </a:defRPr>
            </a:pPr>
            <a:endParaRPr lang="en-US" sz="1200" b="0" i="0" kern="1200" dirty="0">
              <a:solidFill>
                <a:srgbClr val="222222"/>
              </a:solidFill>
              <a:effectLst/>
              <a:latin typeface="Open Sans"/>
              <a:ea typeface="+mn-ea"/>
              <a:cs typeface="+mn-cs"/>
              <a:sym typeface="Open Sans"/>
            </a:endParaRPr>
          </a:p>
          <a:p>
            <a:pPr rtl="0"/>
            <a:r>
              <a:rPr lang="en-US" sz="1200" b="0" i="0" kern="1200" dirty="0">
                <a:solidFill>
                  <a:srgbClr val="222222"/>
                </a:solidFill>
                <a:effectLst/>
                <a:latin typeface="Open Sans"/>
                <a:ea typeface="+mn-ea"/>
                <a:cs typeface="+mn-cs"/>
                <a:sym typeface="Open Sans"/>
              </a:rPr>
              <a:t>The DOJ alleged that </a:t>
            </a:r>
            <a:r>
              <a:rPr lang="en-US" sz="1200" b="0" i="0" kern="1200" dirty="0" err="1">
                <a:solidFill>
                  <a:srgbClr val="222222"/>
                </a:solidFill>
                <a:effectLst/>
                <a:latin typeface="Open Sans"/>
                <a:ea typeface="+mn-ea"/>
                <a:cs typeface="+mn-cs"/>
                <a:sym typeface="Open Sans"/>
              </a:rPr>
              <a:t>Elegant's</a:t>
            </a:r>
            <a:r>
              <a:rPr lang="en-US" sz="1200" b="0" i="0" kern="1200" dirty="0">
                <a:solidFill>
                  <a:srgbClr val="222222"/>
                </a:solidFill>
                <a:effectLst/>
                <a:latin typeface="Open Sans"/>
                <a:ea typeface="+mn-ea"/>
                <a:cs typeface="+mn-cs"/>
                <a:sym typeface="Open Sans"/>
              </a:rPr>
              <a:t> AI-generated job ads required applicants to hold H-1B, OPT or H-4 visas, in violation of the </a:t>
            </a:r>
            <a:r>
              <a:rPr lang="en-US" sz="1200" b="0" i="1" kern="1200" dirty="0">
                <a:solidFill>
                  <a:srgbClr val="222222"/>
                </a:solidFill>
                <a:effectLst/>
                <a:latin typeface="Open Sans"/>
                <a:ea typeface="+mn-ea"/>
                <a:cs typeface="+mn-cs"/>
                <a:sym typeface="Open Sans"/>
              </a:rPr>
              <a:t>Immigration and Nationality Act</a:t>
            </a:r>
            <a:r>
              <a:rPr lang="en-US" sz="1200" b="0" i="0" kern="1200" dirty="0">
                <a:solidFill>
                  <a:srgbClr val="222222"/>
                </a:solidFill>
                <a:effectLst/>
                <a:latin typeface="Open Sans"/>
                <a:ea typeface="+mn-ea"/>
                <a:cs typeface="+mn-cs"/>
                <a:sym typeface="Open Sans"/>
              </a:rPr>
              <a:t>.  Listing work-authorization visas as a requirement "would have the effect of screening out US workers". </a:t>
            </a:r>
            <a:r>
              <a:rPr lang="en-US" sz="1200" b="0" i="0" kern="1200" dirty="0">
                <a:solidFill>
                  <a:schemeClr val="tx1"/>
                </a:solidFill>
                <a:effectLst/>
                <a:latin typeface="+mn-lt"/>
                <a:ea typeface="+mn-ea"/>
                <a:cs typeface="+mn-cs"/>
              </a:rPr>
              <a:t>A visa-only requirement excludes:</a:t>
            </a:r>
          </a:p>
          <a:p>
            <a:pPr lvl="0" rtl="0"/>
            <a:r>
              <a:rPr lang="en-US" sz="1200" b="0" i="0" kern="1200" dirty="0">
                <a:solidFill>
                  <a:schemeClr val="tx1"/>
                </a:solidFill>
                <a:effectLst/>
                <a:latin typeface="+mn-lt"/>
                <a:ea typeface="+mn-ea"/>
                <a:cs typeface="+mn-cs"/>
              </a:rPr>
              <a:t>U.S. citizens;</a:t>
            </a:r>
          </a:p>
          <a:p>
            <a:pPr lvl="0" rtl="0"/>
            <a:r>
              <a:rPr lang="en-US" sz="1200" b="0" i="0" kern="1200" dirty="0">
                <a:solidFill>
                  <a:schemeClr val="tx1"/>
                </a:solidFill>
                <a:effectLst/>
                <a:latin typeface="+mn-lt"/>
                <a:ea typeface="+mn-ea"/>
                <a:cs typeface="+mn-cs"/>
              </a:rPr>
              <a:t>lawful permanent residents (green-card holders); and</a:t>
            </a:r>
          </a:p>
          <a:p>
            <a:pPr lvl="0" rtl="0"/>
            <a:r>
              <a:rPr lang="en-US" sz="1200" b="0" i="0" kern="1200" dirty="0">
                <a:solidFill>
                  <a:schemeClr val="tx1"/>
                </a:solidFill>
                <a:effectLst/>
                <a:latin typeface="+mn-lt"/>
                <a:ea typeface="+mn-ea"/>
                <a:cs typeface="+mn-cs"/>
              </a:rPr>
              <a:t>refugees and asylees, a group earlier DOJ settlements also treated as wrongly excluded</a:t>
            </a:r>
          </a:p>
          <a:p>
            <a:pPr lvl="0" rtl="0"/>
            <a:endParaRPr lang="en-US" sz="1200" b="0" i="0" kern="1200" dirty="0">
              <a:solidFill>
                <a:schemeClr val="tx1"/>
              </a:solidFill>
              <a:effectLst/>
              <a:latin typeface="+mn-lt"/>
              <a:ea typeface="+mn-ea"/>
              <a:cs typeface="+mn-cs"/>
            </a:endParaRPr>
          </a:p>
          <a:p>
            <a:pPr lvl="0" rtl="0"/>
            <a:r>
              <a:rPr lang="en-US" sz="1200" b="0" i="0" kern="1200" dirty="0">
                <a:solidFill>
                  <a:schemeClr val="tx1"/>
                </a:solidFill>
                <a:effectLst/>
                <a:latin typeface="+mn-lt"/>
                <a:ea typeface="+mn-ea"/>
                <a:cs typeface="+mn-cs"/>
              </a:rPr>
              <a:t>In the IT staffing sector, visa-holder-only postings have often been linked to a preference for workers who are cheaper or more tied to their employer. </a:t>
            </a:r>
          </a:p>
          <a:p>
            <a:pPr marL="0" marR="0" lvl="0" indent="0" algn="l" defTabSz="914400" rtl="0" eaLnBrk="1" fontAlgn="auto" latinLnBrk="0" hangingPunct="1">
              <a:lnSpc>
                <a:spcPct val="100000"/>
              </a:lnSpc>
              <a:spcBef>
                <a:spcPts val="0"/>
              </a:spcBef>
              <a:spcAft>
                <a:spcPts val="0"/>
              </a:spcAft>
              <a:buClrTx/>
              <a:buSzTx/>
              <a:buFontTx/>
              <a:buNone/>
              <a:tabLst/>
              <a:defRPr>
                <a:solidFill>
                  <a:srgbClr val="222222"/>
                </a:solidFill>
                <a:latin typeface="Open Sans"/>
                <a:ea typeface="Open Sans"/>
                <a:cs typeface="Open Sans"/>
                <a:sym typeface="Open Sans"/>
              </a:defRPr>
            </a:pPr>
            <a:endParaRPr lang="en-US" sz="1200" b="0" i="0" kern="1200" dirty="0">
              <a:solidFill>
                <a:srgbClr val="222222"/>
              </a:solidFill>
              <a:effectLst/>
              <a:latin typeface="Open Sans"/>
              <a:ea typeface="+mn-ea"/>
              <a:cs typeface="+mn-cs"/>
              <a:sym typeface="Open Sans"/>
            </a:endParaRPr>
          </a:p>
          <a:p>
            <a:pPr>
              <a:defRPr>
                <a:solidFill>
                  <a:srgbClr val="222222"/>
                </a:solidFill>
                <a:latin typeface="Open Sans"/>
                <a:ea typeface="Open Sans"/>
                <a:cs typeface="Open Sans"/>
                <a:sym typeface="Open Sans"/>
              </a:defRPr>
            </a:pPr>
            <a:endParaRPr lang="en-US" b="0" dirty="0"/>
          </a:p>
        </p:txBody>
      </p:sp>
    </p:spTree>
    <p:extLst>
      <p:ext uri="{BB962C8B-B14F-4D97-AF65-F5344CB8AC3E}">
        <p14:creationId xmlns:p14="http://schemas.microsoft.com/office/powerpoint/2010/main" val="1416473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noRot="1" noChangeAspect="1"/>
          </p:cNvSpPr>
          <p:nvPr>
            <p:ph type="sldImg"/>
          </p:nvPr>
        </p:nvSpPr>
        <p:spPr>
          <a:xfrm>
            <a:off x="381000" y="685800"/>
            <a:ext cx="6096000" cy="3429000"/>
          </a:xfrm>
          <a:prstGeom prst="rect">
            <a:avLst/>
          </a:prstGeom>
        </p:spPr>
        <p:txBody>
          <a:bodyPr/>
          <a:lstStyle/>
          <a:p>
            <a:endParaRPr/>
          </a:p>
        </p:txBody>
      </p:sp>
      <p:sp>
        <p:nvSpPr>
          <p:cNvPr id="281" name="Shape 281"/>
          <p:cNvSpPr>
            <a:spLocks noGrp="1"/>
          </p:cNvSpPr>
          <p:nvPr>
            <p:ph type="body" sz="quarter" idx="1"/>
          </p:nvPr>
        </p:nvSpPr>
        <p:spPr>
          <a:prstGeom prst="rect">
            <a:avLst/>
          </a:prstGeom>
        </p:spPr>
        <p:txBody>
          <a:bodyPr/>
          <a:lstStyle/>
          <a:p>
            <a:pPr marL="480059" marR="0" lvl="0" indent="-480059" algn="l" defTabSz="914400" rtl="0" eaLnBrk="1" fontAlgn="auto" latinLnBrk="0" hangingPunct="1">
              <a:lnSpc>
                <a:spcPct val="100000"/>
              </a:lnSpc>
              <a:spcBef>
                <a:spcPts val="0"/>
              </a:spcBef>
              <a:spcAft>
                <a:spcPts val="0"/>
              </a:spcAft>
              <a:buClrTx/>
              <a:buSzPct val="100000"/>
              <a:buFont typeface="Arial"/>
              <a:buChar char="•"/>
              <a:tabLst/>
              <a:defRPr>
                <a:solidFill>
                  <a:srgbClr val="222222"/>
                </a:solidFill>
                <a:latin typeface="Open Sans"/>
                <a:ea typeface="Open Sans"/>
                <a:cs typeface="Open Sans"/>
                <a:sym typeface="Open Sans"/>
              </a:defRPr>
            </a:pPr>
            <a:r>
              <a:rPr lang="en-US" sz="1200" dirty="0">
                <a:solidFill>
                  <a:srgbClr val="1A1A1A"/>
                </a:solidFill>
                <a:latin typeface="Hind"/>
              </a:rPr>
              <a:t>The Law Commission of Ontario and the Ontario Human Rights Commission created HRIA for organizations to use in identifying, assessing, minimizing, and avoiding discrimination while using AI</a:t>
            </a:r>
          </a:p>
          <a:p>
            <a:pPr marL="0" marR="0" lvl="0" indent="0" algn="l" defTabSz="914400" rtl="0" eaLnBrk="1" fontAlgn="auto" latinLnBrk="0" hangingPunct="1">
              <a:lnSpc>
                <a:spcPct val="100000"/>
              </a:lnSpc>
              <a:spcBef>
                <a:spcPts val="0"/>
              </a:spcBef>
              <a:spcAft>
                <a:spcPts val="0"/>
              </a:spcAft>
              <a:buClrTx/>
              <a:buSzPct val="100000"/>
              <a:buFont typeface="Arial"/>
              <a:buNone/>
              <a:tabLst/>
              <a:defRPr>
                <a:solidFill>
                  <a:srgbClr val="222222"/>
                </a:solidFill>
                <a:latin typeface="Open Sans"/>
                <a:ea typeface="Open Sans"/>
                <a:cs typeface="Open Sans"/>
                <a:sym typeface="Open Sans"/>
              </a:defRPr>
            </a:pPr>
            <a:endParaRPr lang="en-US" sz="1200" dirty="0">
              <a:solidFill>
                <a:srgbClr val="1A1A1A"/>
              </a:solidFill>
              <a:latin typeface="Hind"/>
            </a:endParaRPr>
          </a:p>
          <a:p>
            <a:pPr marL="480059" marR="0" lvl="0" indent="-480059" algn="l" defTabSz="914400" rtl="0" eaLnBrk="1" fontAlgn="auto" latinLnBrk="0" hangingPunct="1">
              <a:lnSpc>
                <a:spcPct val="100000"/>
              </a:lnSpc>
              <a:spcBef>
                <a:spcPts val="0"/>
              </a:spcBef>
              <a:spcAft>
                <a:spcPts val="0"/>
              </a:spcAft>
              <a:buClrTx/>
              <a:buSzPct val="100000"/>
              <a:buFont typeface="Arial"/>
              <a:buChar char="•"/>
              <a:tabLst/>
              <a:defRPr>
                <a:solidFill>
                  <a:srgbClr val="222222"/>
                </a:solidFill>
                <a:latin typeface="Open Sans"/>
                <a:ea typeface="Open Sans"/>
                <a:cs typeface="Open Sans"/>
                <a:sym typeface="Open Sans"/>
              </a:defRPr>
            </a:pPr>
            <a:r>
              <a:rPr lang="en-US" sz="1200" dirty="0">
                <a:solidFill>
                  <a:srgbClr val="1A1A1A"/>
                </a:solidFill>
                <a:latin typeface="Hind"/>
              </a:rPr>
              <a:t>Additional questions try to determine whether the AI system considers specific communities and makes necessary accommodations and addressing auditing and internal review steps</a:t>
            </a:r>
          </a:p>
          <a:p>
            <a:pPr marL="480059" marR="0" lvl="0" indent="-480059" algn="l" defTabSz="914400" rtl="0" eaLnBrk="1" fontAlgn="auto" latinLnBrk="0" hangingPunct="1">
              <a:lnSpc>
                <a:spcPct val="100000"/>
              </a:lnSpc>
              <a:spcBef>
                <a:spcPts val="0"/>
              </a:spcBef>
              <a:spcAft>
                <a:spcPts val="0"/>
              </a:spcAft>
              <a:buClrTx/>
              <a:buSzPct val="100000"/>
              <a:buFont typeface="Arial"/>
              <a:buChar char="•"/>
              <a:tabLst/>
              <a:defRPr>
                <a:solidFill>
                  <a:srgbClr val="222222"/>
                </a:solidFill>
                <a:latin typeface="Open Sans"/>
                <a:ea typeface="Open Sans"/>
                <a:cs typeface="Open Sans"/>
                <a:sym typeface="Open Sans"/>
              </a:defRPr>
            </a:pPr>
            <a:endParaRPr lang="en-US" sz="1200" dirty="0"/>
          </a:p>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07017-0019-DBF6-38CF-5F79254AC726}"/>
            </a:ext>
          </a:extLst>
        </p:cNvPr>
        <p:cNvGrpSpPr/>
        <p:nvPr/>
      </p:nvGrpSpPr>
      <p:grpSpPr>
        <a:xfrm>
          <a:off x="0" y="0"/>
          <a:ext cx="0" cy="0"/>
          <a:chOff x="0" y="0"/>
          <a:chExt cx="0" cy="0"/>
        </a:xfrm>
      </p:grpSpPr>
      <p:sp>
        <p:nvSpPr>
          <p:cNvPr id="280" name="Shape 280">
            <a:extLst>
              <a:ext uri="{FF2B5EF4-FFF2-40B4-BE49-F238E27FC236}">
                <a16:creationId xmlns:a16="http://schemas.microsoft.com/office/drawing/2014/main" id="{D3243784-5C03-249D-3BCD-31CBC10FAD1E}"/>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81" name="Shape 281">
            <a:extLst>
              <a:ext uri="{FF2B5EF4-FFF2-40B4-BE49-F238E27FC236}">
                <a16:creationId xmlns:a16="http://schemas.microsoft.com/office/drawing/2014/main" id="{12A76CFD-1FBF-0CE2-5914-BAAC3561F72B}"/>
              </a:ext>
            </a:extLst>
          </p:cNvPr>
          <p:cNvSpPr>
            <a:spLocks noGrp="1"/>
          </p:cNvSpPr>
          <p:nvPr>
            <p:ph type="body" sz="quarter" idx="1"/>
          </p:nvPr>
        </p:nvSpPr>
        <p:spPr>
          <a:prstGeom prst="rect">
            <a:avLst/>
          </a:prstGeom>
        </p:spPr>
        <p:txBody>
          <a:bodyPr/>
          <a:lstStyle/>
          <a:p>
            <a:r>
              <a:rPr lang="en-US" sz="1200" b="0" i="0" u="none" strike="noStrike" kern="1200" baseline="0" dirty="0">
                <a:solidFill>
                  <a:schemeClr val="tx1"/>
                </a:solidFill>
                <a:latin typeface="+mn-lt"/>
                <a:ea typeface="+mn-ea"/>
                <a:cs typeface="+mn-cs"/>
              </a:rPr>
              <a:t>Q12: Think about the hiring pool. What are the characteristics of the most common applicants? Are there any? Do they overlap with a protected human rights ground?</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Q15: Does the AI system target, directly or indirectly, people based on one or more of the </a:t>
            </a:r>
            <a:r>
              <a:rPr lang="en-CA" sz="1200" b="0" i="0" u="none" strike="noStrike" kern="1200" baseline="0" dirty="0">
                <a:solidFill>
                  <a:schemeClr val="tx1"/>
                </a:solidFill>
                <a:latin typeface="+mn-lt"/>
                <a:ea typeface="+mn-ea"/>
                <a:cs typeface="+mn-cs"/>
              </a:rPr>
              <a:t>protected grounds of discrimination? </a:t>
            </a:r>
            <a:r>
              <a:rPr lang="en-US" sz="1200" dirty="0">
                <a:solidFill>
                  <a:schemeClr val="tx1"/>
                </a:solidFill>
                <a:latin typeface="Hind" panose="02000000000000000000" pitchFamily="2" charset="0"/>
                <a:cs typeface="Hind" panose="02000000000000000000" pitchFamily="2" charset="0"/>
              </a:rPr>
              <a:t>Are specific communities over- or under-represented in the results of the AI system?</a:t>
            </a:r>
          </a:p>
          <a:p>
            <a:endParaRPr lang="en-CA" sz="1200" b="0" i="0" u="none" strike="noStrike" kern="1200" baseline="0" dirty="0">
              <a:solidFill>
                <a:schemeClr val="tx1"/>
              </a:solidFill>
              <a:latin typeface="+mn-lt"/>
              <a:ea typeface="+mn-ea"/>
              <a:cs typeface="+mn-cs"/>
            </a:endParaRPr>
          </a:p>
          <a:p>
            <a:endParaRPr lang="en-CA" sz="1200" b="0" i="0" u="none" strike="noStrike" kern="1200" baseline="0" dirty="0">
              <a:solidFill>
                <a:schemeClr val="tx1"/>
              </a:solidFill>
              <a:latin typeface="+mn-lt"/>
              <a:ea typeface="+mn-ea"/>
              <a:cs typeface="+mn-cs"/>
            </a:endParaRPr>
          </a:p>
          <a:p>
            <a:r>
              <a:rPr lang="en-CA" sz="1200" b="0" i="0" u="none" strike="noStrike" kern="1200" baseline="0" dirty="0">
                <a:solidFill>
                  <a:schemeClr val="tx1"/>
                </a:solidFill>
                <a:latin typeface="+mn-lt"/>
                <a:ea typeface="+mn-ea"/>
                <a:cs typeface="+mn-cs"/>
              </a:rPr>
              <a:t>Q16: This is an auditing question. </a:t>
            </a:r>
            <a:r>
              <a:rPr lang="en-US" sz="1200" dirty="0">
                <a:solidFill>
                  <a:schemeClr val="tx1"/>
                </a:solidFill>
                <a:latin typeface="Hind" panose="02000000000000000000" pitchFamily="2" charset="0"/>
                <a:cs typeface="Hind" panose="02000000000000000000" pitchFamily="2" charset="0"/>
              </a:rPr>
              <a:t>Does AI rely on factors that correlate </a:t>
            </a:r>
            <a:r>
              <a:rPr lang="en-CA" sz="1200" dirty="0">
                <a:solidFill>
                  <a:schemeClr val="tx1"/>
                </a:solidFill>
                <a:latin typeface="Hind" panose="02000000000000000000" pitchFamily="2" charset="0"/>
                <a:cs typeface="Hind" panose="02000000000000000000" pitchFamily="2" charset="0"/>
              </a:rPr>
              <a:t>with a protected ground? </a:t>
            </a:r>
            <a:r>
              <a:rPr lang="en-CA" sz="1200" b="0" i="0" u="none" strike="noStrike" kern="1200" baseline="0" dirty="0">
                <a:solidFill>
                  <a:schemeClr val="tx1"/>
                </a:solidFill>
                <a:latin typeface="+mn-lt"/>
                <a:ea typeface="+mn-ea"/>
                <a:cs typeface="+mn-cs"/>
              </a:rPr>
              <a:t>Have you ever tested the AI? It tries to determine whether any of the factors or combination of factors correlated with a protected human rights ground</a:t>
            </a:r>
          </a:p>
          <a:p>
            <a:endParaRPr lang="en-CA" sz="1200" b="0" i="0" u="none" strike="noStrike" kern="1200" baseline="0" dirty="0">
              <a:solidFill>
                <a:schemeClr val="tx1"/>
              </a:solidFill>
              <a:latin typeface="+mn-lt"/>
              <a:ea typeface="+mn-ea"/>
              <a:cs typeface="+mn-cs"/>
            </a:endParaRPr>
          </a:p>
          <a:p>
            <a:r>
              <a:rPr lang="en-CA" sz="1200" b="1" i="0" u="none" strike="noStrike" kern="1200" baseline="0" dirty="0">
                <a:solidFill>
                  <a:schemeClr val="tx1"/>
                </a:solidFill>
                <a:latin typeface="+mn-lt"/>
                <a:ea typeface="+mn-ea"/>
                <a:cs typeface="+mn-cs"/>
              </a:rPr>
              <a:t>PROXIES: Proxies that </a:t>
            </a:r>
            <a:r>
              <a:rPr lang="en-US" sz="1200" b="1" i="0" u="none" strike="noStrike" kern="1200" baseline="0" dirty="0">
                <a:solidFill>
                  <a:schemeClr val="tx1"/>
                </a:solidFill>
                <a:latin typeface="+mn-lt"/>
                <a:ea typeface="+mn-ea"/>
                <a:cs typeface="+mn-cs"/>
              </a:rPr>
              <a:t>have been discovered in AI systems include postal code as a proxy for race where </a:t>
            </a:r>
            <a:r>
              <a:rPr lang="en-US" sz="1200" b="1" i="0" u="none" strike="noStrike" kern="1200" baseline="0" dirty="0" err="1">
                <a:solidFill>
                  <a:schemeClr val="tx1"/>
                </a:solidFill>
                <a:latin typeface="+mn-lt"/>
                <a:ea typeface="+mn-ea"/>
                <a:cs typeface="+mn-cs"/>
              </a:rPr>
              <a:t>neighbourhoods</a:t>
            </a:r>
            <a:r>
              <a:rPr lang="en-US" sz="1200" b="1" i="0" u="none" strike="noStrike" kern="1200" baseline="0" dirty="0">
                <a:solidFill>
                  <a:schemeClr val="tx1"/>
                </a:solidFill>
                <a:latin typeface="+mn-lt"/>
                <a:ea typeface="+mn-ea"/>
                <a:cs typeface="+mn-cs"/>
              </a:rPr>
              <a:t> have high concentrations of a particular racial group; gaps in work experience as a proxy for women because women are more likely to take time off for childcare; and playing competitive sports as a proxy for men because men are more likely to have played a competitive sport.</a:t>
            </a:r>
            <a:endParaRPr lang="en-CA" sz="1200" b="1" i="0" u="none" strike="noStrike" kern="1200" baseline="0" dirty="0">
              <a:solidFill>
                <a:schemeClr val="tx1"/>
              </a:solidFill>
              <a:latin typeface="+mn-lt"/>
              <a:ea typeface="+mn-ea"/>
              <a:cs typeface="+mn-cs"/>
            </a:endParaRPr>
          </a:p>
          <a:p>
            <a:endParaRPr lang="en-CA"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Q17: Question 16 asks you to test/validate the AI system for the factors it is relying on and to consider whether these factors are proxies for protected grounds. This question asks you to consider whether the AI is attaching/assigning information to the individuals that is not explicitly in the data. </a:t>
            </a:r>
            <a:r>
              <a:rPr lang="en-US" sz="1200" dirty="0">
                <a:solidFill>
                  <a:schemeClr val="tx1"/>
                </a:solidFill>
                <a:latin typeface="Hind" panose="02000000000000000000" pitchFamily="2" charset="0"/>
                <a:cs typeface="Hind" panose="02000000000000000000" pitchFamily="2" charset="0"/>
              </a:rPr>
              <a:t>Does the technical system rely on a statistical model of human </a:t>
            </a:r>
            <a:r>
              <a:rPr lang="en-US" sz="1200" dirty="0" err="1">
                <a:solidFill>
                  <a:schemeClr val="tx1"/>
                </a:solidFill>
                <a:latin typeface="Hind" panose="02000000000000000000" pitchFamily="2" charset="0"/>
                <a:cs typeface="Hind" panose="02000000000000000000" pitchFamily="2" charset="0"/>
              </a:rPr>
              <a:t>behaviour</a:t>
            </a:r>
            <a:r>
              <a:rPr lang="en-US" sz="1200" dirty="0">
                <a:solidFill>
                  <a:schemeClr val="tx1"/>
                </a:solidFill>
                <a:latin typeface="Hind" panose="02000000000000000000" pitchFamily="2" charset="0"/>
                <a:cs typeface="Hind" panose="02000000000000000000" pitchFamily="2" charset="0"/>
              </a:rPr>
              <a:t> or personal </a:t>
            </a:r>
            <a:r>
              <a:rPr lang="en-CA" sz="1200" dirty="0">
                <a:solidFill>
                  <a:schemeClr val="tx1"/>
                </a:solidFill>
                <a:latin typeface="Hind" panose="02000000000000000000" pitchFamily="2" charset="0"/>
                <a:cs typeface="Hind" panose="02000000000000000000" pitchFamily="2" charset="0"/>
              </a:rPr>
              <a:t>characteristic?</a:t>
            </a:r>
          </a:p>
          <a:p>
            <a:endParaRPr lang="en-CA" dirty="0"/>
          </a:p>
          <a:p>
            <a:r>
              <a:rPr lang="en-CA" dirty="0"/>
              <a:t>Q22: </a:t>
            </a:r>
            <a:r>
              <a:rPr lang="en-US" sz="1200" dirty="0">
                <a:solidFill>
                  <a:schemeClr val="tx1"/>
                </a:solidFill>
                <a:latin typeface="Hind" panose="02000000000000000000" pitchFamily="2" charset="0"/>
                <a:cs typeface="Hind" panose="02000000000000000000" pitchFamily="2" charset="0"/>
              </a:rPr>
              <a:t>Is the AI system meeting its intended objective(s)? Is the need/requirement to use the AI system pressing enough to outweigh the negative impact of </a:t>
            </a:r>
            <a:r>
              <a:rPr lang="en-CA" sz="1200" dirty="0">
                <a:solidFill>
                  <a:schemeClr val="tx1"/>
                </a:solidFill>
                <a:latin typeface="Hind" panose="02000000000000000000" pitchFamily="2" charset="0"/>
                <a:cs typeface="Hind" panose="02000000000000000000" pitchFamily="2" charset="0"/>
              </a:rPr>
              <a:t>the AI system?</a:t>
            </a:r>
            <a:endParaRPr dirty="0"/>
          </a:p>
        </p:txBody>
      </p:sp>
    </p:spTree>
    <p:extLst>
      <p:ext uri="{BB962C8B-B14F-4D97-AF65-F5344CB8AC3E}">
        <p14:creationId xmlns:p14="http://schemas.microsoft.com/office/powerpoint/2010/main" val="1164319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noRot="1" noChangeAspect="1"/>
          </p:cNvSpPr>
          <p:nvPr>
            <p:ph type="sldImg"/>
          </p:nvPr>
        </p:nvSpPr>
        <p:spPr>
          <a:xfrm>
            <a:off x="381000" y="685800"/>
            <a:ext cx="6096000" cy="3429000"/>
          </a:xfrm>
          <a:prstGeom prst="rect">
            <a:avLst/>
          </a:prstGeom>
        </p:spPr>
        <p:txBody>
          <a:bodyPr/>
          <a:lstStyle/>
          <a:p>
            <a:endParaRPr/>
          </a:p>
        </p:txBody>
      </p:sp>
      <p:sp>
        <p:nvSpPr>
          <p:cNvPr id="287" name="Shape 287"/>
          <p:cNvSpPr>
            <a:spLocks noGrp="1"/>
          </p:cNvSpPr>
          <p:nvPr>
            <p:ph type="body" sz="quarter" idx="1"/>
          </p:nvPr>
        </p:nvSpPr>
        <p:spPr>
          <a:prstGeom prst="rect">
            <a:avLst/>
          </a:prstGeom>
        </p:spPr>
        <p:txBody>
          <a:bodyPr/>
          <a:lstStyle/>
          <a:p>
            <a:pPr marL="445769" lvl="0" indent="-445769" defTabSz="643889">
              <a:lnSpc>
                <a:spcPct val="100000"/>
              </a:lnSpc>
              <a:spcBef>
                <a:spcPts val="1800"/>
              </a:spcBef>
              <a:spcAft>
                <a:spcPts val="1800"/>
              </a:spcAft>
              <a:buClrTx/>
              <a:buSzPct val="100000"/>
              <a:buFont typeface="Arial"/>
              <a:buChar char="•"/>
              <a:defRPr sz="2807">
                <a:solidFill>
                  <a:srgbClr val="000000"/>
                </a:solidFill>
                <a:latin typeface="Hind"/>
                <a:ea typeface="Hind"/>
                <a:cs typeface="Hind"/>
                <a:sym typeface="Hind"/>
              </a:defRPr>
            </a:pPr>
            <a:r>
              <a:rPr lang="en-US" sz="1200" dirty="0">
                <a:solidFill>
                  <a:srgbClr val="1A1A1A"/>
                </a:solidFill>
                <a:latin typeface="Hind"/>
              </a:rPr>
              <a:t>Limit the use of AI. For example, have AI identify only must-have credentials during hiring</a:t>
            </a:r>
            <a:endParaRPr lang="en-US" sz="1200" dirty="0"/>
          </a:p>
          <a:p>
            <a:pPr marL="445769" lvl="0" indent="-445769" defTabSz="643889">
              <a:lnSpc>
                <a:spcPct val="100000"/>
              </a:lnSpc>
              <a:spcBef>
                <a:spcPts val="1800"/>
              </a:spcBef>
              <a:spcAft>
                <a:spcPts val="1800"/>
              </a:spcAft>
              <a:buClrTx/>
              <a:buSzPct val="100000"/>
              <a:buFont typeface="Arial"/>
              <a:buChar char="•"/>
              <a:defRPr sz="2807">
                <a:solidFill>
                  <a:srgbClr val="000000"/>
                </a:solidFill>
                <a:latin typeface="Hind"/>
                <a:ea typeface="Hind"/>
                <a:cs typeface="Hind"/>
                <a:sym typeface="Hind"/>
              </a:defRPr>
            </a:pPr>
            <a:r>
              <a:rPr lang="en-US" sz="1200" dirty="0">
                <a:solidFill>
                  <a:srgbClr val="1A1A1A"/>
                </a:solidFill>
                <a:latin typeface="Hind"/>
              </a:rPr>
              <a:t>Try Ontario’s HRIA Tool</a:t>
            </a:r>
          </a:p>
          <a:p>
            <a:pPr marL="445769" marR="0" lvl="0" indent="-445769" algn="l" defTabSz="643889" rtl="0" eaLnBrk="1" fontAlgn="auto" latinLnBrk="0" hangingPunct="1">
              <a:lnSpc>
                <a:spcPct val="100000"/>
              </a:lnSpc>
              <a:spcBef>
                <a:spcPts val="1800"/>
              </a:spcBef>
              <a:spcAft>
                <a:spcPts val="1800"/>
              </a:spcAft>
              <a:buClrTx/>
              <a:buSzPct val="100000"/>
              <a:buFont typeface="Arial"/>
              <a:buChar char="•"/>
              <a:tabLst/>
              <a:defRPr sz="2807">
                <a:solidFill>
                  <a:srgbClr val="000000"/>
                </a:solidFill>
                <a:latin typeface="Hind"/>
                <a:ea typeface="Hind"/>
                <a:cs typeface="Hind"/>
                <a:sym typeface="Hind"/>
              </a:defRPr>
            </a:pPr>
            <a:r>
              <a:rPr lang="en-US" sz="1200" dirty="0">
                <a:solidFill>
                  <a:srgbClr val="1A1A1A"/>
                </a:solidFill>
                <a:latin typeface="Hind"/>
              </a:rPr>
              <a:t>AI should not be “exclusively” or “solely” responsible for screening or hiring candidates</a:t>
            </a:r>
            <a:endParaRPr lang="en-US" sz="1200" dirty="0"/>
          </a:p>
          <a:p>
            <a:pPr marL="445769" lvl="0" indent="-445769" defTabSz="643889">
              <a:lnSpc>
                <a:spcPct val="100000"/>
              </a:lnSpc>
              <a:spcBef>
                <a:spcPts val="1800"/>
              </a:spcBef>
              <a:spcAft>
                <a:spcPts val="1800"/>
              </a:spcAft>
              <a:buClrTx/>
              <a:buSzPct val="100000"/>
              <a:buFont typeface="Arial"/>
              <a:buChar char="•"/>
              <a:defRPr sz="2807">
                <a:solidFill>
                  <a:srgbClr val="000000"/>
                </a:solidFill>
                <a:latin typeface="Hind"/>
                <a:ea typeface="Hind"/>
                <a:cs typeface="Hind"/>
                <a:sym typeface="Hind"/>
              </a:defRPr>
            </a:pPr>
            <a:endParaRPr lang="en-US" sz="1200" dirty="0">
              <a:solidFill>
                <a:srgbClr val="1A1A1A"/>
              </a:solidFill>
              <a:latin typeface="Hind"/>
            </a:endParaRPr>
          </a:p>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Shape 292"/>
          <p:cNvSpPr>
            <a:spLocks noGrp="1" noRot="1" noChangeAspect="1"/>
          </p:cNvSpPr>
          <p:nvPr>
            <p:ph type="sldImg"/>
          </p:nvPr>
        </p:nvSpPr>
        <p:spPr>
          <a:xfrm>
            <a:off x="381000" y="685800"/>
            <a:ext cx="6096000" cy="3429000"/>
          </a:xfrm>
          <a:prstGeom prst="rect">
            <a:avLst/>
          </a:prstGeom>
        </p:spPr>
        <p:txBody>
          <a:bodyPr/>
          <a:lstStyle/>
          <a:p>
            <a:endParaRPr/>
          </a:p>
        </p:txBody>
      </p:sp>
      <p:sp>
        <p:nvSpPr>
          <p:cNvPr id="293" name="Shape 293"/>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xfrm>
            <a:off x="381000" y="685800"/>
            <a:ext cx="6096000" cy="3429000"/>
          </a:xfrm>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Pct val="100000"/>
              <a:buFont typeface="Arial"/>
              <a:buNone/>
              <a:tabLst/>
              <a:defRPr>
                <a:solidFill>
                  <a:srgbClr val="222222"/>
                </a:solidFill>
                <a:latin typeface="Open Sans"/>
                <a:ea typeface="Open Sans"/>
                <a:cs typeface="Open Sans"/>
                <a:sym typeface="Open Sans"/>
              </a:defRPr>
            </a:pPr>
            <a:r>
              <a:rPr lang="en-US" sz="1200" dirty="0">
                <a:solidFill>
                  <a:srgbClr val="1A1A1A"/>
                </a:solidFill>
                <a:latin typeface="Hind"/>
              </a:rPr>
              <a:t>Should B.C. private sector employers be notifying job candidates and current employees about intended use of AI to establish, manage, or terminate employment?</a:t>
            </a:r>
            <a:endParaRPr lang="en-US" sz="1200" dirty="0"/>
          </a:p>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Shape 304"/>
          <p:cNvSpPr>
            <a:spLocks noGrp="1" noRot="1" noChangeAspect="1"/>
          </p:cNvSpPr>
          <p:nvPr>
            <p:ph type="sldImg"/>
          </p:nvPr>
        </p:nvSpPr>
        <p:spPr>
          <a:xfrm>
            <a:off x="381000" y="685800"/>
            <a:ext cx="6096000" cy="3429000"/>
          </a:xfrm>
          <a:prstGeom prst="rect">
            <a:avLst/>
          </a:prstGeom>
        </p:spPr>
        <p:txBody>
          <a:bodyPr/>
          <a:lstStyle/>
          <a:p>
            <a:endParaRPr/>
          </a:p>
        </p:txBody>
      </p:sp>
      <p:sp>
        <p:nvSpPr>
          <p:cNvPr id="305" name="Shape 305"/>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sz="1200" dirty="0">
                <a:solidFill>
                  <a:srgbClr val="1A1A1A"/>
                </a:solidFill>
                <a:latin typeface="Hind"/>
              </a:rPr>
              <a:t>Collective agreement may address all these points. Check your CBA to see how the application of AI may overlap or impact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xfrm>
            <a:off x="381000" y="685800"/>
            <a:ext cx="6096000" cy="3429000"/>
          </a:xfrm>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a:spLocks noGrp="1" noRot="1" noChangeAspect="1"/>
          </p:cNvSpPr>
          <p:nvPr>
            <p:ph type="sldImg"/>
          </p:nvPr>
        </p:nvSpPr>
        <p:spPr>
          <a:xfrm>
            <a:off x="381000" y="685800"/>
            <a:ext cx="6096000" cy="3429000"/>
          </a:xfrm>
          <a:prstGeom prst="rect">
            <a:avLst/>
          </a:prstGeom>
        </p:spPr>
        <p:txBody>
          <a:bodyPr/>
          <a:lstStyle/>
          <a:p>
            <a:endParaRPr/>
          </a:p>
        </p:txBody>
      </p:sp>
      <p:sp>
        <p:nvSpPr>
          <p:cNvPr id="321" name="Shape 321"/>
          <p:cNvSpPr>
            <a:spLocks noGrp="1"/>
          </p:cNvSpPr>
          <p:nvPr>
            <p:ph type="body" sz="quarter" idx="1"/>
          </p:nvPr>
        </p:nvSpPr>
        <p:spPr>
          <a:prstGeom prst="rect">
            <a:avLst/>
          </a:prstGeom>
        </p:spPr>
        <p:txBody>
          <a:bodyPr/>
          <a:lstStyle/>
          <a:p>
            <a:pPr rtl="0" fontAlgn="ctr" latinLnBrk="0"/>
            <a:r>
              <a:rPr lang="en-US" sz="1200" b="1" i="0" u="none" strike="noStrike" kern="1200" baseline="0" dirty="0">
                <a:solidFill>
                  <a:schemeClr val="tx1"/>
                </a:solidFill>
                <a:effectLst/>
                <a:latin typeface="+mn-lt"/>
                <a:ea typeface="+mn-ea"/>
                <a:cs typeface="+mn-cs"/>
              </a:rPr>
              <a:t>Solicitor-Client Privilege</a:t>
            </a:r>
            <a:endParaRPr lang="en-CA" sz="1200" b="0" i="0" u="none" strike="noStrike" kern="1200" dirty="0">
              <a:solidFill>
                <a:schemeClr val="tx1"/>
              </a:solidFill>
              <a:effectLst/>
              <a:latin typeface="+mn-lt"/>
              <a:ea typeface="+mn-ea"/>
              <a:cs typeface="+mn-cs"/>
            </a:endParaRPr>
          </a:p>
          <a:p>
            <a:pPr rtl="0" fontAlgn="t" latinLnBrk="0"/>
            <a:r>
              <a:rPr lang="en-US" sz="1200" b="0" i="0" u="none" strike="noStrike" kern="1200" baseline="0" dirty="0">
                <a:solidFill>
                  <a:schemeClr val="tx1"/>
                </a:solidFill>
                <a:effectLst/>
                <a:latin typeface="+mn-lt"/>
                <a:ea typeface="+mn-ea"/>
                <a:cs typeface="+mn-cs"/>
              </a:rPr>
              <a:t>There must be a communication (oral or written);</a:t>
            </a:r>
            <a:endParaRPr lang="en-CA" sz="1200" b="0" i="0" u="none" strike="noStrike" kern="1200" dirty="0">
              <a:solidFill>
                <a:schemeClr val="tx1"/>
              </a:solidFill>
              <a:effectLst/>
              <a:latin typeface="+mn-lt"/>
              <a:ea typeface="+mn-ea"/>
              <a:cs typeface="+mn-cs"/>
            </a:endParaRPr>
          </a:p>
          <a:p>
            <a:pPr rtl="0" fontAlgn="t" latinLnBrk="0"/>
            <a:r>
              <a:rPr lang="en-US" sz="1200" b="0" i="0" u="none" strike="noStrike" kern="1200" baseline="0" dirty="0">
                <a:solidFill>
                  <a:schemeClr val="tx1"/>
                </a:solidFill>
                <a:effectLst/>
                <a:latin typeface="+mn-lt"/>
                <a:ea typeface="+mn-ea"/>
                <a:cs typeface="+mn-cs"/>
              </a:rPr>
              <a:t>The communication must be of a confidential character;</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effectLst/>
                <a:latin typeface="+mn-lt"/>
                <a:ea typeface="+mn-ea"/>
                <a:cs typeface="+mn-cs"/>
              </a:rPr>
              <a:t>The communication must be between a client (or their agent) and a legal advisor; and</a:t>
            </a:r>
            <a:endParaRPr lang="en-CA" sz="1200" b="0" i="0" u="none" strike="noStrike"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effectLst/>
                <a:latin typeface="+mn-lt"/>
                <a:ea typeface="+mn-ea"/>
                <a:cs typeface="+mn-cs"/>
              </a:rPr>
              <a:t>The communication must be directly related to the seeking, formulating, or giving of legal advice</a:t>
            </a:r>
            <a:endParaRPr lang="en-CA" sz="1200" b="0" i="0" u="none" strike="noStrike" kern="1200" dirty="0">
              <a:solidFill>
                <a:schemeClr val="tx1"/>
              </a:solidFill>
              <a:effectLst/>
              <a:latin typeface="+mn-lt"/>
              <a:ea typeface="+mn-ea"/>
              <a:cs typeface="+mn-cs"/>
            </a:endParaRPr>
          </a:p>
          <a:p>
            <a:pPr rtl="0" fontAlgn="t" latinLnBrk="0"/>
            <a:endParaRPr lang="en-US" sz="1200" b="0" i="0" u="none" strike="noStrike" kern="1200" baseline="0" dirty="0">
              <a:solidFill>
                <a:schemeClr val="tx1"/>
              </a:solidFill>
              <a:effectLst/>
              <a:latin typeface="+mn-lt"/>
              <a:ea typeface="+mn-ea"/>
              <a:cs typeface="+mn-cs"/>
            </a:endParaRPr>
          </a:p>
          <a:p>
            <a:pPr rtl="0" fontAlgn="t" latinLnBrk="0"/>
            <a:endParaRPr lang="en-US" sz="1200" b="0" i="0" u="none" strike="noStrike" kern="1200" baseline="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effectLst/>
                <a:latin typeface="+mn-lt"/>
                <a:ea typeface="+mn-ea"/>
                <a:cs typeface="+mn-cs"/>
              </a:rPr>
              <a:t>Litigation Privilege</a:t>
            </a:r>
            <a:endParaRPr lang="en-CA" sz="1200" b="0" i="0" u="none" strike="noStrike"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effectLst/>
                <a:latin typeface="+mn-lt"/>
                <a:ea typeface="+mn-ea"/>
                <a:cs typeface="+mn-cs"/>
              </a:rPr>
              <a:t>Documents in question must have been created:</a:t>
            </a:r>
            <a:endParaRPr lang="en-CA" sz="1200" b="0" i="0" u="none" strike="noStrike" kern="1200" dirty="0">
              <a:solidFill>
                <a:schemeClr val="tx1"/>
              </a:solidFill>
              <a:effectLst/>
              <a:latin typeface="+mn-lt"/>
              <a:ea typeface="+mn-ea"/>
              <a:cs typeface="+mn-cs"/>
            </a:endParaRPr>
          </a:p>
          <a:p>
            <a:pPr rtl="0" fontAlgn="t" latinLnBrk="0"/>
            <a:r>
              <a:rPr lang="en-US" sz="1200" b="0" i="0" u="none" strike="noStrike" kern="1200" baseline="0" dirty="0">
                <a:solidFill>
                  <a:schemeClr val="tx1"/>
                </a:solidFill>
                <a:effectLst/>
                <a:latin typeface="+mn-lt"/>
                <a:ea typeface="+mn-ea"/>
                <a:cs typeface="+mn-cs"/>
              </a:rPr>
              <a:t>In contemplation of litigation which is “in reasonable prospect; and </a:t>
            </a:r>
            <a:endParaRPr lang="en-CA" sz="1200" b="0" i="0" u="none" strike="noStrike" kern="1200" dirty="0">
              <a:solidFill>
                <a:schemeClr val="tx1"/>
              </a:solidFill>
              <a:effectLst/>
              <a:latin typeface="+mn-lt"/>
              <a:ea typeface="+mn-ea"/>
              <a:cs typeface="+mn-cs"/>
            </a:endParaRPr>
          </a:p>
          <a:p>
            <a:pPr rtl="0" fontAlgn="t" latinLnBrk="0"/>
            <a:r>
              <a:rPr lang="en-US" sz="1200" b="0" i="0" u="none" strike="noStrike" kern="1200" baseline="0" dirty="0">
                <a:solidFill>
                  <a:schemeClr val="tx1"/>
                </a:solidFill>
                <a:effectLst/>
                <a:latin typeface="+mn-lt"/>
                <a:ea typeface="+mn-ea"/>
                <a:cs typeface="+mn-cs"/>
              </a:rPr>
              <a:t>For the “dominant purpose” of use in the litigation.</a:t>
            </a:r>
            <a:endParaRPr lang="en-CA" sz="1200" b="0" i="0" u="none" strike="noStrike" kern="1200" dirty="0">
              <a:solidFill>
                <a:schemeClr val="tx1"/>
              </a:solidFill>
              <a:effectLst/>
              <a:latin typeface="+mn-lt"/>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noRot="1" noChangeAspect="1"/>
          </p:cNvSpPr>
          <p:nvPr>
            <p:ph type="sldImg"/>
          </p:nvPr>
        </p:nvSpPr>
        <p:spPr>
          <a:xfrm>
            <a:off x="381000" y="685800"/>
            <a:ext cx="6096000" cy="3429000"/>
          </a:xfrm>
          <a:prstGeom prst="rect">
            <a:avLst/>
          </a:prstGeom>
        </p:spPr>
        <p:txBody>
          <a:bodyPr/>
          <a:lstStyle/>
          <a:p>
            <a:endParaRPr/>
          </a:p>
        </p:txBody>
      </p:sp>
      <p:sp>
        <p:nvSpPr>
          <p:cNvPr id="327" name="Shape 327"/>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Shape 332"/>
          <p:cNvSpPr>
            <a:spLocks noGrp="1" noRot="1" noChangeAspect="1"/>
          </p:cNvSpPr>
          <p:nvPr>
            <p:ph type="sldImg"/>
          </p:nvPr>
        </p:nvSpPr>
        <p:spPr>
          <a:xfrm>
            <a:off x="381000" y="685800"/>
            <a:ext cx="6096000" cy="3429000"/>
          </a:xfrm>
          <a:prstGeom prst="rect">
            <a:avLst/>
          </a:prstGeom>
        </p:spPr>
        <p:txBody>
          <a:bodyPr/>
          <a:lstStyle/>
          <a:p>
            <a:endParaRPr/>
          </a:p>
        </p:txBody>
      </p:sp>
      <p:sp>
        <p:nvSpPr>
          <p:cNvPr id="333" name="Shape 333"/>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r>
              <a:rPr lang="en-US" sz="1200" dirty="0">
                <a:solidFill>
                  <a:srgbClr val="1A1A1A"/>
                </a:solidFill>
                <a:latin typeface="Hind"/>
              </a:rPr>
              <a:t>If litigation was not contemplated or active at the time of the AI prompt/log, it will be difficult to fulfill Criteria #2 and therefore a standard internal chat log about a mid-employment HR decision regarding that employee would likely NOT be covered by privilege. It would therefore </a:t>
            </a:r>
            <a:r>
              <a:rPr lang="en-US" sz="1200">
                <a:solidFill>
                  <a:srgbClr val="1A1A1A"/>
                </a:solidFill>
                <a:latin typeface="Hind"/>
              </a:rPr>
              <a:t>be producible.</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Shape 338"/>
          <p:cNvSpPr>
            <a:spLocks noGrp="1" noRot="1" noChangeAspect="1"/>
          </p:cNvSpPr>
          <p:nvPr>
            <p:ph type="sldImg"/>
          </p:nvPr>
        </p:nvSpPr>
        <p:spPr>
          <a:xfrm>
            <a:off x="381000" y="685800"/>
            <a:ext cx="6096000" cy="3429000"/>
          </a:xfrm>
          <a:prstGeom prst="rect">
            <a:avLst/>
          </a:prstGeom>
        </p:spPr>
        <p:txBody>
          <a:bodyPr/>
          <a:lstStyle/>
          <a:p>
            <a:endParaRPr/>
          </a:p>
        </p:txBody>
      </p:sp>
      <p:sp>
        <p:nvSpPr>
          <p:cNvPr id="339" name="Shape 339"/>
          <p:cNvSpPr>
            <a:spLocks noGrp="1"/>
          </p:cNvSpPr>
          <p:nvPr>
            <p:ph type="body" sz="quarter" idx="1"/>
          </p:nvPr>
        </p:nvSpPr>
        <p:spPr>
          <a:prstGeom prst="rect">
            <a:avLst/>
          </a:prstGeom>
        </p:spPr>
        <p:txBody>
          <a:bodyPr/>
          <a:lstStyle/>
          <a:p>
            <a:pPr>
              <a:defRPr>
                <a:solidFill>
                  <a:srgbClr val="222222"/>
                </a:solidFill>
                <a:latin typeface="Open Sans"/>
                <a:ea typeface="Open Sans"/>
                <a:cs typeface="Open Sans"/>
                <a:sym typeface="Open Sans"/>
              </a:defRPr>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6397-D596-49C4-6D02-C31EB13C3C8F}"/>
            </a:ext>
          </a:extLst>
        </p:cNvPr>
        <p:cNvGrpSpPr/>
        <p:nvPr/>
      </p:nvGrpSpPr>
      <p:grpSpPr>
        <a:xfrm>
          <a:off x="0" y="0"/>
          <a:ext cx="0" cy="0"/>
          <a:chOff x="0" y="0"/>
          <a:chExt cx="0" cy="0"/>
        </a:xfrm>
      </p:grpSpPr>
      <p:sp>
        <p:nvSpPr>
          <p:cNvPr id="338" name="Shape 338">
            <a:extLst>
              <a:ext uri="{FF2B5EF4-FFF2-40B4-BE49-F238E27FC236}">
                <a16:creationId xmlns:a16="http://schemas.microsoft.com/office/drawing/2014/main" id="{C01138CD-0147-4DF7-3AC8-81BF771D0B06}"/>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339" name="Shape 339">
            <a:extLst>
              <a:ext uri="{FF2B5EF4-FFF2-40B4-BE49-F238E27FC236}">
                <a16:creationId xmlns:a16="http://schemas.microsoft.com/office/drawing/2014/main" id="{B1A8FDDE-D659-27B0-7F6B-9A1AA9EF35C3}"/>
              </a:ext>
            </a:extLst>
          </p:cNvPr>
          <p:cNvSpPr>
            <a:spLocks noGrp="1"/>
          </p:cNvSpPr>
          <p:nvPr>
            <p:ph type="body" sz="quarter" idx="1"/>
          </p:nvPr>
        </p:nvSpPr>
        <p:spPr>
          <a:prstGeom prst="rect">
            <a:avLst/>
          </a:prstGeom>
        </p:spPr>
        <p:txBody>
          <a:bodyPr/>
          <a:lstStyle/>
          <a:p>
            <a:pPr marL="277929" marR="0" lvl="0" indent="-277929" algn="l" defTabSz="914400" rtl="0" eaLnBrk="1" fontAlgn="auto" latinLnBrk="0" hangingPunct="1">
              <a:lnSpc>
                <a:spcPct val="100000"/>
              </a:lnSpc>
              <a:spcBef>
                <a:spcPts val="0"/>
              </a:spcBef>
              <a:spcAft>
                <a:spcPts val="0"/>
              </a:spcAft>
              <a:buClrTx/>
              <a:buSzPct val="100000"/>
              <a:buFontTx/>
              <a:buChar char="•"/>
              <a:tabLst/>
              <a:defRPr>
                <a:solidFill>
                  <a:srgbClr val="222222"/>
                </a:solidFill>
                <a:latin typeface="Open Sans"/>
                <a:ea typeface="Open Sans"/>
                <a:cs typeface="Open Sans"/>
                <a:sym typeface="Open Sans"/>
              </a:defRPr>
            </a:pPr>
            <a:r>
              <a:rPr lang="en-US" sz="1200" i="1" dirty="0">
                <a:solidFill>
                  <a:srgbClr val="1A1A1A"/>
                </a:solidFill>
                <a:latin typeface="Hind"/>
              </a:rPr>
              <a:t>Hamid</a:t>
            </a:r>
            <a:r>
              <a:rPr lang="en-US" sz="1200" dirty="0">
                <a:solidFill>
                  <a:srgbClr val="1A1A1A"/>
                </a:solidFill>
                <a:latin typeface="Hind"/>
              </a:rPr>
              <a:t> joined together two cases which related to lawyers using AI which hallucinated or fabricated case law</a:t>
            </a:r>
          </a:p>
          <a:p>
            <a:pPr marL="277929" marR="0" lvl="0" indent="-277929" algn="l" defTabSz="914400" rtl="0" eaLnBrk="1" fontAlgn="auto" latinLnBrk="0" hangingPunct="1">
              <a:lnSpc>
                <a:spcPct val="100000"/>
              </a:lnSpc>
              <a:spcBef>
                <a:spcPts val="0"/>
              </a:spcBef>
              <a:spcAft>
                <a:spcPts val="0"/>
              </a:spcAft>
              <a:buClrTx/>
              <a:buSzPct val="100000"/>
              <a:buFontTx/>
              <a:buChar char="•"/>
              <a:tabLst/>
              <a:defRPr>
                <a:solidFill>
                  <a:srgbClr val="222222"/>
                </a:solidFill>
                <a:latin typeface="Open Sans"/>
                <a:ea typeface="Open Sans"/>
                <a:cs typeface="Open Sans"/>
                <a:sym typeface="Open Sans"/>
              </a:defRPr>
            </a:pPr>
            <a:endParaRPr lang="en-US" sz="1200" dirty="0">
              <a:solidFill>
                <a:srgbClr val="1A1A1A"/>
              </a:solidFill>
              <a:latin typeface="Hind"/>
            </a:endParaRPr>
          </a:p>
          <a:p>
            <a:pPr marL="277929" marR="0" lvl="0" indent="-277929" algn="l" defTabSz="914400" rtl="0" eaLnBrk="1" fontAlgn="auto" latinLnBrk="0" hangingPunct="1">
              <a:lnSpc>
                <a:spcPct val="100000"/>
              </a:lnSpc>
              <a:spcBef>
                <a:spcPts val="0"/>
              </a:spcBef>
              <a:spcAft>
                <a:spcPts val="0"/>
              </a:spcAft>
              <a:buClrTx/>
              <a:buSzPct val="100000"/>
              <a:buFontTx/>
              <a:buChar char="•"/>
              <a:tabLst/>
              <a:defRPr>
                <a:solidFill>
                  <a:srgbClr val="222222"/>
                </a:solidFill>
                <a:latin typeface="Open Sans"/>
                <a:ea typeface="Open Sans"/>
                <a:cs typeface="Open Sans"/>
                <a:sym typeface="Open Sans"/>
              </a:defRPr>
            </a:pPr>
            <a:r>
              <a:rPr lang="en-US" sz="1200" dirty="0">
                <a:solidFill>
                  <a:srgbClr val="1A1A1A"/>
                </a:solidFill>
                <a:latin typeface="Hind"/>
                <a:cs typeface="Hind"/>
              </a:rPr>
              <a:t>The Upper Tribunal (Immigration and Asylum Chamber) ruled that open-source AI will waive solicitor-client privilege. </a:t>
            </a:r>
            <a:endParaRPr lang="en-US" sz="1200" dirty="0"/>
          </a:p>
          <a:p>
            <a:pPr>
              <a:defRPr>
                <a:solidFill>
                  <a:srgbClr val="222222"/>
                </a:solidFill>
                <a:latin typeface="Open Sans"/>
                <a:ea typeface="Open Sans"/>
                <a:cs typeface="Open Sans"/>
                <a:sym typeface="Open Sans"/>
              </a:defRPr>
            </a:pPr>
            <a:endParaRPr dirty="0"/>
          </a:p>
        </p:txBody>
      </p:sp>
    </p:spTree>
    <p:extLst>
      <p:ext uri="{BB962C8B-B14F-4D97-AF65-F5344CB8AC3E}">
        <p14:creationId xmlns:p14="http://schemas.microsoft.com/office/powerpoint/2010/main" val="2222180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A74E6-1028-3F16-77C3-CD7AFE48E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C2E3B-C364-5B85-191D-78360A39B16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5F4B040-3121-C960-5DD7-92B59675E1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A98EE1-0406-0674-021A-40F61CF9BDE0}"/>
              </a:ext>
            </a:extLst>
          </p:cNvPr>
          <p:cNvSpPr>
            <a:spLocks noGrp="1"/>
          </p:cNvSpPr>
          <p:nvPr>
            <p:ph type="sldNum" sz="quarter" idx="10"/>
          </p:nvPr>
        </p:nvSpPr>
        <p:spPr>
          <a:xfrm>
            <a:off x="5266116" y="6659594"/>
            <a:ext cx="4027979" cy="350806"/>
          </a:xfrm>
          <a:prstGeom prst="rect">
            <a:avLst/>
          </a:prstGeom>
        </p:spPr>
        <p:txBody>
          <a:bodyPr/>
          <a:lstStyle/>
          <a:p>
            <a:fld id="{D082B7A5-B1CD-8F4D-A8C4-001E73460DB6}" type="slidenum">
              <a:rPr lang="en-US" smtClean="0"/>
              <a:t>31</a:t>
            </a:fld>
            <a:endParaRPr lang="en-US"/>
          </a:p>
        </p:txBody>
      </p:sp>
    </p:spTree>
    <p:extLst>
      <p:ext uri="{BB962C8B-B14F-4D97-AF65-F5344CB8AC3E}">
        <p14:creationId xmlns:p14="http://schemas.microsoft.com/office/powerpoint/2010/main" val="2998205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wo column text">
    <p:spTree>
      <p:nvGrpSpPr>
        <p:cNvPr id="1" name=""/>
        <p:cNvGrpSpPr/>
        <p:nvPr/>
      </p:nvGrpSpPr>
      <p:grpSpPr>
        <a:xfrm>
          <a:off x="0" y="0"/>
          <a:ext cx="0" cy="0"/>
          <a:chOff x="0" y="0"/>
          <a:chExt cx="0" cy="0"/>
        </a:xfrm>
      </p:grpSpPr>
      <p:sp>
        <p:nvSpPr>
          <p:cNvPr id="592" name="Shape 592"/>
          <p:cNvSpPr>
            <a:spLocks noGrp="1"/>
          </p:cNvSpPr>
          <p:nvPr>
            <p:ph type="body" sz="half" idx="1"/>
          </p:nvPr>
        </p:nvSpPr>
        <p:spPr>
          <a:xfrm>
            <a:off x="2177736" y="6556971"/>
            <a:ext cx="20003128" cy="3909598"/>
          </a:xfrm>
          <a:prstGeom prst="rect">
            <a:avLst/>
          </a:prstGeom>
        </p:spPr>
        <p:txBody>
          <a:bodyPr numCol="2" spcCol="1000156" anchor="t">
            <a:noAutofit/>
          </a:bodyPr>
          <a:lstStyle>
            <a:lvl1pPr marL="0" indent="0">
              <a:lnSpc>
                <a:spcPct val="170000"/>
              </a:lnSpc>
              <a:spcBef>
                <a:spcPts val="0"/>
              </a:spcBef>
              <a:buSzTx/>
              <a:buNone/>
              <a:defRPr sz="2000">
                <a:solidFill>
                  <a:srgbClr val="888B8C"/>
                </a:solidFill>
                <a:latin typeface="Open Sans" charset="0"/>
                <a:ea typeface="Open Sans" charset="0"/>
                <a:cs typeface="Open Sans" charset="0"/>
                <a:sym typeface="Lato Regular"/>
              </a:defRPr>
            </a:lvl1pPr>
            <a:lvl2pPr marL="0" indent="228600">
              <a:lnSpc>
                <a:spcPct val="170000"/>
              </a:lnSpc>
              <a:spcBef>
                <a:spcPts val="0"/>
              </a:spcBef>
              <a:buSzTx/>
              <a:buNone/>
              <a:defRPr sz="2000">
                <a:solidFill>
                  <a:srgbClr val="888B8C"/>
                </a:solidFill>
                <a:latin typeface="Open Sans" charset="0"/>
                <a:ea typeface="Open Sans" charset="0"/>
                <a:cs typeface="Open Sans" charset="0"/>
                <a:sym typeface="Lato Regular"/>
              </a:defRPr>
            </a:lvl2pPr>
            <a:lvl3pPr marL="0" indent="457200">
              <a:lnSpc>
                <a:spcPct val="170000"/>
              </a:lnSpc>
              <a:spcBef>
                <a:spcPts val="0"/>
              </a:spcBef>
              <a:buSzTx/>
              <a:buNone/>
              <a:defRPr sz="2000">
                <a:solidFill>
                  <a:srgbClr val="888B8C"/>
                </a:solidFill>
                <a:latin typeface="Open Sans" charset="0"/>
                <a:ea typeface="Open Sans" charset="0"/>
                <a:cs typeface="Open Sans" charset="0"/>
                <a:sym typeface="Lato Regular"/>
              </a:defRPr>
            </a:lvl3pPr>
            <a:lvl4pPr marL="0" indent="685800">
              <a:lnSpc>
                <a:spcPct val="170000"/>
              </a:lnSpc>
              <a:spcBef>
                <a:spcPts val="0"/>
              </a:spcBef>
              <a:buSzTx/>
              <a:buNone/>
              <a:defRPr sz="2000">
                <a:solidFill>
                  <a:srgbClr val="888B8C"/>
                </a:solidFill>
                <a:latin typeface="Open Sans" charset="0"/>
                <a:ea typeface="Open Sans" charset="0"/>
                <a:cs typeface="Open Sans" charset="0"/>
                <a:sym typeface="Lato Regular"/>
              </a:defRPr>
            </a:lvl4pPr>
            <a:lvl5pPr marL="0" indent="914400">
              <a:lnSpc>
                <a:spcPct val="170000"/>
              </a:lnSpc>
              <a:spcBef>
                <a:spcPts val="0"/>
              </a:spcBef>
              <a:buSzTx/>
              <a:buNone/>
              <a:defRPr sz="2000">
                <a:solidFill>
                  <a:srgbClr val="888B8C"/>
                </a:solidFill>
                <a:latin typeface="Open Sans" charset="0"/>
                <a:ea typeface="Open Sans" charset="0"/>
                <a:cs typeface="Open Sans" charset="0"/>
                <a:sym typeface="Lato Regular"/>
              </a:defRPr>
            </a:lvl5pPr>
          </a:lstStyle>
          <a:p>
            <a:r>
              <a:t>Body Level One</a:t>
            </a:r>
          </a:p>
          <a:p>
            <a:pPr lvl="1"/>
            <a:r>
              <a:t>Body Level Two</a:t>
            </a:r>
          </a:p>
          <a:p>
            <a:pPr lvl="2"/>
            <a:r>
              <a:t>Body Level Three</a:t>
            </a:r>
          </a:p>
          <a:p>
            <a:pPr lvl="3"/>
            <a:r>
              <a:t>Body Level Four</a:t>
            </a:r>
          </a:p>
          <a:p>
            <a:pPr lvl="4"/>
            <a:r>
              <a:t>Body Level Five</a:t>
            </a:r>
          </a:p>
        </p:txBody>
      </p:sp>
      <p:sp>
        <p:nvSpPr>
          <p:cNvPr id="593" name="Shape 593"/>
          <p:cNvSpPr>
            <a:spLocks noGrp="1"/>
          </p:cNvSpPr>
          <p:nvPr>
            <p:ph type="title"/>
          </p:nvPr>
        </p:nvSpPr>
        <p:spPr>
          <a:xfrm>
            <a:off x="2192192" y="3302419"/>
            <a:ext cx="9439290" cy="1168401"/>
          </a:xfrm>
          <a:prstGeom prst="rect">
            <a:avLst/>
          </a:prstGeom>
        </p:spPr>
        <p:txBody>
          <a:bodyPr/>
          <a:lstStyle>
            <a:lvl1pPr algn="l">
              <a:defRPr sz="7000" b="1">
                <a:solidFill>
                  <a:srgbClr val="525252"/>
                </a:solidFill>
                <a:latin typeface="Open Sans" charset="0"/>
                <a:ea typeface="Open Sans" charset="0"/>
                <a:cs typeface="Open Sans" charset="0"/>
                <a:sym typeface="Lato Bold"/>
              </a:defRPr>
            </a:lvl1pPr>
          </a:lstStyle>
          <a:p>
            <a:r>
              <a:t>Title Text</a:t>
            </a:r>
          </a:p>
        </p:txBody>
      </p:sp>
      <p:sp>
        <p:nvSpPr>
          <p:cNvPr id="594" name="Shape 594"/>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descr="A black and grey logo&#10;&#10;Description automatically generated">
            <a:extLst>
              <a:ext uri="{FF2B5EF4-FFF2-40B4-BE49-F238E27FC236}">
                <a16:creationId xmlns:a16="http://schemas.microsoft.com/office/drawing/2014/main" id="{F8817EDB-EF9F-8C9E-5F24-5E94A5BFB3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6067" y="13120591"/>
            <a:ext cx="2518313" cy="3907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ull width text">
    <p:spTree>
      <p:nvGrpSpPr>
        <p:cNvPr id="1" name=""/>
        <p:cNvGrpSpPr/>
        <p:nvPr/>
      </p:nvGrpSpPr>
      <p:grpSpPr>
        <a:xfrm>
          <a:off x="0" y="0"/>
          <a:ext cx="0" cy="0"/>
          <a:chOff x="0" y="0"/>
          <a:chExt cx="0" cy="0"/>
        </a:xfrm>
      </p:grpSpPr>
      <p:sp>
        <p:nvSpPr>
          <p:cNvPr id="610" name="Shape 610"/>
          <p:cNvSpPr>
            <a:spLocks noGrp="1"/>
          </p:cNvSpPr>
          <p:nvPr>
            <p:ph type="body" sz="half" idx="1"/>
          </p:nvPr>
        </p:nvSpPr>
        <p:spPr>
          <a:xfrm>
            <a:off x="2177736" y="6556971"/>
            <a:ext cx="20028528" cy="3909598"/>
          </a:xfrm>
          <a:prstGeom prst="rect">
            <a:avLst/>
          </a:prstGeom>
        </p:spPr>
        <p:txBody>
          <a:bodyPr anchor="t">
            <a:noAutofit/>
          </a:bodyPr>
          <a:lstStyle>
            <a:lvl1pPr marL="0" indent="0">
              <a:lnSpc>
                <a:spcPct val="170000"/>
              </a:lnSpc>
              <a:spcBef>
                <a:spcPts val="0"/>
              </a:spcBef>
              <a:buSzTx/>
              <a:buNone/>
              <a:defRPr sz="2000">
                <a:solidFill>
                  <a:srgbClr val="888B8C"/>
                </a:solidFill>
                <a:latin typeface="Open Sans" charset="0"/>
                <a:ea typeface="Open Sans" charset="0"/>
                <a:cs typeface="Open Sans" charset="0"/>
                <a:sym typeface="Lato Regular"/>
              </a:defRPr>
            </a:lvl1pPr>
            <a:lvl2pPr marL="0" indent="228600">
              <a:lnSpc>
                <a:spcPct val="170000"/>
              </a:lnSpc>
              <a:spcBef>
                <a:spcPts val="0"/>
              </a:spcBef>
              <a:buSzTx/>
              <a:buNone/>
              <a:defRPr sz="2000">
                <a:solidFill>
                  <a:srgbClr val="888B8C"/>
                </a:solidFill>
                <a:latin typeface="Open Sans" charset="0"/>
                <a:ea typeface="Open Sans" charset="0"/>
                <a:cs typeface="Open Sans" charset="0"/>
                <a:sym typeface="Lato Regular"/>
              </a:defRPr>
            </a:lvl2pPr>
            <a:lvl3pPr marL="0" indent="457200">
              <a:lnSpc>
                <a:spcPct val="170000"/>
              </a:lnSpc>
              <a:spcBef>
                <a:spcPts val="0"/>
              </a:spcBef>
              <a:buSzTx/>
              <a:buNone/>
              <a:defRPr sz="2000">
                <a:solidFill>
                  <a:srgbClr val="888B8C"/>
                </a:solidFill>
                <a:latin typeface="Open Sans" charset="0"/>
                <a:ea typeface="Open Sans" charset="0"/>
                <a:cs typeface="Open Sans" charset="0"/>
                <a:sym typeface="Lato Regular"/>
              </a:defRPr>
            </a:lvl3pPr>
            <a:lvl4pPr marL="0" indent="685800">
              <a:lnSpc>
                <a:spcPct val="170000"/>
              </a:lnSpc>
              <a:spcBef>
                <a:spcPts val="0"/>
              </a:spcBef>
              <a:buSzTx/>
              <a:buNone/>
              <a:defRPr sz="2000">
                <a:solidFill>
                  <a:srgbClr val="888B8C"/>
                </a:solidFill>
                <a:latin typeface="Open Sans" charset="0"/>
                <a:ea typeface="Open Sans" charset="0"/>
                <a:cs typeface="Open Sans" charset="0"/>
                <a:sym typeface="Lato Regular"/>
              </a:defRPr>
            </a:lvl4pPr>
            <a:lvl5pPr marL="0" indent="914400">
              <a:lnSpc>
                <a:spcPct val="170000"/>
              </a:lnSpc>
              <a:spcBef>
                <a:spcPts val="0"/>
              </a:spcBef>
              <a:buSzTx/>
              <a:buNone/>
              <a:defRPr sz="2000">
                <a:solidFill>
                  <a:srgbClr val="888B8C"/>
                </a:solidFill>
                <a:latin typeface="Open Sans" charset="0"/>
                <a:ea typeface="Open Sans" charset="0"/>
                <a:cs typeface="Open Sans" charset="0"/>
                <a:sym typeface="Lato Regular"/>
              </a:defRPr>
            </a:lvl5pPr>
          </a:lstStyle>
          <a:p>
            <a:r>
              <a:t>Body Level One</a:t>
            </a:r>
          </a:p>
          <a:p>
            <a:pPr lvl="1"/>
            <a:r>
              <a:t>Body Level Two</a:t>
            </a:r>
          </a:p>
          <a:p>
            <a:pPr lvl="2"/>
            <a:r>
              <a:t>Body Level Three</a:t>
            </a:r>
          </a:p>
          <a:p>
            <a:pPr lvl="3"/>
            <a:r>
              <a:t>Body Level Four</a:t>
            </a:r>
          </a:p>
          <a:p>
            <a:pPr lvl="4"/>
            <a:r>
              <a:t>Body Level Five</a:t>
            </a:r>
          </a:p>
        </p:txBody>
      </p:sp>
      <p:sp>
        <p:nvSpPr>
          <p:cNvPr id="611" name="Shape 611"/>
          <p:cNvSpPr>
            <a:spLocks noGrp="1"/>
          </p:cNvSpPr>
          <p:nvPr>
            <p:ph type="title"/>
          </p:nvPr>
        </p:nvSpPr>
        <p:spPr>
          <a:xfrm>
            <a:off x="2192192" y="3302419"/>
            <a:ext cx="9439290" cy="1168401"/>
          </a:xfrm>
          <a:prstGeom prst="rect">
            <a:avLst/>
          </a:prstGeom>
        </p:spPr>
        <p:txBody>
          <a:bodyPr/>
          <a:lstStyle>
            <a:lvl1pPr algn="l">
              <a:defRPr sz="7000" b="1">
                <a:solidFill>
                  <a:srgbClr val="525252"/>
                </a:solidFill>
                <a:latin typeface="Open Sans" charset="0"/>
                <a:ea typeface="Open Sans" charset="0"/>
                <a:cs typeface="Open Sans" charset="0"/>
                <a:sym typeface="Lato Bold"/>
              </a:defRPr>
            </a:lvl1pPr>
          </a:lstStyle>
          <a:p>
            <a:r>
              <a:t>Title Text</a:t>
            </a:r>
          </a:p>
        </p:txBody>
      </p:sp>
      <p:sp>
        <p:nvSpPr>
          <p:cNvPr id="612" name="Shape 612"/>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descr="A black and grey logo&#10;&#10;Description automatically generated">
            <a:extLst>
              <a:ext uri="{FF2B5EF4-FFF2-40B4-BE49-F238E27FC236}">
                <a16:creationId xmlns:a16="http://schemas.microsoft.com/office/drawing/2014/main" id="{064D2BCE-EA02-EC89-31E1-56417CAADE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6067" y="13120591"/>
            <a:ext cx="2518313" cy="39071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19" name="Shape 619"/>
          <p:cNvSpPr>
            <a:spLocks noGrp="1"/>
          </p:cNvSpPr>
          <p:nvPr>
            <p:ph type="sldNum" sz="quarter" idx="2"/>
          </p:nvPr>
        </p:nvSpPr>
        <p:spPr>
          <a:prstGeom prst="rect">
            <a:avLst/>
          </a:prstGeom>
        </p:spPr>
        <p:txBody>
          <a:bodyPr/>
          <a:lstStyle/>
          <a:p>
            <a:fld id="{86CB4B4D-7CA3-9044-876B-883B54F8677D}" type="slidenum">
              <a:t>‹#›</a:t>
            </a:fld>
            <a:endParaRPr/>
          </a:p>
        </p:txBody>
      </p:sp>
      <p:pic>
        <p:nvPicPr>
          <p:cNvPr id="7" name="Picture 6"/>
          <p:cNvPicPr>
            <a:picLocks noChangeAspect="1"/>
          </p:cNvPicPr>
          <p:nvPr userDrawn="1"/>
        </p:nvPicPr>
        <p:blipFill>
          <a:blip r:embed="rId2"/>
          <a:stretch>
            <a:fillRect/>
          </a:stretch>
        </p:blipFill>
        <p:spPr>
          <a:xfrm>
            <a:off x="432367" y="13068133"/>
            <a:ext cx="2951416" cy="463667"/>
          </a:xfrm>
          <a:prstGeom prst="rect">
            <a:avLst/>
          </a:prstGeom>
        </p:spPr>
      </p:pic>
      <p:pic>
        <p:nvPicPr>
          <p:cNvPr id="2" name="Picture 1" descr="A black and grey logo&#10;&#10;Description automatically generated">
            <a:extLst>
              <a:ext uri="{FF2B5EF4-FFF2-40B4-BE49-F238E27FC236}">
                <a16:creationId xmlns:a16="http://schemas.microsoft.com/office/drawing/2014/main" id="{25B2A817-CB64-781E-D3D9-5527AC16C65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6067" y="13120591"/>
            <a:ext cx="2518313" cy="39071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lank Dark">
    <p:bg>
      <p:bgPr>
        <a:solidFill>
          <a:srgbClr val="222328"/>
        </a:solidFill>
        <a:effectLst/>
      </p:bgPr>
    </p:bg>
    <p:spTree>
      <p:nvGrpSpPr>
        <p:cNvPr id="1" name=""/>
        <p:cNvGrpSpPr/>
        <p:nvPr/>
      </p:nvGrpSpPr>
      <p:grpSpPr>
        <a:xfrm>
          <a:off x="0" y="0"/>
          <a:ext cx="0" cy="0"/>
          <a:chOff x="0" y="0"/>
          <a:chExt cx="0" cy="0"/>
        </a:xfrm>
      </p:grpSpPr>
      <p:sp>
        <p:nvSpPr>
          <p:cNvPr id="626" name="Shape 626"/>
          <p:cNvSpPr>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A close up of a logo&#10;&#10;Description automatically generated">
            <a:extLst>
              <a:ext uri="{FF2B5EF4-FFF2-40B4-BE49-F238E27FC236}">
                <a16:creationId xmlns:a16="http://schemas.microsoft.com/office/drawing/2014/main" id="{1A2831C9-01B9-5A1D-7FA8-436F69E155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032" y="13107048"/>
            <a:ext cx="2586382" cy="4178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What we do? (1)">
    <p:bg>
      <p:bgPr>
        <a:solidFill>
          <a:srgbClr val="FFFFFF"/>
        </a:solidFill>
        <a:effectLst/>
      </p:bgPr>
    </p:bg>
    <p:spTree>
      <p:nvGrpSpPr>
        <p:cNvPr id="1" name=""/>
        <p:cNvGrpSpPr/>
        <p:nvPr/>
      </p:nvGrpSpPr>
      <p:grpSpPr>
        <a:xfrm>
          <a:off x="0" y="0"/>
          <a:ext cx="0" cy="0"/>
          <a:chOff x="0" y="0"/>
          <a:chExt cx="0" cy="0"/>
        </a:xfrm>
      </p:grpSpPr>
      <p:sp>
        <p:nvSpPr>
          <p:cNvPr id="54" name="Shape 54"/>
          <p:cNvSpPr/>
          <p:nvPr/>
        </p:nvSpPr>
        <p:spPr>
          <a:xfrm>
            <a:off x="4478" y="-4930"/>
            <a:ext cx="24375043" cy="5940226"/>
          </a:xfrm>
          <a:prstGeom prst="rect">
            <a:avLst/>
          </a:prstGeom>
          <a:solidFill>
            <a:srgbClr val="222328"/>
          </a:solidFill>
          <a:ln w="12700">
            <a:miter lim="400000"/>
          </a:ln>
        </p:spPr>
        <p:txBody>
          <a:bodyPr lIns="50800" tIns="50800" rIns="50800" bIns="50800" anchor="ctr"/>
          <a:lstStyle/>
          <a:p>
            <a:pPr>
              <a:defRPr sz="3200">
                <a:solidFill>
                  <a:srgbClr val="FFFFFF"/>
                </a:solidFill>
              </a:defRPr>
            </a:pPr>
            <a:endParaRPr/>
          </a:p>
        </p:txBody>
      </p:sp>
      <p:sp>
        <p:nvSpPr>
          <p:cNvPr id="55" name="Shape 55"/>
          <p:cNvSpPr>
            <a:spLocks noGrp="1"/>
          </p:cNvSpPr>
          <p:nvPr>
            <p:ph type="pic" idx="13"/>
          </p:nvPr>
        </p:nvSpPr>
        <p:spPr>
          <a:xfrm>
            <a:off x="4479" y="-4930"/>
            <a:ext cx="24375043" cy="5940226"/>
          </a:xfrm>
          <a:prstGeom prst="rect">
            <a:avLst/>
          </a:prstGeom>
        </p:spPr>
        <p:txBody>
          <a:bodyPr lIns="91439" tIns="45719" rIns="91439" bIns="45719" anchor="t">
            <a:noAutofit/>
          </a:bodyPr>
          <a:lstStyle/>
          <a:p>
            <a:endParaRPr/>
          </a:p>
        </p:txBody>
      </p:sp>
      <p:sp>
        <p:nvSpPr>
          <p:cNvPr id="56" name="Shape 56"/>
          <p:cNvSpPr>
            <a:spLocks noGrp="1"/>
          </p:cNvSpPr>
          <p:nvPr>
            <p:ph type="title"/>
          </p:nvPr>
        </p:nvSpPr>
        <p:spPr>
          <a:xfrm>
            <a:off x="2430246" y="2127739"/>
            <a:ext cx="7385388" cy="1168401"/>
          </a:xfrm>
          <a:prstGeom prst="rect">
            <a:avLst/>
          </a:prstGeom>
        </p:spPr>
        <p:txBody>
          <a:bodyPr/>
          <a:lstStyle>
            <a:lvl1pPr algn="l">
              <a:defRPr sz="7000" b="1">
                <a:solidFill>
                  <a:srgbClr val="FFFFFF"/>
                </a:solidFill>
                <a:latin typeface="Open Sans" charset="0"/>
                <a:ea typeface="Open Sans" charset="0"/>
                <a:cs typeface="Open Sans" charset="0"/>
                <a:sym typeface="Lato Bold"/>
              </a:defRPr>
            </a:lvl1pPr>
          </a:lstStyle>
          <a:p>
            <a:r>
              <a:rPr dirty="0"/>
              <a:t>Title Text</a:t>
            </a:r>
          </a:p>
        </p:txBody>
      </p:sp>
      <p:sp>
        <p:nvSpPr>
          <p:cNvPr id="57" name="Shape 57"/>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descr="A black and grey logo&#10;&#10;Description automatically generated">
            <a:extLst>
              <a:ext uri="{FF2B5EF4-FFF2-40B4-BE49-F238E27FC236}">
                <a16:creationId xmlns:a16="http://schemas.microsoft.com/office/drawing/2014/main" id="{1A226B40-B044-A418-78D7-ACD599919D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6067" y="13120591"/>
            <a:ext cx="2518313" cy="390716"/>
          </a:xfrm>
          <a:prstGeom prst="rect">
            <a:avLst/>
          </a:prstGeom>
        </p:spPr>
      </p:pic>
    </p:spTree>
    <p:extLst>
      <p:ext uri="{BB962C8B-B14F-4D97-AF65-F5344CB8AC3E}">
        <p14:creationId xmlns:p14="http://schemas.microsoft.com/office/powerpoint/2010/main" val="2998159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Gallery (4)">
    <p:bg>
      <p:bgPr>
        <a:solidFill>
          <a:srgbClr val="222328"/>
        </a:solidFill>
        <a:effectLst/>
      </p:bgPr>
    </p:bg>
    <p:spTree>
      <p:nvGrpSpPr>
        <p:cNvPr id="1" name=""/>
        <p:cNvGrpSpPr/>
        <p:nvPr/>
      </p:nvGrpSpPr>
      <p:grpSpPr>
        <a:xfrm>
          <a:off x="0" y="0"/>
          <a:ext cx="0" cy="0"/>
          <a:chOff x="0" y="0"/>
          <a:chExt cx="0" cy="0"/>
        </a:xfrm>
      </p:grpSpPr>
      <p:sp>
        <p:nvSpPr>
          <p:cNvPr id="113" name="Shape 113"/>
          <p:cNvSpPr>
            <a:spLocks noGrp="1"/>
          </p:cNvSpPr>
          <p:nvPr>
            <p:ph type="title"/>
          </p:nvPr>
        </p:nvSpPr>
        <p:spPr>
          <a:xfrm>
            <a:off x="14934584" y="4335756"/>
            <a:ext cx="7270403" cy="1168401"/>
          </a:xfrm>
          <a:prstGeom prst="rect">
            <a:avLst/>
          </a:prstGeom>
        </p:spPr>
        <p:txBody>
          <a:bodyPr/>
          <a:lstStyle>
            <a:lvl1pPr algn="l">
              <a:defRPr sz="7000" b="1">
                <a:solidFill>
                  <a:srgbClr val="FFFFFF"/>
                </a:solidFill>
                <a:latin typeface="Open Sans" charset="0"/>
                <a:ea typeface="Open Sans" charset="0"/>
                <a:cs typeface="Open Sans" charset="0"/>
                <a:sym typeface="Lato Bold"/>
              </a:defRPr>
            </a:lvl1pPr>
          </a:lstStyle>
          <a:p>
            <a:r>
              <a:rPr dirty="0"/>
              <a:t>Title Text</a:t>
            </a:r>
          </a:p>
        </p:txBody>
      </p:sp>
      <p:sp>
        <p:nvSpPr>
          <p:cNvPr id="114" name="Shape 114"/>
          <p:cNvSpPr>
            <a:spLocks noGrp="1"/>
          </p:cNvSpPr>
          <p:nvPr>
            <p:ph type="body" sz="quarter" idx="1"/>
          </p:nvPr>
        </p:nvSpPr>
        <p:spPr>
          <a:xfrm>
            <a:off x="14937981" y="7006507"/>
            <a:ext cx="7843103" cy="2379981"/>
          </a:xfrm>
          <a:prstGeom prst="rect">
            <a:avLst/>
          </a:prstGeom>
        </p:spPr>
        <p:txBody>
          <a:bodyPr anchor="t">
            <a:noAutofit/>
          </a:bodyPr>
          <a:lstStyle>
            <a:lvl1pPr marL="0" indent="0">
              <a:lnSpc>
                <a:spcPct val="170000"/>
              </a:lnSpc>
              <a:spcBef>
                <a:spcPts val="0"/>
              </a:spcBef>
              <a:buSzTx/>
              <a:buNone/>
              <a:defRPr sz="2000">
                <a:solidFill>
                  <a:srgbClr val="8E9192"/>
                </a:solidFill>
                <a:latin typeface="Open Sans" charset="0"/>
                <a:ea typeface="Open Sans" charset="0"/>
                <a:cs typeface="Open Sans" charset="0"/>
                <a:sym typeface="Lato Regular"/>
              </a:defRPr>
            </a:lvl1pPr>
            <a:lvl2pPr marL="0" indent="228600">
              <a:lnSpc>
                <a:spcPct val="170000"/>
              </a:lnSpc>
              <a:spcBef>
                <a:spcPts val="0"/>
              </a:spcBef>
              <a:buSzTx/>
              <a:buNone/>
              <a:defRPr sz="2000">
                <a:solidFill>
                  <a:srgbClr val="8E9192"/>
                </a:solidFill>
                <a:latin typeface="Open Sans" charset="0"/>
                <a:ea typeface="Open Sans" charset="0"/>
                <a:cs typeface="Open Sans" charset="0"/>
                <a:sym typeface="Lato Regular"/>
              </a:defRPr>
            </a:lvl2pPr>
            <a:lvl3pPr marL="0" indent="457200">
              <a:lnSpc>
                <a:spcPct val="170000"/>
              </a:lnSpc>
              <a:spcBef>
                <a:spcPts val="0"/>
              </a:spcBef>
              <a:buSzTx/>
              <a:buNone/>
              <a:defRPr sz="2000">
                <a:solidFill>
                  <a:srgbClr val="8E9192"/>
                </a:solidFill>
                <a:latin typeface="Open Sans" charset="0"/>
                <a:ea typeface="Open Sans" charset="0"/>
                <a:cs typeface="Open Sans" charset="0"/>
                <a:sym typeface="Lato Regular"/>
              </a:defRPr>
            </a:lvl3pPr>
            <a:lvl4pPr marL="0" indent="685800">
              <a:lnSpc>
                <a:spcPct val="170000"/>
              </a:lnSpc>
              <a:spcBef>
                <a:spcPts val="0"/>
              </a:spcBef>
              <a:buSzTx/>
              <a:buNone/>
              <a:defRPr sz="2000">
                <a:solidFill>
                  <a:srgbClr val="8E9192"/>
                </a:solidFill>
                <a:latin typeface="Open Sans" charset="0"/>
                <a:ea typeface="Open Sans" charset="0"/>
                <a:cs typeface="Open Sans" charset="0"/>
                <a:sym typeface="Lato Regular"/>
              </a:defRPr>
            </a:lvl4pPr>
            <a:lvl5pPr marL="0" indent="914400">
              <a:lnSpc>
                <a:spcPct val="170000"/>
              </a:lnSpc>
              <a:spcBef>
                <a:spcPts val="0"/>
              </a:spcBef>
              <a:buSzTx/>
              <a:buNone/>
              <a:defRPr sz="2000">
                <a:solidFill>
                  <a:srgbClr val="8E9192"/>
                </a:solidFill>
                <a:latin typeface="Open Sans" charset="0"/>
                <a:ea typeface="Open Sans" charset="0"/>
                <a:cs typeface="Open Sans" charset="0"/>
                <a:sym typeface="Lato Regular"/>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15" name="Shape 115"/>
          <p:cNvSpPr>
            <a:spLocks noGrp="1"/>
          </p:cNvSpPr>
          <p:nvPr>
            <p:ph type="pic" sz="quarter" idx="13"/>
          </p:nvPr>
        </p:nvSpPr>
        <p:spPr>
          <a:xfrm>
            <a:off x="6963545" y="1754808"/>
            <a:ext cx="4953001" cy="4953001"/>
          </a:xfrm>
          <a:prstGeom prst="rect">
            <a:avLst/>
          </a:prstGeom>
        </p:spPr>
        <p:txBody>
          <a:bodyPr lIns="91439" tIns="45719" rIns="91439" bIns="45719" anchor="t">
            <a:noAutofit/>
          </a:bodyPr>
          <a:lstStyle/>
          <a:p>
            <a:endParaRPr/>
          </a:p>
        </p:txBody>
      </p:sp>
      <p:sp>
        <p:nvSpPr>
          <p:cNvPr id="116" name="Shape 116"/>
          <p:cNvSpPr>
            <a:spLocks noGrp="1"/>
          </p:cNvSpPr>
          <p:nvPr>
            <p:ph type="pic" sz="quarter" idx="14"/>
          </p:nvPr>
        </p:nvSpPr>
        <p:spPr>
          <a:xfrm>
            <a:off x="6963545" y="6981687"/>
            <a:ext cx="4953001" cy="4953001"/>
          </a:xfrm>
          <a:prstGeom prst="rect">
            <a:avLst/>
          </a:prstGeom>
        </p:spPr>
        <p:txBody>
          <a:bodyPr lIns="91439" tIns="45719" rIns="91439" bIns="45719" anchor="t">
            <a:noAutofit/>
          </a:bodyPr>
          <a:lstStyle/>
          <a:p>
            <a:endParaRPr/>
          </a:p>
        </p:txBody>
      </p:sp>
      <p:sp>
        <p:nvSpPr>
          <p:cNvPr id="117" name="Shape 117"/>
          <p:cNvSpPr>
            <a:spLocks noGrp="1"/>
          </p:cNvSpPr>
          <p:nvPr>
            <p:ph type="pic" sz="quarter" idx="15"/>
          </p:nvPr>
        </p:nvSpPr>
        <p:spPr>
          <a:xfrm>
            <a:off x="1769923" y="1754808"/>
            <a:ext cx="4953001" cy="4953001"/>
          </a:xfrm>
          <a:prstGeom prst="rect">
            <a:avLst/>
          </a:prstGeom>
        </p:spPr>
        <p:txBody>
          <a:bodyPr lIns="91439" tIns="45719" rIns="91439" bIns="45719" anchor="t">
            <a:noAutofit/>
          </a:bodyPr>
          <a:lstStyle/>
          <a:p>
            <a:endParaRPr/>
          </a:p>
        </p:txBody>
      </p:sp>
      <p:sp>
        <p:nvSpPr>
          <p:cNvPr id="118" name="Shape 118"/>
          <p:cNvSpPr>
            <a:spLocks noGrp="1"/>
          </p:cNvSpPr>
          <p:nvPr>
            <p:ph type="pic" sz="quarter" idx="16"/>
          </p:nvPr>
        </p:nvSpPr>
        <p:spPr>
          <a:xfrm>
            <a:off x="1769923" y="6981687"/>
            <a:ext cx="4953001" cy="4953001"/>
          </a:xfrm>
          <a:prstGeom prst="rect">
            <a:avLst/>
          </a:prstGeom>
        </p:spPr>
        <p:txBody>
          <a:bodyPr lIns="91439" tIns="45719" rIns="91439" bIns="45719" anchor="t">
            <a:noAutofit/>
          </a:bodyPr>
          <a:lstStyle/>
          <a:p>
            <a:endParaRPr/>
          </a:p>
        </p:txBody>
      </p:sp>
      <p:sp>
        <p:nvSpPr>
          <p:cNvPr id="119" name="Shape 119"/>
          <p:cNvSpPr>
            <a:spLocks noGrp="1"/>
          </p:cNvSpPr>
          <p:nvPr>
            <p:ph type="sldNum" sz="quarter" idx="2"/>
          </p:nvPr>
        </p:nvSpPr>
        <p:spPr>
          <a:prstGeom prst="rect">
            <a:avLst/>
          </a:prstGeom>
        </p:spPr>
        <p:txBody>
          <a:bodyPr/>
          <a:lstStyle/>
          <a:p>
            <a:fld id="{86CB4B4D-7CA3-9044-876B-883B54F8677D}" type="slidenum">
              <a:t>‹#›</a:t>
            </a:fld>
            <a:endParaRPr/>
          </a:p>
        </p:txBody>
      </p:sp>
      <p:pic>
        <p:nvPicPr>
          <p:cNvPr id="2" name="Picture 1" descr="A close up of a logo&#10;&#10;Description automatically generated">
            <a:extLst>
              <a:ext uri="{FF2B5EF4-FFF2-40B4-BE49-F238E27FC236}">
                <a16:creationId xmlns:a16="http://schemas.microsoft.com/office/drawing/2014/main" id="{A130ADC1-F7DD-3CD9-E80E-7E8D3D92B0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032" y="13107048"/>
            <a:ext cx="2586382" cy="417801"/>
          </a:xfrm>
          <a:prstGeom prst="rect">
            <a:avLst/>
          </a:prstGeom>
        </p:spPr>
      </p:pic>
    </p:spTree>
    <p:extLst>
      <p:ext uri="{BB962C8B-B14F-4D97-AF65-F5344CB8AC3E}">
        <p14:creationId xmlns:p14="http://schemas.microsoft.com/office/powerpoint/2010/main" val="38368491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701" r:id="rId1"/>
    <p:sldLayoutId id="2147483703" r:id="rId2"/>
    <p:sldLayoutId id="2147483704" r:id="rId3"/>
    <p:sldLayoutId id="2147483705" r:id="rId4"/>
    <p:sldLayoutId id="2147483707" r:id="rId5"/>
    <p:sldLayoutId id="2147483708" r:id="rId6"/>
  </p:sldLayoutIdLst>
  <p:hf sldNum="0" hdr="0" dt="0"/>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63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latinLnBrk="0">
        <a:lnSpc>
          <a:spcPct val="100000"/>
        </a:lnSpc>
        <a:spcBef>
          <a:spcPts val="52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ontario.ca/document/your-guide-employment-standards-act-0/requirements-related-publicly-advertised-job"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chrc-ccdp.gc.ca/resources/newsroom/statement-artificial-intelligence-should-benefit-everyon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ohrc.on.ca/en/human-rights-ai-impact-assessmen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5033" t="22322" r="13725" b="34170"/>
          <a:stretch/>
        </p:blipFill>
        <p:spPr>
          <a:xfrm>
            <a:off x="-1" y="0"/>
            <a:ext cx="24384001" cy="13716000"/>
          </a:xfrm>
          <a:prstGeom prst="rect">
            <a:avLst/>
          </a:prstGeom>
        </p:spPr>
      </p:pic>
      <p:sp>
        <p:nvSpPr>
          <p:cNvPr id="15" name="object 4"/>
          <p:cNvSpPr txBox="1">
            <a:spLocks/>
          </p:cNvSpPr>
          <p:nvPr/>
        </p:nvSpPr>
        <p:spPr>
          <a:xfrm>
            <a:off x="4559023" y="4782777"/>
            <a:ext cx="15265952" cy="1846659"/>
          </a:xfrm>
          <a:prstGeom prst="rect">
            <a:avLst/>
          </a:prstGeom>
        </p:spPr>
        <p:txBody>
          <a:bodyPr vert="horz" wrap="square" lIns="0" tIns="0" rIns="0" bIns="0" rtlCol="0">
            <a:spAutoFit/>
          </a:bodyPr>
          <a:lstStyle>
            <a:lvl1pPr>
              <a:defRPr>
                <a:latin typeface="+mj-lt"/>
                <a:ea typeface="+mj-ea"/>
                <a:cs typeface="+mj-cs"/>
              </a:defRPr>
            </a:lvl1pPr>
          </a:lstStyle>
          <a:p>
            <a:pPr>
              <a:defRPr sz="7200" b="1">
                <a:solidFill>
                  <a:srgbClr val="FFFFFF"/>
                </a:solidFill>
                <a:latin typeface="Hind SemiBold"/>
                <a:ea typeface="Hind SemiBold"/>
                <a:cs typeface="Hind SemiBold"/>
                <a:sym typeface="Hind SemiBold"/>
              </a:defRPr>
            </a:pPr>
            <a:r>
              <a:rPr lang="en-US" sz="6000" dirty="0"/>
              <a:t>CSSEA 2026 AGM and Conference</a:t>
            </a:r>
            <a:endParaRPr lang="en-US" sz="9600" dirty="0"/>
          </a:p>
          <a:p>
            <a:pPr>
              <a:defRPr sz="7200" b="1" i="1">
                <a:solidFill>
                  <a:srgbClr val="FFFFFF"/>
                </a:solidFill>
                <a:latin typeface="Hind SemiBold"/>
                <a:ea typeface="Hind SemiBold"/>
                <a:cs typeface="Hind SemiBold"/>
                <a:sym typeface="Hind SemiBold"/>
              </a:defRPr>
            </a:pPr>
            <a:r>
              <a:rPr lang="en-US" sz="6000" dirty="0"/>
              <a:t>AI and the Law</a:t>
            </a:r>
          </a:p>
        </p:txBody>
      </p:sp>
      <p:sp>
        <p:nvSpPr>
          <p:cNvPr id="7" name="Shape 645"/>
          <p:cNvSpPr/>
          <p:nvPr/>
        </p:nvSpPr>
        <p:spPr>
          <a:xfrm>
            <a:off x="2725181" y="8238128"/>
            <a:ext cx="18459450" cy="48731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12700" marR="5080">
              <a:lnSpc>
                <a:spcPts val="3000"/>
              </a:lnSpc>
            </a:pPr>
            <a:endParaRPr lang="en-US" sz="2200">
              <a:solidFill>
                <a:schemeClr val="bg1"/>
              </a:solidFill>
              <a:latin typeface="Hind" charset="0"/>
              <a:ea typeface="Hind" charset="0"/>
              <a:cs typeface="Hind" charset="0"/>
            </a:endParaRPr>
          </a:p>
        </p:txBody>
      </p:sp>
      <p:sp>
        <p:nvSpPr>
          <p:cNvPr id="10" name="Rectangle 9"/>
          <p:cNvSpPr/>
          <p:nvPr/>
        </p:nvSpPr>
        <p:spPr>
          <a:xfrm>
            <a:off x="9720345" y="7077002"/>
            <a:ext cx="4943309" cy="231154"/>
          </a:xfrm>
          <a:prstGeom prst="rect">
            <a:avLst/>
          </a:prstGeom>
          <a:solidFill>
            <a:srgbClr val="DD5052"/>
          </a:solidFill>
          <a:ln w="12700">
            <a:miter lim="400000"/>
          </a:ln>
        </p:spPr>
        <p:txBody>
          <a:bodyPr wrap="square" lIns="45719" rIns="45719" rtlCol="0" anchor="ctr">
            <a:noAutofit/>
          </a:bodyPr>
          <a:lstStyle/>
          <a:p>
            <a:pPr algn="l" defTabSz="457200">
              <a:lnSpc>
                <a:spcPct val="93000"/>
              </a:lnSpc>
            </a:pPr>
            <a:endParaRPr lang="en-US" sz="1800">
              <a:latin typeface="Arial"/>
              <a:ea typeface="Arial"/>
              <a:cs typeface="Arial"/>
              <a:sym typeface="Arial"/>
            </a:endParaRPr>
          </a:p>
        </p:txBody>
      </p:sp>
      <p:pic>
        <p:nvPicPr>
          <p:cNvPr id="3" name="Picture 2" descr="A black and white logo&#10;&#10;Description automatically generated">
            <a:extLst>
              <a:ext uri="{FF2B5EF4-FFF2-40B4-BE49-F238E27FC236}">
                <a16:creationId xmlns:a16="http://schemas.microsoft.com/office/drawing/2014/main" id="{4A8166E2-6B6E-2440-7EEC-5CF226DE0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82" y="387752"/>
            <a:ext cx="2246999" cy="2859817"/>
          </a:xfrm>
          <a:prstGeom prst="rect">
            <a:avLst/>
          </a:prstGeom>
        </p:spPr>
      </p:pic>
      <p:sp>
        <p:nvSpPr>
          <p:cNvPr id="5" name="Rectangle 4">
            <a:extLst>
              <a:ext uri="{FF2B5EF4-FFF2-40B4-BE49-F238E27FC236}">
                <a16:creationId xmlns:a16="http://schemas.microsoft.com/office/drawing/2014/main" id="{D8B15988-D0C2-ACF5-B780-1F95E3CC7DDE}"/>
              </a:ext>
            </a:extLst>
          </p:cNvPr>
          <p:cNvSpPr txBox="1"/>
          <p:nvPr/>
        </p:nvSpPr>
        <p:spPr>
          <a:xfrm>
            <a:off x="5077899" y="8201386"/>
            <a:ext cx="14228200" cy="56323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80000"/>
              </a:lnSpc>
              <a:defRPr sz="5200">
                <a:solidFill>
                  <a:srgbClr val="FFFFFF"/>
                </a:solidFill>
                <a:latin typeface="Hind SemiBold"/>
                <a:ea typeface="Hind SemiBold"/>
                <a:cs typeface="Hind SemiBold"/>
                <a:sym typeface="Hind SemiBold"/>
              </a:defRPr>
            </a:pPr>
            <a:r>
              <a:rPr lang="en-CA" sz="3200" dirty="0">
                <a:latin typeface="Hind Medium" panose="02000000000000000000" pitchFamily="2" charset="0"/>
                <a:cs typeface="Hind Medium" panose="02000000000000000000" pitchFamily="2" charset="0"/>
              </a:rPr>
              <a:t>October 15, 2026</a:t>
            </a:r>
          </a:p>
          <a:p>
            <a:pPr>
              <a:lnSpc>
                <a:spcPct val="80000"/>
              </a:lnSpc>
              <a:defRPr sz="5200">
                <a:solidFill>
                  <a:srgbClr val="FFFFFF"/>
                </a:solidFill>
                <a:latin typeface="Hind SemiBold"/>
                <a:ea typeface="Hind SemiBold"/>
                <a:cs typeface="Hind SemiBold"/>
                <a:sym typeface="Hind SemiBold"/>
              </a:defRPr>
            </a:pPr>
            <a:br>
              <a:rPr lang="en-CA" sz="3200" dirty="0"/>
            </a:br>
            <a:r>
              <a:rPr sz="3200" dirty="0"/>
              <a:t>Matthew Cooperwilliams &amp; Joshua Ghatak</a:t>
            </a:r>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endParaRPr lang="en-CA" sz="3200" dirty="0"/>
          </a:p>
          <a:p>
            <a:pPr>
              <a:lnSpc>
                <a:spcPct val="80000"/>
              </a:lnSpc>
              <a:defRPr sz="5200">
                <a:solidFill>
                  <a:srgbClr val="FFFFFF"/>
                </a:solidFill>
                <a:latin typeface="Hind SemiBold"/>
                <a:ea typeface="Hind SemiBold"/>
                <a:cs typeface="Hind SemiBold"/>
                <a:sym typeface="Hind SemiBold"/>
              </a:defRPr>
            </a:pPr>
            <a:br>
              <a:rPr lang="en-CA" sz="3200" dirty="0"/>
            </a:br>
            <a:r>
              <a:rPr sz="3200" dirty="0"/>
              <a:t>Cooperwilliams Truman &amp; Ito LLP</a:t>
            </a:r>
          </a:p>
          <a:p>
            <a:pPr>
              <a:lnSpc>
                <a:spcPct val="80000"/>
              </a:lnSpc>
              <a:defRPr sz="5200">
                <a:solidFill>
                  <a:srgbClr val="FFFFFF"/>
                </a:solidFill>
                <a:latin typeface="Hind SemiBold"/>
                <a:ea typeface="Hind SemiBold"/>
                <a:cs typeface="Hind SemiBold"/>
                <a:sym typeface="Hind SemiBold"/>
              </a:defRPr>
            </a:pPr>
            <a:endParaRPr sz="3200" dirty="0"/>
          </a:p>
          <a:p>
            <a:pPr>
              <a:lnSpc>
                <a:spcPct val="80000"/>
              </a:lnSpc>
              <a:defRPr sz="5200">
                <a:solidFill>
                  <a:srgbClr val="FFFFFF"/>
                </a:solidFill>
                <a:latin typeface="Hind SemiBold"/>
                <a:ea typeface="Hind SemiBold"/>
                <a:cs typeface="Hind SemiBold"/>
                <a:sym typeface="Hind SemiBold"/>
              </a:defRPr>
            </a:pPr>
            <a:endParaRPr sz="3200" dirty="0"/>
          </a:p>
        </p:txBody>
      </p:sp>
    </p:spTree>
    <p:extLst>
      <p:ext uri="{BB962C8B-B14F-4D97-AF65-F5344CB8AC3E}">
        <p14:creationId xmlns:p14="http://schemas.microsoft.com/office/powerpoint/2010/main" val="1609483527"/>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24384000" cy="5682342"/>
          </a:xfrm>
          <a:prstGeom prst="rect">
            <a:avLst/>
          </a:prstGeom>
          <a:solidFill>
            <a:srgbClr val="555556"/>
          </a:solidFill>
          <a:ln w="12700">
            <a:miter lim="400000"/>
          </a:ln>
        </p:spPr>
        <p:txBody>
          <a:bodyPr wrap="square" lIns="45719" rIns="45719" rtlCol="0" anchor="ctr">
            <a:noAutofit/>
          </a:bodyPr>
          <a:lstStyle/>
          <a:p>
            <a:pPr algn="l" defTabSz="457200">
              <a:lnSpc>
                <a:spcPct val="93000"/>
              </a:lnSpc>
            </a:pPr>
            <a:endParaRPr lang="en-US" sz="1800">
              <a:latin typeface="Arial"/>
              <a:ea typeface="Arial"/>
              <a:cs typeface="Arial"/>
              <a:sym typeface="Arial"/>
            </a:endParaRPr>
          </a:p>
        </p:txBody>
      </p:sp>
      <p:sp>
        <p:nvSpPr>
          <p:cNvPr id="741" name="Shape 741"/>
          <p:cNvSpPr/>
          <p:nvPr/>
        </p:nvSpPr>
        <p:spPr>
          <a:xfrm>
            <a:off x="2358683" y="8075509"/>
            <a:ext cx="4737856" cy="2524024"/>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90000"/>
              </a:lnSpc>
              <a:defRPr sz="3000">
                <a:solidFill>
                  <a:srgbClr val="525252"/>
                </a:solidFill>
                <a:latin typeface="Lato Bold"/>
                <a:ea typeface="Lato Bold"/>
                <a:cs typeface="Lato Bold"/>
                <a:sym typeface="Lato Bold"/>
              </a:defRPr>
            </a:lvl1pPr>
          </a:lstStyle>
          <a:p>
            <a:pPr>
              <a:buSzPct val="100000"/>
            </a:pPr>
            <a:r>
              <a:rPr lang="en-US" sz="4800" dirty="0">
                <a:solidFill>
                  <a:srgbClr val="1A1A1A"/>
                </a:solidFill>
                <a:latin typeface="Hind" panose="02000000000000000000" pitchFamily="2" charset="0"/>
                <a:cs typeface="Hind" panose="02000000000000000000" pitchFamily="2" charset="0"/>
              </a:rPr>
              <a:t>I.</a:t>
            </a:r>
          </a:p>
          <a:p>
            <a:pPr>
              <a:buSzPct val="100000"/>
            </a:pPr>
            <a:endParaRPr lang="en-US" sz="3200" dirty="0">
              <a:solidFill>
                <a:srgbClr val="1A1A1A"/>
              </a:solidFill>
              <a:latin typeface="Hind" panose="02000000000000000000" pitchFamily="2" charset="0"/>
              <a:cs typeface="Hind" panose="02000000000000000000" pitchFamily="2" charset="0"/>
            </a:endParaRPr>
          </a:p>
          <a:p>
            <a:pPr>
              <a:buSzPct val="100000"/>
            </a:pPr>
            <a:r>
              <a:rPr lang="en-US" sz="3200" dirty="0">
                <a:solidFill>
                  <a:srgbClr val="1A1A1A"/>
                </a:solidFill>
                <a:latin typeface="Hind" panose="02000000000000000000" pitchFamily="2" charset="0"/>
                <a:cs typeface="Hind" panose="02000000000000000000" pitchFamily="2" charset="0"/>
              </a:rPr>
              <a:t>Patchwork of Provincial AI Legislation</a:t>
            </a:r>
          </a:p>
          <a:p>
            <a:endParaRPr b="1" dirty="0">
              <a:latin typeface="Hind" charset="0"/>
              <a:ea typeface="Hind" charset="0"/>
              <a:cs typeface="Hind" charset="0"/>
            </a:endParaRPr>
          </a:p>
        </p:txBody>
      </p:sp>
      <p:sp>
        <p:nvSpPr>
          <p:cNvPr id="744" name="Shape 744"/>
          <p:cNvSpPr/>
          <p:nvPr/>
        </p:nvSpPr>
        <p:spPr>
          <a:xfrm>
            <a:off x="9350331" y="8001119"/>
            <a:ext cx="4737856" cy="231858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buSzPct val="100000"/>
              <a:defRPr sz="4400">
                <a:solidFill>
                  <a:srgbClr val="53585F"/>
                </a:solidFill>
                <a:latin typeface="Hind SemiBold"/>
                <a:ea typeface="Hind SemiBold"/>
                <a:cs typeface="Hind SemiBold"/>
                <a:sym typeface="Hind SemiBold"/>
              </a:defRPr>
            </a:pPr>
            <a:r>
              <a:rPr lang="en-US" sz="4800" dirty="0">
                <a:solidFill>
                  <a:srgbClr val="1A1A1A"/>
                </a:solidFill>
                <a:latin typeface="Hind" panose="02000000000000000000" pitchFamily="2" charset="0"/>
                <a:cs typeface="Hind" panose="02000000000000000000" pitchFamily="2" charset="0"/>
              </a:rPr>
              <a:t>II.</a:t>
            </a:r>
          </a:p>
          <a:p>
            <a:pPr>
              <a:buSzPct val="100000"/>
              <a:defRPr sz="4400">
                <a:solidFill>
                  <a:srgbClr val="53585F"/>
                </a:solidFill>
                <a:latin typeface="Hind SemiBold"/>
                <a:ea typeface="Hind SemiBold"/>
                <a:cs typeface="Hind SemiBold"/>
                <a:sym typeface="Hind SemiBold"/>
              </a:defRPr>
            </a:pPr>
            <a:endParaRPr lang="en-US" sz="3200" dirty="0">
              <a:solidFill>
                <a:srgbClr val="1A1A1A"/>
              </a:solidFill>
              <a:latin typeface="Hind" panose="02000000000000000000" pitchFamily="2" charset="0"/>
              <a:cs typeface="Hind" panose="02000000000000000000" pitchFamily="2" charset="0"/>
            </a:endParaRPr>
          </a:p>
          <a:p>
            <a:pPr>
              <a:buSzPct val="100000"/>
              <a:defRPr sz="4400">
                <a:solidFill>
                  <a:srgbClr val="53585F"/>
                </a:solidFill>
                <a:latin typeface="Hind SemiBold"/>
                <a:ea typeface="Hind SemiBold"/>
                <a:cs typeface="Hind SemiBold"/>
                <a:sym typeface="Hind SemiBold"/>
              </a:defRPr>
            </a:pPr>
            <a:r>
              <a:rPr lang="en-US" sz="3200" dirty="0">
                <a:solidFill>
                  <a:srgbClr val="1A1A1A"/>
                </a:solidFill>
                <a:latin typeface="Hind" panose="02000000000000000000" pitchFamily="2" charset="0"/>
                <a:cs typeface="Hind" panose="02000000000000000000" pitchFamily="2" charset="0"/>
              </a:rPr>
              <a:t>AI and Human Rights and Privacy Risk in B.C.</a:t>
            </a:r>
          </a:p>
        </p:txBody>
      </p:sp>
      <p:sp>
        <p:nvSpPr>
          <p:cNvPr id="746" name="Shape 746"/>
          <p:cNvSpPr/>
          <p:nvPr/>
        </p:nvSpPr>
        <p:spPr>
          <a:xfrm>
            <a:off x="16341979" y="8083114"/>
            <a:ext cx="5683338" cy="231858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buSzPct val="100000"/>
              <a:defRPr sz="4400">
                <a:solidFill>
                  <a:srgbClr val="53585F"/>
                </a:solidFill>
                <a:latin typeface="Hind SemiBold"/>
                <a:ea typeface="Hind SemiBold"/>
                <a:cs typeface="Hind SemiBold"/>
                <a:sym typeface="Hind SemiBold"/>
              </a:defRPr>
            </a:pPr>
            <a:r>
              <a:rPr lang="en-US" sz="4800" dirty="0">
                <a:solidFill>
                  <a:srgbClr val="1A1A1A"/>
                </a:solidFill>
                <a:latin typeface="Hind" panose="02000000000000000000" pitchFamily="2" charset="0"/>
                <a:cs typeface="Hind" panose="02000000000000000000" pitchFamily="2" charset="0"/>
              </a:rPr>
              <a:t>III.</a:t>
            </a:r>
          </a:p>
          <a:p>
            <a:pPr>
              <a:buSzPct val="100000"/>
              <a:defRPr sz="4400">
                <a:solidFill>
                  <a:srgbClr val="53585F"/>
                </a:solidFill>
                <a:latin typeface="Hind SemiBold"/>
                <a:ea typeface="Hind SemiBold"/>
                <a:cs typeface="Hind SemiBold"/>
                <a:sym typeface="Hind SemiBold"/>
              </a:defRPr>
            </a:pPr>
            <a:endParaRPr lang="en-US" sz="3200" dirty="0">
              <a:solidFill>
                <a:srgbClr val="1A1A1A"/>
              </a:solidFill>
              <a:latin typeface="Hind" panose="02000000000000000000" pitchFamily="2" charset="0"/>
              <a:cs typeface="Hind" panose="02000000000000000000" pitchFamily="2" charset="0"/>
            </a:endParaRPr>
          </a:p>
          <a:p>
            <a:pPr>
              <a:buSzPct val="100000"/>
              <a:defRPr sz="4400">
                <a:solidFill>
                  <a:srgbClr val="53585F"/>
                </a:solidFill>
                <a:latin typeface="Hind SemiBold"/>
                <a:ea typeface="Hind SemiBold"/>
                <a:cs typeface="Hind SemiBold"/>
                <a:sym typeface="Hind SemiBold"/>
              </a:defRPr>
            </a:pPr>
            <a:r>
              <a:rPr lang="en-US" sz="3200" dirty="0">
                <a:solidFill>
                  <a:srgbClr val="1A1A1A"/>
                </a:solidFill>
                <a:latin typeface="Hind" panose="02000000000000000000" pitchFamily="2" charset="0"/>
                <a:cs typeface="Hind" panose="02000000000000000000" pitchFamily="2" charset="0"/>
              </a:rPr>
              <a:t>AI in Employment Litigation: Discovery and Privilege</a:t>
            </a:r>
          </a:p>
        </p:txBody>
      </p:sp>
      <p:sp>
        <p:nvSpPr>
          <p:cNvPr id="19" name="Rectangle 18"/>
          <p:cNvSpPr/>
          <p:nvPr/>
        </p:nvSpPr>
        <p:spPr>
          <a:xfrm>
            <a:off x="0" y="5656058"/>
            <a:ext cx="24384000" cy="338341"/>
          </a:xfrm>
          <a:prstGeom prst="rect">
            <a:avLst/>
          </a:prstGeom>
          <a:solidFill>
            <a:srgbClr val="DD5052"/>
          </a:solidFill>
          <a:ln w="12700">
            <a:miter lim="400000"/>
          </a:ln>
        </p:spPr>
        <p:txBody>
          <a:bodyPr wrap="square" lIns="45719" rIns="45719" rtlCol="0" anchor="ctr">
            <a:noAutofit/>
          </a:bodyPr>
          <a:lstStyle/>
          <a:p>
            <a:pPr algn="l" defTabSz="457200">
              <a:lnSpc>
                <a:spcPct val="93000"/>
              </a:lnSpc>
            </a:pPr>
            <a:endParaRPr lang="en-US" sz="1800">
              <a:latin typeface="Arial"/>
              <a:ea typeface="Arial"/>
              <a:cs typeface="Arial"/>
              <a:sym typeface="Arial"/>
            </a:endParaRPr>
          </a:p>
        </p:txBody>
      </p:sp>
      <p:sp>
        <p:nvSpPr>
          <p:cNvPr id="7" name="Shape 2955">
            <a:extLst>
              <a:ext uri="{FF2B5EF4-FFF2-40B4-BE49-F238E27FC236}">
                <a16:creationId xmlns:a16="http://schemas.microsoft.com/office/drawing/2014/main" id="{089FB87E-1477-DD8C-CA66-8389E8309038}"/>
              </a:ext>
            </a:extLst>
          </p:cNvPr>
          <p:cNvSpPr txBox="1">
            <a:spLocks/>
          </p:cNvSpPr>
          <p:nvPr/>
        </p:nvSpPr>
        <p:spPr>
          <a:xfrm>
            <a:off x="2522806" y="1772060"/>
            <a:ext cx="20007072" cy="117043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marL="0" marR="0" indent="0" algn="l" defTabSz="825500" rtl="0" latinLnBrk="0">
              <a:lnSpc>
                <a:spcPct val="90000"/>
              </a:lnSpc>
              <a:spcBef>
                <a:spcPts val="0"/>
              </a:spcBef>
              <a:spcAft>
                <a:spcPts val="0"/>
              </a:spcAft>
              <a:buClrTx/>
              <a:buSzTx/>
              <a:buFontTx/>
              <a:buNone/>
              <a:tabLst/>
              <a:defRPr sz="11500" b="1" i="0" u="none" strike="noStrike" cap="none" spc="0" baseline="0">
                <a:ln>
                  <a:noFill/>
                </a:ln>
                <a:solidFill>
                  <a:srgbClr val="53585F"/>
                </a:solidFill>
                <a:uFillTx/>
                <a:latin typeface="Hind SemiBold"/>
                <a:ea typeface="Hind SemiBold"/>
                <a:cs typeface="Hind SemiBold"/>
                <a:sym typeface="Hind SemiBold"/>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pPr hangingPunct="1"/>
            <a:r>
              <a:rPr lang="en-CA" sz="7200" b="0" dirty="0">
                <a:solidFill>
                  <a:schemeClr val="bg1"/>
                </a:solidFill>
                <a:latin typeface="Poppins Medium" panose="00000600000000000000" pitchFamily="2" charset="0"/>
                <a:cs typeface="Poppins Medium" panose="00000600000000000000" pitchFamily="2" charset="0"/>
              </a:rPr>
              <a:t>Agenda</a:t>
            </a:r>
          </a:p>
        </p:txBody>
      </p:sp>
      <p:sp>
        <p:nvSpPr>
          <p:cNvPr id="8" name="Rectangle 4">
            <a:extLst>
              <a:ext uri="{FF2B5EF4-FFF2-40B4-BE49-F238E27FC236}">
                <a16:creationId xmlns:a16="http://schemas.microsoft.com/office/drawing/2014/main" id="{64BDD219-C412-329E-A785-012B0183BC23}"/>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2" name="Rectangle 4">
            <a:extLst>
              <a:ext uri="{FF2B5EF4-FFF2-40B4-BE49-F238E27FC236}">
                <a16:creationId xmlns:a16="http://schemas.microsoft.com/office/drawing/2014/main" id="{39E7C7E6-8828-E4B5-F82A-FEF52A3E77D2}"/>
              </a:ext>
            </a:extLst>
          </p:cNvPr>
          <p:cNvSpPr/>
          <p:nvPr/>
        </p:nvSpPr>
        <p:spPr>
          <a:xfrm>
            <a:off x="3338355" y="10716520"/>
            <a:ext cx="2664880" cy="45719"/>
          </a:xfrm>
          <a:prstGeom prst="rect">
            <a:avLst/>
          </a:prstGeom>
          <a:solidFill>
            <a:srgbClr val="555556"/>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4" name="Rectangle 4">
            <a:extLst>
              <a:ext uri="{FF2B5EF4-FFF2-40B4-BE49-F238E27FC236}">
                <a16:creationId xmlns:a16="http://schemas.microsoft.com/office/drawing/2014/main" id="{76C8CC7C-FC2B-A8DC-6BDC-8C5C4E14963B}"/>
              </a:ext>
            </a:extLst>
          </p:cNvPr>
          <p:cNvSpPr/>
          <p:nvPr/>
        </p:nvSpPr>
        <p:spPr>
          <a:xfrm>
            <a:off x="10386819" y="10716520"/>
            <a:ext cx="2664880" cy="45719"/>
          </a:xfrm>
          <a:prstGeom prst="rect">
            <a:avLst/>
          </a:prstGeom>
          <a:solidFill>
            <a:srgbClr val="555556"/>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6" name="Rectangle 4">
            <a:extLst>
              <a:ext uri="{FF2B5EF4-FFF2-40B4-BE49-F238E27FC236}">
                <a16:creationId xmlns:a16="http://schemas.microsoft.com/office/drawing/2014/main" id="{66990ABF-ACFE-C680-F51A-634C7B538D7D}"/>
              </a:ext>
            </a:extLst>
          </p:cNvPr>
          <p:cNvSpPr/>
          <p:nvPr/>
        </p:nvSpPr>
        <p:spPr>
          <a:xfrm>
            <a:off x="17851208" y="10716520"/>
            <a:ext cx="2664880" cy="45719"/>
          </a:xfrm>
          <a:prstGeom prst="rect">
            <a:avLst/>
          </a:prstGeom>
          <a:solidFill>
            <a:srgbClr val="555556"/>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0ACE82D-CA35-FA41-7AA8-CDC2C74FFC56}"/>
              </a:ext>
            </a:extLst>
          </p:cNvPr>
          <p:cNvGrpSpPr/>
          <p:nvPr/>
        </p:nvGrpSpPr>
        <p:grpSpPr>
          <a:xfrm>
            <a:off x="14040504" y="3099013"/>
            <a:ext cx="20007072" cy="7517975"/>
            <a:chOff x="14040504" y="3128009"/>
            <a:chExt cx="20007072" cy="7517975"/>
          </a:xfrm>
        </p:grpSpPr>
        <p:sp>
          <p:nvSpPr>
            <p:cNvPr id="6" name="Shape 649">
              <a:extLst>
                <a:ext uri="{FF2B5EF4-FFF2-40B4-BE49-F238E27FC236}">
                  <a16:creationId xmlns:a16="http://schemas.microsoft.com/office/drawing/2014/main" id="{CC054287-AA04-38C0-D3CF-F6FB7F486B1B}"/>
                </a:ext>
              </a:extLst>
            </p:cNvPr>
            <p:cNvSpPr txBox="1">
              <a:spLocks/>
            </p:cNvSpPr>
            <p:nvPr/>
          </p:nvSpPr>
          <p:spPr>
            <a:xfrm>
              <a:off x="14040504" y="3128009"/>
              <a:ext cx="20007072" cy="117043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fontScale="90000" lnSpcReduction="10000"/>
            </a:bodyPr>
            <a:lstStyle>
              <a:lvl1pPr marL="0" marR="0" indent="0" algn="ctr" defTabSz="825500" rtl="0" latinLnBrk="0">
                <a:lnSpc>
                  <a:spcPct val="100000"/>
                </a:lnSpc>
                <a:spcBef>
                  <a:spcPts val="0"/>
                </a:spcBef>
                <a:spcAft>
                  <a:spcPts val="0"/>
                </a:spcAft>
                <a:buClrTx/>
                <a:buSzTx/>
                <a:buFontTx/>
                <a:buNone/>
                <a:tabLst/>
                <a:defRPr sz="8000" b="1" i="0" u="none" strike="noStrike" cap="none" spc="0" baseline="0">
                  <a:ln>
                    <a:noFill/>
                  </a:ln>
                  <a:solidFill>
                    <a:srgbClr val="FFFFFF"/>
                  </a:solidFill>
                  <a:uFillTx/>
                  <a:latin typeface="Open Sans" charset="0"/>
                  <a:ea typeface="Open Sans" charset="0"/>
                  <a:cs typeface="Open Sans" charset="0"/>
                  <a:sym typeface="Lato Bold"/>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pPr algn="l" hangingPunct="1"/>
              <a:r>
                <a:rPr lang="en-CA" dirty="0">
                  <a:solidFill>
                    <a:schemeClr val="bg1"/>
                  </a:solidFill>
                  <a:latin typeface="Poppins Medium"/>
                </a:rPr>
                <a:t>I. AI Legislation</a:t>
              </a:r>
            </a:p>
          </p:txBody>
        </p:sp>
        <p:sp>
          <p:nvSpPr>
            <p:cNvPr id="7" name="Rectangle 3">
              <a:extLst>
                <a:ext uri="{FF2B5EF4-FFF2-40B4-BE49-F238E27FC236}">
                  <a16:creationId xmlns:a16="http://schemas.microsoft.com/office/drawing/2014/main" id="{1AEE7138-51C3-A7C4-E006-9BB043A503AA}"/>
                </a:ext>
              </a:extLst>
            </p:cNvPr>
            <p:cNvSpPr/>
            <p:nvPr/>
          </p:nvSpPr>
          <p:spPr>
            <a:xfrm>
              <a:off x="14040504" y="4911089"/>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4" name="TextBox 13">
              <a:extLst>
                <a:ext uri="{FF2B5EF4-FFF2-40B4-BE49-F238E27FC236}">
                  <a16:creationId xmlns:a16="http://schemas.microsoft.com/office/drawing/2014/main" id="{4FBA05BE-5878-E953-2588-76AA12F9134E}"/>
                </a:ext>
              </a:extLst>
            </p:cNvPr>
            <p:cNvSpPr txBox="1"/>
            <p:nvPr/>
          </p:nvSpPr>
          <p:spPr>
            <a:xfrm>
              <a:off x="14040504" y="5752337"/>
              <a:ext cx="17475200" cy="4893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lvl="4" indent="-457200" algn="l">
                <a:lnSpc>
                  <a:spcPct val="200000"/>
                </a:lnSpc>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it-IT" sz="3200" dirty="0">
                  <a:solidFill>
                    <a:schemeClr val="bg1"/>
                  </a:solidFill>
                  <a:latin typeface="Hind"/>
                </a:rPr>
                <a:t>B.C.</a:t>
              </a:r>
            </a:p>
            <a:p>
              <a:pPr marL="457200" lvl="4" indent="-457200" algn="l">
                <a:lnSpc>
                  <a:spcPct val="200000"/>
                </a:lnSpc>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it-IT" sz="3200" dirty="0">
                  <a:solidFill>
                    <a:schemeClr val="bg1"/>
                  </a:solidFill>
                  <a:latin typeface="Hind"/>
                </a:rPr>
                <a:t>Ontario</a:t>
              </a:r>
              <a:endParaRPr lang="it-IT" sz="3200" dirty="0">
                <a:solidFill>
                  <a:schemeClr val="bg1"/>
                </a:solidFill>
              </a:endParaRPr>
            </a:p>
            <a:p>
              <a:pPr marL="457200" lvl="4" indent="-457200" algn="l">
                <a:lnSpc>
                  <a:spcPct val="200000"/>
                </a:lnSpc>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it-IT" sz="3200" dirty="0">
                  <a:solidFill>
                    <a:schemeClr val="bg1"/>
                  </a:solidFill>
                  <a:latin typeface="Hind"/>
                </a:rPr>
                <a:t>Alberta</a:t>
              </a:r>
            </a:p>
            <a:p>
              <a:pPr marL="457200" lvl="4" indent="-457200" algn="l">
                <a:lnSpc>
                  <a:spcPct val="200000"/>
                </a:lnSpc>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it-IT" sz="3200" dirty="0">
                  <a:solidFill>
                    <a:schemeClr val="bg1"/>
                  </a:solidFill>
                  <a:latin typeface="Hind"/>
                </a:rPr>
                <a:t>Manitoba</a:t>
              </a:r>
              <a:endParaRPr lang="it-IT" sz="3200" dirty="0">
                <a:solidFill>
                  <a:schemeClr val="bg1"/>
                </a:solidFill>
              </a:endParaRPr>
            </a:p>
            <a:p>
              <a:pPr marL="457200" lvl="4" indent="-457200" algn="l">
                <a:lnSpc>
                  <a:spcPct val="200000"/>
                </a:lnSpc>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it-IT" sz="3200" dirty="0">
                  <a:solidFill>
                    <a:schemeClr val="bg1"/>
                  </a:solidFill>
                  <a:latin typeface="Hind"/>
                </a:rPr>
                <a:t>Quebec</a:t>
              </a:r>
            </a:p>
          </p:txBody>
        </p:sp>
      </p:grpSp>
      <p:pic>
        <p:nvPicPr>
          <p:cNvPr id="18" name="Picture Placeholder 15" descr="Microchips on a circuit board">
            <a:extLst>
              <a:ext uri="{FF2B5EF4-FFF2-40B4-BE49-F238E27FC236}">
                <a16:creationId xmlns:a16="http://schemas.microsoft.com/office/drawing/2014/main" id="{BF185FFA-2A25-5D14-F983-CE109DFBFF5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l="12529" r="12529"/>
          <a:stretch/>
        </p:blipFill>
        <p:spPr>
          <a:xfrm>
            <a:off x="3525025" y="3099013"/>
            <a:ext cx="7516368" cy="7522249"/>
          </a:xfrm>
          <a:prstGeom prst="rect">
            <a:avLst/>
          </a:prstGeom>
          <a:ln w="12700">
            <a:noFill/>
            <a:miter lim="400000"/>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C572A759-6A51-4108-AA02-DFA0A04FC94B}">
              <ma14:wrappingTextBoxFlag xmlns="" xmlns:ma14="http://schemas.microsoft.com/office/mac/drawingml/2011/main" val="1"/>
            </a:ext>
          </a:extLst>
        </p:spPr>
      </p:pic>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2962"/>
          <p:cNvSpPr txBox="1">
            <a:spLocks noGrp="1"/>
          </p:cNvSpPr>
          <p:nvPr>
            <p:ph type="body" sz="half" idx="1"/>
          </p:nvPr>
        </p:nvSpPr>
        <p:spPr>
          <a:xfrm>
            <a:off x="2358683" y="4757929"/>
            <a:ext cx="20025360" cy="6675120"/>
          </a:xfrm>
          <a:prstGeom prst="rect">
            <a:avLst/>
          </a:prstGeom>
        </p:spPr>
        <p:txBody>
          <a:bodyPr>
            <a:normAutofit/>
          </a:bodyPr>
          <a:lstStyle/>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solidFill>
                  <a:srgbClr val="1A1A1A"/>
                </a:solidFill>
                <a:latin typeface="Hind"/>
              </a:rPr>
              <a:t>The B.C. </a:t>
            </a:r>
            <a:r>
              <a:rPr lang="en-US" sz="3200" i="1" dirty="0">
                <a:solidFill>
                  <a:srgbClr val="1A1A1A"/>
                </a:solidFill>
                <a:latin typeface="Hind"/>
              </a:rPr>
              <a:t>Employment Standards Act</a:t>
            </a:r>
            <a:r>
              <a:rPr lang="en-US" sz="3200" dirty="0">
                <a:solidFill>
                  <a:srgbClr val="1A1A1A"/>
                </a:solidFill>
                <a:latin typeface="Hind"/>
              </a:rPr>
              <a:t> does not contain any provisions that specifically address AI</a:t>
            </a:r>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solidFill>
                  <a:srgbClr val="1A1A1A"/>
                </a:solidFill>
                <a:latin typeface="Hind"/>
              </a:rPr>
              <a:t>The use of AI may create legal risk through other legislation, e.g. </a:t>
            </a:r>
            <a:r>
              <a:rPr lang="en-US" sz="3200" i="1" dirty="0">
                <a:solidFill>
                  <a:srgbClr val="1A1A1A"/>
                </a:solidFill>
                <a:latin typeface="Hind"/>
              </a:rPr>
              <a:t>PIPA</a:t>
            </a:r>
            <a:r>
              <a:rPr lang="en-US" sz="3200" dirty="0">
                <a:solidFill>
                  <a:srgbClr val="1A1A1A"/>
                </a:solidFill>
                <a:latin typeface="Hind"/>
              </a:rPr>
              <a:t> and </a:t>
            </a:r>
            <a:r>
              <a:rPr lang="en-US" sz="3200" i="1" dirty="0">
                <a:solidFill>
                  <a:srgbClr val="1A1A1A"/>
                </a:solidFill>
                <a:latin typeface="Hind"/>
              </a:rPr>
              <a:t>Human Rights Code</a:t>
            </a:r>
            <a:endParaRPr lang="en-US" sz="3200" dirty="0"/>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solidFill>
                  <a:srgbClr val="1A1A1A"/>
                </a:solidFill>
                <a:latin typeface="Hind"/>
              </a:rPr>
              <a:t>Some jurisdictions in Canada address AI through employment standards legislation or privacy legislation</a:t>
            </a: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t>Can legislation from other jurisdictions foreshadow future B.C. legislation? </a:t>
            </a:r>
          </a:p>
          <a:p>
            <a:pPr marL="571500" indent="-571500">
              <a:lnSpc>
                <a:spcPct val="100000"/>
              </a:lnSpc>
              <a:buSzPct val="100000"/>
              <a:buFont typeface="Arial"/>
              <a:buChar char="•"/>
              <a:defRPr sz="3600">
                <a:solidFill>
                  <a:srgbClr val="000000"/>
                </a:solidFill>
                <a:latin typeface="Hind"/>
                <a:ea typeface="Hind"/>
                <a:cs typeface="Hind"/>
                <a:sym typeface="Hind"/>
              </a:defRPr>
            </a:pPr>
            <a:endParaRPr lang="en-US"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t>Can we anticipate what features B.C. might use in future legislation based on other jurisdictions?</a:t>
            </a:r>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p:txBody>
      </p:sp>
      <p:sp>
        <p:nvSpPr>
          <p:cNvPr id="184" name="Shape 2963"/>
          <p:cNvSpPr txBox="1">
            <a:spLocks noGrp="1"/>
          </p:cNvSpPr>
          <p:nvPr>
            <p:ph type="title"/>
          </p:nvPr>
        </p:nvSpPr>
        <p:spPr>
          <a:xfrm>
            <a:off x="2358683" y="1776984"/>
            <a:ext cx="20007072" cy="1170432"/>
          </a:xfrm>
          <a:prstGeom prst="rect">
            <a:avLst/>
          </a:prstGeom>
        </p:spPr>
        <p:txBody>
          <a:bodyPr>
            <a:noAutofit/>
          </a:bodyPr>
          <a:lstStyle>
            <a:lvl1pPr>
              <a:defRPr b="0">
                <a:latin typeface="Poppins Medium"/>
                <a:ea typeface="Poppins Medium"/>
                <a:cs typeface="Poppins Medium"/>
                <a:sym typeface="Poppins Medium"/>
              </a:defRPr>
            </a:lvl1pPr>
          </a:lstStyle>
          <a:p>
            <a:pPr algn="l"/>
            <a:r>
              <a:rPr lang="en-US" sz="7200" dirty="0">
                <a:solidFill>
                  <a:srgbClr val="1A1A1A"/>
                </a:solidFill>
                <a:latin typeface="Poppins Medium"/>
              </a:rPr>
              <a:t>B.C. Legislation (or lack thereof)</a:t>
            </a:r>
          </a:p>
        </p:txBody>
      </p:sp>
      <p:sp>
        <p:nvSpPr>
          <p:cNvPr id="185"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2962"/>
          <p:cNvSpPr txBox="1">
            <a:spLocks noGrp="1"/>
          </p:cNvSpPr>
          <p:nvPr>
            <p:ph type="body" sz="half" idx="1"/>
          </p:nvPr>
        </p:nvSpPr>
        <p:spPr>
          <a:xfrm>
            <a:off x="2358683" y="4757929"/>
            <a:ext cx="20025360" cy="7879548"/>
          </a:xfrm>
          <a:prstGeom prst="rect">
            <a:avLst/>
          </a:prstGeom>
        </p:spPr>
        <p:txBody>
          <a:bodyPr/>
          <a:lstStyle/>
          <a:p>
            <a:pPr marL="457200" indent="-457200" defTabSz="370331">
              <a:lnSpc>
                <a:spcPct val="100000"/>
              </a:lnSpc>
              <a:spcBef>
                <a:spcPts val="1800"/>
              </a:spcBef>
              <a:spcAft>
                <a:spcPts val="1800"/>
              </a:spcAft>
              <a:buSzPct val="100000"/>
              <a:buFont typeface="Arial" panose="020B0604020202020204" pitchFamily="34" charset="0"/>
              <a:buChar char="•"/>
              <a:defRPr sz="2916">
                <a:solidFill>
                  <a:srgbClr val="1A1A1A"/>
                </a:solidFill>
                <a:latin typeface="Hind"/>
                <a:ea typeface="Hind"/>
                <a:cs typeface="Hind"/>
                <a:sym typeface="Hind"/>
              </a:defRPr>
            </a:pPr>
            <a:r>
              <a:rPr lang="en-US" sz="3200" dirty="0">
                <a:solidFill>
                  <a:srgbClr val="1A1A1A"/>
                </a:solidFill>
                <a:latin typeface="Hind"/>
              </a:rPr>
              <a:t>Effective January 1, 2026 - ESA section 8.4(1): “Every employer who advertises a publicly advertised job posting and who uses artificial intelligence to </a:t>
            </a:r>
            <a:r>
              <a:rPr lang="en-US" sz="3200" b="1" u="sng" dirty="0">
                <a:solidFill>
                  <a:srgbClr val="1A1A1A"/>
                </a:solidFill>
                <a:latin typeface="Hind"/>
              </a:rPr>
              <a:t>screen, assess or select</a:t>
            </a:r>
            <a:r>
              <a:rPr lang="en-US" sz="3200" dirty="0">
                <a:solidFill>
                  <a:srgbClr val="1A1A1A"/>
                </a:solidFill>
                <a:latin typeface="Hind"/>
              </a:rPr>
              <a:t> applicants for the position shall include in the posting </a:t>
            </a:r>
            <a:r>
              <a:rPr lang="en-US" sz="3200" b="1" u="sng" dirty="0">
                <a:solidFill>
                  <a:srgbClr val="1A1A1A"/>
                </a:solidFill>
                <a:latin typeface="Hind"/>
              </a:rPr>
              <a:t>a statement disclosing the use</a:t>
            </a:r>
            <a:r>
              <a:rPr lang="en-US" sz="3200" dirty="0">
                <a:solidFill>
                  <a:srgbClr val="1A1A1A"/>
                </a:solidFill>
                <a:latin typeface="Hind"/>
              </a:rPr>
              <a:t> of the artificial intelligence.” [emphasis added]</a:t>
            </a:r>
          </a:p>
          <a:p>
            <a:pPr marL="457200" indent="-457200" defTabSz="370331">
              <a:lnSpc>
                <a:spcPct val="100000"/>
              </a:lnSpc>
              <a:spcBef>
                <a:spcPts val="1800"/>
              </a:spcBef>
              <a:spcAft>
                <a:spcPts val="1800"/>
              </a:spcAft>
              <a:buSzPct val="100000"/>
              <a:buFont typeface="Arial" panose="020B0604020202020204" pitchFamily="34" charset="0"/>
              <a:buChar char="•"/>
              <a:defRPr sz="2916">
                <a:solidFill>
                  <a:srgbClr val="1A1A1A"/>
                </a:solidFill>
                <a:latin typeface="Hind"/>
                <a:ea typeface="Hind"/>
                <a:cs typeface="Hind"/>
                <a:sym typeface="Hind"/>
              </a:defRPr>
            </a:pPr>
            <a:r>
              <a:rPr lang="en-US" sz="3200" dirty="0">
                <a:solidFill>
                  <a:srgbClr val="1A1A1A"/>
                </a:solidFill>
                <a:latin typeface="Hind"/>
                <a:cs typeface="Hind"/>
                <a:hlinkClick r:id="rId3"/>
              </a:rPr>
              <a:t>Ontario Ministry Website</a:t>
            </a:r>
            <a:r>
              <a:rPr lang="en-US" sz="3200" dirty="0">
                <a:solidFill>
                  <a:srgbClr val="1A1A1A"/>
                </a:solidFill>
                <a:latin typeface="Hind"/>
                <a:cs typeface="Hind"/>
              </a:rPr>
              <a:t>:  “</a:t>
            </a:r>
            <a:r>
              <a:rPr lang="en-US" sz="3200" dirty="0">
                <a:solidFill>
                  <a:srgbClr val="1A1A1A"/>
                </a:solidFill>
                <a:latin typeface="Hind"/>
                <a:sym typeface="Hind"/>
              </a:rPr>
              <a:t>If an employer uses artificial intelligence to screen, assess or select applicants for a publicly advertised job posting, the employer must disclose the use of the artificial intelligence in the posting. </a:t>
            </a:r>
            <a:r>
              <a:rPr lang="en-US" sz="3200" dirty="0">
                <a:solidFill>
                  <a:srgbClr val="1A1A1A"/>
                </a:solidFill>
                <a:latin typeface="Hind"/>
                <a:cs typeface="Hind"/>
                <a:sym typeface="Hind"/>
              </a:rPr>
              <a:t>This requirement applies equally where the employer engages a third party (for example, a recruiting firm) … </a:t>
            </a:r>
            <a:r>
              <a:rPr lang="en-US" sz="3200" dirty="0">
                <a:solidFill>
                  <a:srgbClr val="1A1A1A"/>
                </a:solidFill>
                <a:latin typeface="Hind"/>
                <a:cs typeface="Hind"/>
              </a:rPr>
              <a:t>It is unnecessary to provide a detailed description of the artificial intelligence system or the employer’s use of the system. It is enough for the employer to state that artificial intelligence is used to screen, assess or select applicants”</a:t>
            </a:r>
          </a:p>
          <a:p>
            <a:pPr marL="457200" indent="-457200" defTabSz="370331">
              <a:lnSpc>
                <a:spcPct val="100000"/>
              </a:lnSpc>
              <a:spcBef>
                <a:spcPts val="1800"/>
              </a:spcBef>
              <a:spcAft>
                <a:spcPts val="1800"/>
              </a:spcAft>
              <a:buSzPct val="100000"/>
              <a:buFont typeface="Arial" panose="020B0604020202020204" pitchFamily="34" charset="0"/>
              <a:buChar char="•"/>
              <a:defRPr sz="2916">
                <a:solidFill>
                  <a:srgbClr val="1A1A1A"/>
                </a:solidFill>
                <a:latin typeface="Hind"/>
                <a:ea typeface="Hind"/>
                <a:cs typeface="Hind"/>
                <a:sym typeface="Hind"/>
              </a:defRPr>
            </a:pPr>
            <a:r>
              <a:rPr lang="en-US" sz="3200" dirty="0">
                <a:solidFill>
                  <a:srgbClr val="1A1A1A"/>
                </a:solidFill>
                <a:latin typeface="Hind"/>
                <a:cs typeface="Hind"/>
              </a:rPr>
              <a:t>Ontario employers will have to (1) update job postings to include AI disclosure statement; and (2) decide content of statement</a:t>
            </a:r>
          </a:p>
          <a:p>
            <a:pPr marL="457200" indent="-457200" defTabSz="370331">
              <a:lnSpc>
                <a:spcPct val="100000"/>
              </a:lnSpc>
              <a:spcBef>
                <a:spcPts val="1800"/>
              </a:spcBef>
              <a:spcAft>
                <a:spcPts val="1800"/>
              </a:spcAft>
              <a:buSzPct val="100000"/>
              <a:buFont typeface="Arial" panose="020B0604020202020204" pitchFamily="34" charset="0"/>
              <a:buChar char="•"/>
              <a:defRPr sz="2916">
                <a:solidFill>
                  <a:srgbClr val="1A1A1A"/>
                </a:solidFill>
                <a:latin typeface="Hind"/>
                <a:ea typeface="Hind"/>
                <a:cs typeface="Hind"/>
                <a:sym typeface="Hind"/>
              </a:defRPr>
            </a:pPr>
            <a:r>
              <a:rPr lang="en-US" sz="3200" dirty="0">
                <a:solidFill>
                  <a:srgbClr val="1A1A1A"/>
                </a:solidFill>
                <a:latin typeface="Hind"/>
                <a:cs typeface="Hind"/>
              </a:rPr>
              <a:t>Less is more or voluntary transparency?</a:t>
            </a:r>
          </a:p>
          <a:p>
            <a:pPr marL="457200" indent="-457200" defTabSz="370331">
              <a:lnSpc>
                <a:spcPct val="100000"/>
              </a:lnSpc>
              <a:spcBef>
                <a:spcPts val="1800"/>
              </a:spcBef>
              <a:spcAft>
                <a:spcPts val="1800"/>
              </a:spcAft>
              <a:buSzPct val="100000"/>
              <a:buFont typeface="Arial" panose="020B0604020202020204" pitchFamily="34" charset="0"/>
              <a:buChar char="•"/>
              <a:defRPr sz="2916">
                <a:solidFill>
                  <a:srgbClr val="1A1A1A"/>
                </a:solidFill>
                <a:latin typeface="Hind"/>
                <a:ea typeface="Hind"/>
                <a:cs typeface="Hind"/>
                <a:sym typeface="Hind"/>
              </a:defRPr>
            </a:pPr>
            <a:endParaRPr sz="3200" dirty="0"/>
          </a:p>
        </p:txBody>
      </p:sp>
      <p:sp>
        <p:nvSpPr>
          <p:cNvPr id="190" name="Shape 2963"/>
          <p:cNvSpPr txBox="1">
            <a:spLocks noGrp="1"/>
          </p:cNvSpPr>
          <p:nvPr>
            <p:ph type="title"/>
          </p:nvPr>
        </p:nvSpPr>
        <p:spPr>
          <a:xfrm>
            <a:off x="2358683" y="1776984"/>
            <a:ext cx="20007072" cy="1170432"/>
          </a:xfrm>
          <a:prstGeom prst="rect">
            <a:avLst/>
          </a:prstGeom>
        </p:spPr>
        <p:txBody>
          <a:bodyPr>
            <a:noAutofit/>
          </a:bodyPr>
          <a:lstStyle/>
          <a:p>
            <a:pPr algn="l">
              <a:defRPr b="0">
                <a:latin typeface="Poppins Medium"/>
                <a:ea typeface="Poppins Medium"/>
                <a:cs typeface="Poppins Medium"/>
                <a:sym typeface="Poppins Medium"/>
              </a:defRPr>
            </a:pPr>
            <a:r>
              <a:rPr lang="en-US" sz="7200" dirty="0">
                <a:solidFill>
                  <a:srgbClr val="1A1A1A"/>
                </a:solidFill>
                <a:latin typeface="Poppins Medium"/>
              </a:rPr>
              <a:t>Ontario </a:t>
            </a:r>
            <a:r>
              <a:rPr lang="en-US" sz="7200" i="1" dirty="0">
                <a:solidFill>
                  <a:srgbClr val="1A1A1A"/>
                </a:solidFill>
                <a:latin typeface="Poppins Medium"/>
              </a:rPr>
              <a:t>Employment Standards Act, 2000</a:t>
            </a:r>
          </a:p>
        </p:txBody>
      </p:sp>
      <p:sp>
        <p:nvSpPr>
          <p:cNvPr id="191"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0103-0003-4126-296D-662B49460A14}"/>
            </a:ext>
          </a:extLst>
        </p:cNvPr>
        <p:cNvGrpSpPr/>
        <p:nvPr/>
      </p:nvGrpSpPr>
      <p:grpSpPr>
        <a:xfrm>
          <a:off x="0" y="0"/>
          <a:ext cx="0" cy="0"/>
          <a:chOff x="0" y="0"/>
          <a:chExt cx="0" cy="0"/>
        </a:xfrm>
      </p:grpSpPr>
      <p:sp>
        <p:nvSpPr>
          <p:cNvPr id="201" name="Shape 2962">
            <a:extLst>
              <a:ext uri="{FF2B5EF4-FFF2-40B4-BE49-F238E27FC236}">
                <a16:creationId xmlns:a16="http://schemas.microsoft.com/office/drawing/2014/main" id="{31AF39D1-C173-3B47-093F-689814B51046}"/>
              </a:ext>
            </a:extLst>
          </p:cNvPr>
          <p:cNvSpPr txBox="1">
            <a:spLocks noGrp="1"/>
          </p:cNvSpPr>
          <p:nvPr>
            <p:ph type="body" sz="half" idx="1"/>
          </p:nvPr>
        </p:nvSpPr>
        <p:spPr>
          <a:xfrm>
            <a:off x="2358683" y="4757929"/>
            <a:ext cx="20025360" cy="6675120"/>
          </a:xfrm>
          <a:prstGeom prst="rect">
            <a:avLst/>
          </a:prstGeom>
        </p:spPr>
        <p:txBody>
          <a:bodyPr>
            <a:normAutofit/>
          </a:bodyPr>
          <a:lstStyle/>
          <a:p>
            <a:pPr marL="360947" indent="-360947" defTabSz="457200">
              <a:lnSpc>
                <a:spcPct val="100000"/>
              </a:lnSpc>
              <a:spcBef>
                <a:spcPts val="1800"/>
              </a:spcBef>
              <a:spcAft>
                <a:spcPts val="1800"/>
              </a:spcAft>
              <a:buSzPct val="100000"/>
              <a:buFontTx/>
              <a:buChar char="•"/>
              <a:defRPr sz="3600">
                <a:solidFill>
                  <a:srgbClr val="1A1A1A"/>
                </a:solidFill>
                <a:latin typeface="Hind"/>
                <a:ea typeface="Hind"/>
                <a:cs typeface="Hind"/>
                <a:sym typeface="Hind"/>
              </a:defRPr>
            </a:pPr>
            <a:r>
              <a:rPr lang="en-CA" sz="3200" dirty="0">
                <a:solidFill>
                  <a:srgbClr val="1A1A1A"/>
                </a:solidFill>
                <a:latin typeface="Hind"/>
                <a:sym typeface="Hind"/>
              </a:rPr>
              <a:t>Alberta uses privacy legislation rather than employment standards legislation to address “automated systems”</a:t>
            </a:r>
          </a:p>
          <a:p>
            <a:pPr marL="360947" indent="-360947" defTabSz="457200">
              <a:lnSpc>
                <a:spcPct val="100000"/>
              </a:lnSpc>
              <a:spcBef>
                <a:spcPts val="1800"/>
              </a:spcBef>
              <a:spcAft>
                <a:spcPts val="1800"/>
              </a:spcAft>
              <a:buSzPct val="100000"/>
              <a:buChar char="•"/>
              <a:defRPr sz="3600">
                <a:solidFill>
                  <a:srgbClr val="1A1A1A"/>
                </a:solidFill>
                <a:latin typeface="Hind"/>
                <a:ea typeface="Hind"/>
                <a:cs typeface="Hind"/>
                <a:sym typeface="Hind"/>
              </a:defRPr>
            </a:pPr>
            <a:r>
              <a:rPr lang="en-CA" sz="3200" dirty="0">
                <a:solidFill>
                  <a:srgbClr val="1A1A1A"/>
                </a:solidFill>
                <a:latin typeface="Hind"/>
                <a:sym typeface="Hind"/>
              </a:rPr>
              <a:t>Alberta’s </a:t>
            </a:r>
            <a:r>
              <a:rPr lang="en-CA" sz="3200" i="1" dirty="0">
                <a:solidFill>
                  <a:srgbClr val="1A1A1A"/>
                </a:solidFill>
                <a:latin typeface="Hind"/>
                <a:sym typeface="Hind"/>
              </a:rPr>
              <a:t>Protection of Privacy Act</a:t>
            </a:r>
            <a:r>
              <a:rPr lang="en-CA" sz="3200" dirty="0">
                <a:solidFill>
                  <a:srgbClr val="1A1A1A"/>
                </a:solidFill>
                <a:latin typeface="Hind"/>
                <a:sym typeface="Hind"/>
              </a:rPr>
              <a:t>  (applies to public bodies). Similar to B.C.’s </a:t>
            </a:r>
            <a:r>
              <a:rPr lang="en-CA" sz="3200" i="1" dirty="0">
                <a:solidFill>
                  <a:srgbClr val="1A1A1A"/>
                </a:solidFill>
                <a:latin typeface="Hind"/>
                <a:sym typeface="Hind"/>
              </a:rPr>
              <a:t>Freedom of Information and Protection of Privacy Act </a:t>
            </a:r>
            <a:r>
              <a:rPr lang="en-CA" sz="3200" dirty="0">
                <a:solidFill>
                  <a:srgbClr val="1A1A1A"/>
                </a:solidFill>
                <a:latin typeface="Hind"/>
                <a:sym typeface="Hind"/>
              </a:rPr>
              <a:t>(</a:t>
            </a:r>
            <a:r>
              <a:rPr lang="en-CA" sz="3200" i="1" dirty="0">
                <a:solidFill>
                  <a:srgbClr val="1A1A1A"/>
                </a:solidFill>
                <a:latin typeface="Hind"/>
                <a:sym typeface="Hind"/>
              </a:rPr>
              <a:t>FOIPPA</a:t>
            </a:r>
            <a:r>
              <a:rPr lang="en-CA" sz="3200" dirty="0">
                <a:solidFill>
                  <a:srgbClr val="1A1A1A"/>
                </a:solidFill>
                <a:latin typeface="Hind"/>
                <a:sym typeface="Hind"/>
              </a:rPr>
              <a:t>)</a:t>
            </a:r>
          </a:p>
          <a:p>
            <a:pPr marL="360947" indent="-360947" defTabSz="457200">
              <a:lnSpc>
                <a:spcPct val="100000"/>
              </a:lnSpc>
              <a:spcBef>
                <a:spcPts val="1800"/>
              </a:spcBef>
              <a:spcAft>
                <a:spcPts val="1800"/>
              </a:spcAft>
              <a:buSzPct val="100000"/>
              <a:buChar char="•"/>
              <a:defRPr sz="3600">
                <a:solidFill>
                  <a:srgbClr val="1A1A1A"/>
                </a:solidFill>
                <a:latin typeface="Hind"/>
                <a:ea typeface="Hind"/>
                <a:cs typeface="Hind"/>
                <a:sym typeface="Hind"/>
              </a:defRPr>
            </a:pPr>
            <a:r>
              <a:rPr lang="en-CA" sz="3200" dirty="0">
                <a:solidFill>
                  <a:srgbClr val="1A1A1A"/>
                </a:solidFill>
                <a:latin typeface="Hind"/>
                <a:sym typeface="Hind"/>
              </a:rPr>
              <a:t>Section 5(2) requires a public body that intends to use personal information in an “automated system” to “generate content or make decisions, recommendations, or predictions” to notify the individual of that intention at the time of collection</a:t>
            </a:r>
          </a:p>
          <a:p>
            <a:pPr marL="360947" indent="-360947" defTabSz="457200">
              <a:lnSpc>
                <a:spcPct val="100000"/>
              </a:lnSpc>
              <a:spcBef>
                <a:spcPts val="1800"/>
              </a:spcBef>
              <a:spcAft>
                <a:spcPts val="1800"/>
              </a:spcAft>
              <a:buSzPct val="100000"/>
              <a:buChar char="•"/>
              <a:defRPr sz="3600">
                <a:solidFill>
                  <a:srgbClr val="1A1A1A"/>
                </a:solidFill>
                <a:latin typeface="Hind"/>
                <a:ea typeface="Hind"/>
                <a:cs typeface="Hind"/>
                <a:sym typeface="Hind"/>
              </a:defRPr>
            </a:pPr>
            <a:r>
              <a:rPr lang="en-CA" sz="3200" dirty="0">
                <a:solidFill>
                  <a:srgbClr val="1A1A1A"/>
                </a:solidFill>
                <a:latin typeface="Hind"/>
                <a:sym typeface="Hind"/>
              </a:rPr>
              <a:t>Section 6: If an automated system makes a decision that “directly affects” someone, the public body must make “every reasonable effort to ensure the information is accurate and complete” and retain the personal information for at least one year after its use</a:t>
            </a:r>
          </a:p>
        </p:txBody>
      </p:sp>
      <p:sp>
        <p:nvSpPr>
          <p:cNvPr id="202" name="Shape 2963">
            <a:extLst>
              <a:ext uri="{FF2B5EF4-FFF2-40B4-BE49-F238E27FC236}">
                <a16:creationId xmlns:a16="http://schemas.microsoft.com/office/drawing/2014/main" id="{958C14C9-0585-A357-E08B-8D44DEE82E53}"/>
              </a:ext>
            </a:extLst>
          </p:cNvPr>
          <p:cNvSpPr txBox="1">
            <a:spLocks noGrp="1"/>
          </p:cNvSpPr>
          <p:nvPr>
            <p:ph type="title"/>
          </p:nvPr>
        </p:nvSpPr>
        <p:spPr>
          <a:xfrm>
            <a:off x="2358683" y="1776984"/>
            <a:ext cx="20007072" cy="1170432"/>
          </a:xfrm>
          <a:prstGeom prst="rect">
            <a:avLst/>
          </a:prstGeom>
        </p:spPr>
        <p:txBody>
          <a:bodyPr>
            <a:noAutofit/>
          </a:bodyPr>
          <a:lstStyle>
            <a:lvl1pPr>
              <a:defRPr b="0">
                <a:latin typeface="Poppins Medium"/>
                <a:ea typeface="Poppins Medium"/>
                <a:cs typeface="Poppins Medium"/>
                <a:sym typeface="Poppins Medium"/>
              </a:defRPr>
            </a:lvl1pPr>
          </a:lstStyle>
          <a:p>
            <a:pPr algn="l"/>
            <a:r>
              <a:rPr lang="en-US" sz="7200" dirty="0">
                <a:solidFill>
                  <a:srgbClr val="1A1A1A"/>
                </a:solidFill>
                <a:latin typeface="Poppins Medium"/>
              </a:rPr>
              <a:t>Alberta – Privacy Legislation</a:t>
            </a:r>
            <a:endParaRPr lang="en-CA" sz="7200" dirty="0"/>
          </a:p>
        </p:txBody>
      </p:sp>
      <p:sp>
        <p:nvSpPr>
          <p:cNvPr id="203" name="Rectangle 2">
            <a:extLst>
              <a:ext uri="{FF2B5EF4-FFF2-40B4-BE49-F238E27FC236}">
                <a16:creationId xmlns:a16="http://schemas.microsoft.com/office/drawing/2014/main" id="{BCB3639F-821D-4914-62A0-960E435A9A6E}"/>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397784957"/>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66EF4-FEF2-5AB3-8C9C-CE845487E1A0}"/>
            </a:ext>
          </a:extLst>
        </p:cNvPr>
        <p:cNvGrpSpPr/>
        <p:nvPr/>
      </p:nvGrpSpPr>
      <p:grpSpPr>
        <a:xfrm>
          <a:off x="0" y="0"/>
          <a:ext cx="0" cy="0"/>
          <a:chOff x="0" y="0"/>
          <a:chExt cx="0" cy="0"/>
        </a:xfrm>
      </p:grpSpPr>
      <p:sp>
        <p:nvSpPr>
          <p:cNvPr id="201" name="Shape 2962">
            <a:extLst>
              <a:ext uri="{FF2B5EF4-FFF2-40B4-BE49-F238E27FC236}">
                <a16:creationId xmlns:a16="http://schemas.microsoft.com/office/drawing/2014/main" id="{95AA4DFB-0CFF-B34A-E19E-F69560B37D1F}"/>
              </a:ext>
            </a:extLst>
          </p:cNvPr>
          <p:cNvSpPr txBox="1">
            <a:spLocks noGrp="1"/>
          </p:cNvSpPr>
          <p:nvPr>
            <p:ph type="body" sz="half" idx="1"/>
          </p:nvPr>
        </p:nvSpPr>
        <p:spPr>
          <a:xfrm>
            <a:off x="2358683" y="4185306"/>
            <a:ext cx="20025360" cy="8280391"/>
          </a:xfrm>
          <a:prstGeom prst="rect">
            <a:avLst/>
          </a:prstGeom>
        </p:spPr>
        <p:txBody>
          <a:bodyPr>
            <a:noAutofit/>
          </a:bodyPr>
          <a:lstStyle/>
          <a:p>
            <a:pPr defTabSz="457200">
              <a:spcBef>
                <a:spcPts val="1800"/>
              </a:spcBef>
              <a:spcAft>
                <a:spcPts val="1800"/>
              </a:spcAft>
              <a:buSzPct val="100000"/>
              <a:defRPr sz="3600">
                <a:solidFill>
                  <a:srgbClr val="1A1A1A"/>
                </a:solidFill>
                <a:latin typeface="Hind"/>
                <a:ea typeface="Hind"/>
                <a:cs typeface="Hind"/>
                <a:sym typeface="Hind"/>
              </a:defRPr>
            </a:pPr>
            <a:r>
              <a:rPr lang="en-CA" sz="3200" dirty="0">
                <a:solidFill>
                  <a:srgbClr val="1A1A1A"/>
                </a:solidFill>
                <a:latin typeface="Hind"/>
                <a:sym typeface="Hind"/>
              </a:rPr>
              <a:t>Public sector obligation to:</a:t>
            </a:r>
          </a:p>
          <a:p>
            <a:pPr marL="1440000" lvl="5" indent="-514350" defTabSz="457200">
              <a:spcBef>
                <a:spcPts val="1800"/>
              </a:spcBef>
              <a:spcAft>
                <a:spcPts val="1800"/>
              </a:spcAft>
              <a:buSzPct val="100000"/>
              <a:buFont typeface="+mj-lt"/>
              <a:buAutoNum type="arabicPeriod"/>
              <a:defRPr sz="3600">
                <a:solidFill>
                  <a:srgbClr val="1A1A1A"/>
                </a:solidFill>
                <a:latin typeface="Hind"/>
                <a:ea typeface="Hind"/>
                <a:cs typeface="Hind"/>
                <a:sym typeface="Hind"/>
              </a:defRPr>
            </a:pPr>
            <a:r>
              <a:rPr lang="en-CA" sz="3200" dirty="0">
                <a:solidFill>
                  <a:srgbClr val="1A1A1A"/>
                </a:solidFill>
                <a:latin typeface="Hind"/>
                <a:sym typeface="Hind"/>
              </a:rPr>
              <a:t>Notify of intention to use “automated system”</a:t>
            </a:r>
          </a:p>
          <a:p>
            <a:pPr marL="1440000" lvl="5" indent="-514350" defTabSz="457200">
              <a:spcBef>
                <a:spcPts val="1800"/>
              </a:spcBef>
              <a:spcAft>
                <a:spcPts val="1800"/>
              </a:spcAft>
              <a:buSzPct val="100000"/>
              <a:buFont typeface="+mj-lt"/>
              <a:buAutoNum type="arabicPeriod"/>
              <a:defRPr sz="3600">
                <a:solidFill>
                  <a:srgbClr val="1A1A1A"/>
                </a:solidFill>
                <a:latin typeface="Hind"/>
                <a:ea typeface="Hind"/>
                <a:cs typeface="Hind"/>
                <a:sym typeface="Hind"/>
              </a:defRPr>
            </a:pPr>
            <a:r>
              <a:rPr lang="en-CA" sz="3200" dirty="0">
                <a:solidFill>
                  <a:srgbClr val="1A1A1A"/>
                </a:solidFill>
                <a:latin typeface="Hind"/>
              </a:rPr>
              <a:t>Make every reasonable effort to ensure accurate and complete information</a:t>
            </a:r>
          </a:p>
          <a:p>
            <a:pPr marL="1440000" lvl="5" indent="-514350" defTabSz="457200">
              <a:spcBef>
                <a:spcPts val="1800"/>
              </a:spcBef>
              <a:spcAft>
                <a:spcPts val="1800"/>
              </a:spcAft>
              <a:buSzPct val="100000"/>
              <a:buFont typeface="+mj-lt"/>
              <a:buAutoNum type="arabicPeriod"/>
              <a:defRPr sz="3600">
                <a:solidFill>
                  <a:srgbClr val="1A1A1A"/>
                </a:solidFill>
                <a:latin typeface="Hind"/>
                <a:ea typeface="Hind"/>
                <a:cs typeface="Hind"/>
                <a:sym typeface="Hind"/>
              </a:defRPr>
            </a:pPr>
            <a:r>
              <a:rPr lang="en-CA" sz="3200" dirty="0">
                <a:solidFill>
                  <a:srgbClr val="1A1A1A"/>
                </a:solidFill>
                <a:latin typeface="Hind"/>
              </a:rPr>
              <a:t>Retain personal information for at least a year  </a:t>
            </a:r>
          </a:p>
          <a:p>
            <a:pPr lvl="4" indent="0" defTabSz="457200">
              <a:spcBef>
                <a:spcPts val="1800"/>
              </a:spcBef>
              <a:buSzPct val="100000"/>
              <a:defRPr sz="3600">
                <a:solidFill>
                  <a:srgbClr val="1A1A1A"/>
                </a:solidFill>
                <a:latin typeface="Hind"/>
                <a:ea typeface="Hind"/>
                <a:cs typeface="Hind"/>
                <a:sym typeface="Hind"/>
              </a:defRPr>
            </a:pPr>
            <a:r>
              <a:rPr lang="en-CA" sz="3200" b="1" dirty="0">
                <a:solidFill>
                  <a:srgbClr val="1A1A1A"/>
                </a:solidFill>
                <a:latin typeface="Hind"/>
              </a:rPr>
              <a:t>Questions: </a:t>
            </a:r>
          </a:p>
          <a:p>
            <a:pPr marL="1440000" lvl="5" indent="-457200" defTabSz="457200">
              <a:spcBef>
                <a:spcPts val="1800"/>
              </a:spcBef>
              <a:buSzPct val="100000"/>
              <a:buFont typeface="Arial" panose="020B0604020202020204" pitchFamily="34" charset="0"/>
              <a:buChar char="•"/>
              <a:defRPr sz="3600">
                <a:solidFill>
                  <a:srgbClr val="1A1A1A"/>
                </a:solidFill>
                <a:latin typeface="Hind"/>
                <a:ea typeface="Hind"/>
                <a:cs typeface="Hind"/>
                <a:sym typeface="Hind"/>
              </a:defRPr>
            </a:pPr>
            <a:r>
              <a:rPr lang="en-CA" sz="3200" dirty="0">
                <a:solidFill>
                  <a:srgbClr val="1A1A1A"/>
                </a:solidFill>
                <a:latin typeface="Hind"/>
              </a:rPr>
              <a:t>What does “directly affects” mean? </a:t>
            </a:r>
          </a:p>
          <a:p>
            <a:pPr marL="1440000" lvl="5" indent="-457200" defTabSz="457200">
              <a:spcBef>
                <a:spcPts val="1800"/>
              </a:spcBef>
              <a:buSzPct val="100000"/>
              <a:buFont typeface="Arial" panose="020B0604020202020204" pitchFamily="34" charset="0"/>
              <a:buChar char="•"/>
              <a:defRPr sz="3600">
                <a:solidFill>
                  <a:srgbClr val="1A1A1A"/>
                </a:solidFill>
                <a:latin typeface="Hind"/>
                <a:ea typeface="Hind"/>
                <a:cs typeface="Hind"/>
                <a:sym typeface="Hind"/>
              </a:defRPr>
            </a:pPr>
            <a:r>
              <a:rPr lang="en-CA" sz="3200" dirty="0">
                <a:solidFill>
                  <a:srgbClr val="1A1A1A"/>
                </a:solidFill>
                <a:latin typeface="Hind"/>
              </a:rPr>
              <a:t>How can an employer guarantee “accurate and complete” information? </a:t>
            </a:r>
          </a:p>
          <a:p>
            <a:pPr marL="1440000" lvl="5" indent="-457200" defTabSz="457200">
              <a:spcBef>
                <a:spcPts val="1800"/>
              </a:spcBef>
              <a:buSzPct val="100000"/>
              <a:buFont typeface="Arial" panose="020B0604020202020204" pitchFamily="34" charset="0"/>
              <a:buChar char="•"/>
              <a:defRPr sz="3600">
                <a:solidFill>
                  <a:srgbClr val="1A1A1A"/>
                </a:solidFill>
                <a:latin typeface="Hind"/>
                <a:ea typeface="Hind"/>
                <a:cs typeface="Hind"/>
                <a:sym typeface="Hind"/>
              </a:defRPr>
            </a:pPr>
            <a:r>
              <a:rPr lang="en-CA" sz="3200" dirty="0">
                <a:solidFill>
                  <a:srgbClr val="1A1A1A"/>
                </a:solidFill>
                <a:latin typeface="Hind"/>
              </a:rPr>
              <a:t>How onerous is “every reasonable effort”?</a:t>
            </a:r>
          </a:p>
        </p:txBody>
      </p:sp>
      <p:sp>
        <p:nvSpPr>
          <p:cNvPr id="202" name="Shape 2963">
            <a:extLst>
              <a:ext uri="{FF2B5EF4-FFF2-40B4-BE49-F238E27FC236}">
                <a16:creationId xmlns:a16="http://schemas.microsoft.com/office/drawing/2014/main" id="{3C0D4364-9B8B-291B-61AE-6455C47C2E81}"/>
              </a:ext>
            </a:extLst>
          </p:cNvPr>
          <p:cNvSpPr txBox="1">
            <a:spLocks noGrp="1"/>
          </p:cNvSpPr>
          <p:nvPr>
            <p:ph type="title"/>
          </p:nvPr>
        </p:nvSpPr>
        <p:spPr>
          <a:xfrm>
            <a:off x="2358683" y="1776984"/>
            <a:ext cx="20007072" cy="1170432"/>
          </a:xfrm>
          <a:prstGeom prst="rect">
            <a:avLst/>
          </a:prstGeom>
        </p:spPr>
        <p:txBody>
          <a:bodyPr>
            <a:noAutofit/>
          </a:bodyPr>
          <a:lstStyle>
            <a:lvl1pPr>
              <a:defRPr b="0">
                <a:latin typeface="Poppins Medium"/>
                <a:ea typeface="Poppins Medium"/>
                <a:cs typeface="Poppins Medium"/>
                <a:sym typeface="Poppins Medium"/>
              </a:defRPr>
            </a:lvl1pPr>
          </a:lstStyle>
          <a:p>
            <a:pPr algn="l"/>
            <a:r>
              <a:rPr lang="en-US" sz="7200" dirty="0">
                <a:solidFill>
                  <a:srgbClr val="1A1A1A"/>
                </a:solidFill>
                <a:latin typeface="Poppins Medium"/>
              </a:rPr>
              <a:t>Alberta – Takeaways and Questions</a:t>
            </a:r>
            <a:endParaRPr lang="en-CA" sz="7200" dirty="0"/>
          </a:p>
        </p:txBody>
      </p:sp>
      <p:sp>
        <p:nvSpPr>
          <p:cNvPr id="203" name="Rectangle 2">
            <a:extLst>
              <a:ext uri="{FF2B5EF4-FFF2-40B4-BE49-F238E27FC236}">
                <a16:creationId xmlns:a16="http://schemas.microsoft.com/office/drawing/2014/main" id="{0BFB8D52-D103-F549-A564-D6476974515F}"/>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2261570605"/>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962"/>
          <p:cNvSpPr txBox="1">
            <a:spLocks noGrp="1"/>
          </p:cNvSpPr>
          <p:nvPr>
            <p:ph type="body" sz="half" idx="1"/>
          </p:nvPr>
        </p:nvSpPr>
        <p:spPr>
          <a:xfrm>
            <a:off x="2358683" y="4715610"/>
            <a:ext cx="19749166" cy="3195937"/>
          </a:xfrm>
          <a:prstGeom prst="rect">
            <a:avLst/>
          </a:prstGeom>
        </p:spPr>
        <p:txBody>
          <a:bodyPr>
            <a:noAutofit/>
          </a:bodyPr>
          <a:lstStyle/>
          <a:p>
            <a:pPr marL="457200" indent="-45720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i="1" dirty="0">
                <a:solidFill>
                  <a:srgbClr val="1A1A1A"/>
                </a:solidFill>
                <a:latin typeface="Hind"/>
                <a:sym typeface="Hind"/>
              </a:rPr>
              <a:t>Public Sector Artificial Intelligence and Cybersecurity Governance</a:t>
            </a:r>
            <a:endParaRPr lang="en-CA" sz="3200" i="1" dirty="0">
              <a:solidFill>
                <a:srgbClr val="000000"/>
              </a:solidFill>
              <a:latin typeface="Hind"/>
              <a:sym typeface="Hind"/>
            </a:endParaRPr>
          </a:p>
          <a:p>
            <a:pPr marL="457200" indent="-45720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US" sz="3200" dirty="0">
                <a:solidFill>
                  <a:srgbClr val="1A1A1A"/>
                </a:solidFill>
                <a:latin typeface="Hind"/>
              </a:rPr>
              <a:t>Received Royal Assent on June 1, 2026. Not yet proclaimed into force</a:t>
            </a:r>
            <a:endParaRPr lang="en-CA" sz="3200" dirty="0">
              <a:solidFill>
                <a:srgbClr val="000000"/>
              </a:solidFill>
              <a:latin typeface="Hind"/>
              <a:sym typeface="Hind"/>
            </a:endParaRPr>
          </a:p>
          <a:p>
            <a:pPr marL="457200" indent="-45720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Creates a framework for regulating AI and cybersecurity in Manitoba’s public sector. Its substantive obligations are left for future regulations</a:t>
            </a:r>
          </a:p>
          <a:p>
            <a:pPr>
              <a:lnSpc>
                <a:spcPct val="100000"/>
              </a:lnSpc>
              <a:spcBef>
                <a:spcPts val="1800"/>
              </a:spcBef>
              <a:spcAft>
                <a:spcPts val="1800"/>
              </a:spcAft>
              <a:buSzPct val="100000"/>
              <a:defRPr sz="3600">
                <a:solidFill>
                  <a:srgbClr val="000000"/>
                </a:solidFill>
                <a:latin typeface="Hind"/>
                <a:ea typeface="Hind"/>
                <a:cs typeface="Hind"/>
                <a:sym typeface="Hind"/>
              </a:defRPr>
            </a:pPr>
            <a:endParaRPr lang="en-CA" sz="3200" dirty="0">
              <a:solidFill>
                <a:srgbClr val="000000"/>
              </a:solidFill>
              <a:latin typeface="Hind"/>
              <a:sym typeface="Hind"/>
            </a:endParaRPr>
          </a:p>
        </p:txBody>
      </p:sp>
      <p:sp>
        <p:nvSpPr>
          <p:cNvPr id="214" name="Shape 2963"/>
          <p:cNvSpPr txBox="1">
            <a:spLocks noGrp="1"/>
          </p:cNvSpPr>
          <p:nvPr>
            <p:ph type="title"/>
          </p:nvPr>
        </p:nvSpPr>
        <p:spPr>
          <a:xfrm>
            <a:off x="2100777"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Manitoba – Bill 51</a:t>
            </a:r>
            <a:endParaRPr lang="en-CA" sz="7200" dirty="0"/>
          </a:p>
        </p:txBody>
      </p:sp>
      <p:sp>
        <p:nvSpPr>
          <p:cNvPr id="215"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25FB6-8CF3-9264-57B4-65404891F2BF}"/>
            </a:ext>
          </a:extLst>
        </p:cNvPr>
        <p:cNvGrpSpPr/>
        <p:nvPr/>
      </p:nvGrpSpPr>
      <p:grpSpPr>
        <a:xfrm>
          <a:off x="0" y="0"/>
          <a:ext cx="0" cy="0"/>
          <a:chOff x="0" y="0"/>
          <a:chExt cx="0" cy="0"/>
        </a:xfrm>
      </p:grpSpPr>
      <p:sp>
        <p:nvSpPr>
          <p:cNvPr id="213" name="Shape 2962">
            <a:extLst>
              <a:ext uri="{FF2B5EF4-FFF2-40B4-BE49-F238E27FC236}">
                <a16:creationId xmlns:a16="http://schemas.microsoft.com/office/drawing/2014/main" id="{5E0074CF-44AE-C1FC-7DA3-9B5870FB9A05}"/>
              </a:ext>
            </a:extLst>
          </p:cNvPr>
          <p:cNvSpPr txBox="1">
            <a:spLocks noGrp="1"/>
          </p:cNvSpPr>
          <p:nvPr>
            <p:ph type="body" sz="half" idx="1"/>
          </p:nvPr>
        </p:nvSpPr>
        <p:spPr>
          <a:xfrm>
            <a:off x="2358683" y="4675855"/>
            <a:ext cx="20700100" cy="7052319"/>
          </a:xfrm>
          <a:prstGeom prst="rect">
            <a:avLst/>
          </a:prstGeom>
        </p:spPr>
        <p:txBody>
          <a:bodyPr>
            <a:noAutofit/>
          </a:bodyPr>
          <a:lstStyle/>
          <a:p>
            <a:pPr>
              <a:lnSpc>
                <a:spcPct val="100000"/>
              </a:lnSpc>
              <a:spcBef>
                <a:spcPts val="1800"/>
              </a:spcBef>
              <a:spcAft>
                <a:spcPts val="1800"/>
              </a:spcAft>
              <a:buSzPct val="100000"/>
              <a:defRPr sz="3600">
                <a:solidFill>
                  <a:srgbClr val="000000"/>
                </a:solidFill>
                <a:latin typeface="Hind"/>
                <a:ea typeface="Hind"/>
                <a:cs typeface="Hind"/>
                <a:sym typeface="Hind"/>
              </a:defRPr>
            </a:pPr>
            <a:r>
              <a:rPr lang="en-CA" sz="3200" dirty="0">
                <a:solidFill>
                  <a:srgbClr val="1A1A1A"/>
                </a:solidFill>
                <a:latin typeface="Hind"/>
                <a:sym typeface="Hind"/>
              </a:rPr>
              <a:t>Sections 4-6 require public sector entities to:</a:t>
            </a:r>
          </a:p>
          <a:p>
            <a:pPr marL="1440000" lvl="3" indent="-5143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Provide information about use of AI</a:t>
            </a:r>
          </a:p>
          <a:p>
            <a:pPr marL="1440000" lvl="3" indent="-5143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Develop and implement an “accountability framework” about use of AI</a:t>
            </a:r>
          </a:p>
          <a:p>
            <a:pPr marL="1440000" lvl="3" indent="-5143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Take steps to “manage risks” associated with their use of AI</a:t>
            </a:r>
          </a:p>
          <a:p>
            <a:pPr marL="1440000" lvl="3" indent="-5143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Restrict use of AI to only those uses permitted by legislation</a:t>
            </a:r>
          </a:p>
          <a:p>
            <a:pPr marL="1440000" lvl="3" indent="-5143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CA" sz="3200" dirty="0">
                <a:solidFill>
                  <a:srgbClr val="1A1A1A"/>
                </a:solidFill>
                <a:latin typeface="Hind"/>
                <a:sym typeface="Hind"/>
              </a:rPr>
              <a:t>Ensure that an “individual” exercises oversight of the use of AI</a:t>
            </a:r>
            <a:endParaRPr lang="en-CA" sz="3200" dirty="0">
              <a:solidFill>
                <a:srgbClr val="000000"/>
              </a:solidFill>
              <a:latin typeface="Hind"/>
              <a:sym typeface="Hind"/>
            </a:endParaRPr>
          </a:p>
          <a:p>
            <a:pPr lvl="2" indent="0">
              <a:lnSpc>
                <a:spcPct val="100000"/>
              </a:lnSpc>
              <a:spcBef>
                <a:spcPts val="1800"/>
              </a:spcBef>
              <a:spcAft>
                <a:spcPts val="1800"/>
              </a:spcAft>
              <a:buSzPct val="100000"/>
              <a:defRPr sz="3600">
                <a:solidFill>
                  <a:srgbClr val="000000"/>
                </a:solidFill>
                <a:latin typeface="Hind"/>
                <a:ea typeface="Hind"/>
                <a:cs typeface="Hind"/>
                <a:sym typeface="Hind"/>
              </a:defRPr>
            </a:pPr>
            <a:r>
              <a:rPr lang="en-CA" sz="3200" dirty="0">
                <a:solidFill>
                  <a:srgbClr val="1A1A1A"/>
                </a:solidFill>
                <a:latin typeface="Hind"/>
                <a:sym typeface="Hind"/>
              </a:rPr>
              <a:t>Section 10(1)(f): A regulation may be made prohibiting the use of AI for the “production of artistic or creative material”</a:t>
            </a:r>
            <a:endParaRPr lang="en-US" sz="3200" dirty="0"/>
          </a:p>
          <a:p>
            <a:pPr>
              <a:lnSpc>
                <a:spcPct val="100000"/>
              </a:lnSpc>
              <a:spcBef>
                <a:spcPts val="1800"/>
              </a:spcBef>
              <a:spcAft>
                <a:spcPts val="1800"/>
              </a:spcAft>
              <a:buSzPct val="100000"/>
              <a:defRPr sz="3600">
                <a:solidFill>
                  <a:srgbClr val="000000"/>
                </a:solidFill>
                <a:latin typeface="Hind"/>
                <a:ea typeface="Hind"/>
                <a:cs typeface="Hind"/>
                <a:sym typeface="Hind"/>
              </a:defRPr>
            </a:pPr>
            <a:endParaRPr lang="en-CA" sz="3200" dirty="0">
              <a:solidFill>
                <a:srgbClr val="000000"/>
              </a:solidFill>
              <a:latin typeface="Hind"/>
              <a:sym typeface="Hind"/>
            </a:endParaRPr>
          </a:p>
        </p:txBody>
      </p:sp>
      <p:sp>
        <p:nvSpPr>
          <p:cNvPr id="214" name="Shape 2963">
            <a:extLst>
              <a:ext uri="{FF2B5EF4-FFF2-40B4-BE49-F238E27FC236}">
                <a16:creationId xmlns:a16="http://schemas.microsoft.com/office/drawing/2014/main" id="{16653C6C-FC36-BD91-27D8-EAC78B9FBBAD}"/>
              </a:ext>
            </a:extLst>
          </p:cNvPr>
          <p:cNvSpPr txBox="1">
            <a:spLocks noGrp="1"/>
          </p:cNvSpPr>
          <p:nvPr>
            <p:ph type="title"/>
          </p:nvPr>
        </p:nvSpPr>
        <p:spPr>
          <a:xfrm>
            <a:off x="2100777"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Manitoba – Bill 51</a:t>
            </a:r>
            <a:endParaRPr lang="en-CA" sz="7200" dirty="0"/>
          </a:p>
        </p:txBody>
      </p:sp>
      <p:sp>
        <p:nvSpPr>
          <p:cNvPr id="215" name="Rectangle 2">
            <a:extLst>
              <a:ext uri="{FF2B5EF4-FFF2-40B4-BE49-F238E27FC236}">
                <a16:creationId xmlns:a16="http://schemas.microsoft.com/office/drawing/2014/main" id="{C2F92CEE-F51B-F8F2-5F23-838473C82A2E}"/>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334914821"/>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962"/>
          <p:cNvSpPr txBox="1">
            <a:spLocks noGrp="1"/>
          </p:cNvSpPr>
          <p:nvPr>
            <p:ph type="body" sz="half" idx="1"/>
          </p:nvPr>
        </p:nvSpPr>
        <p:spPr>
          <a:xfrm>
            <a:off x="2358683" y="4401312"/>
            <a:ext cx="20025360" cy="8157692"/>
          </a:xfrm>
          <a:prstGeom prst="rect">
            <a:avLst/>
          </a:prstGeom>
        </p:spPr>
        <p:txBody>
          <a:bodyPr>
            <a:noAutofit/>
          </a:bodyPr>
          <a:lstStyle/>
          <a:p>
            <a:pPr>
              <a:lnSpc>
                <a:spcPct val="100000"/>
              </a:lnSpc>
              <a:spcBef>
                <a:spcPts val="1800"/>
              </a:spcBef>
              <a:spcAft>
                <a:spcPts val="1800"/>
              </a:spcAft>
              <a:buSzPct val="100000"/>
              <a:defRPr sz="3600">
                <a:solidFill>
                  <a:srgbClr val="000000"/>
                </a:solidFill>
                <a:latin typeface="Hind"/>
                <a:ea typeface="Hind"/>
                <a:cs typeface="Hind"/>
                <a:sym typeface="Hind"/>
              </a:defRPr>
            </a:pPr>
            <a:r>
              <a:rPr lang="en-US" sz="3200" i="1" dirty="0">
                <a:solidFill>
                  <a:srgbClr val="1A1A1A"/>
                </a:solidFill>
                <a:latin typeface="Hind" panose="02000000000000000000" pitchFamily="2" charset="0"/>
                <a:cs typeface="Hind" panose="02000000000000000000" pitchFamily="2" charset="0"/>
              </a:rPr>
              <a:t>An Act respecting the protection of personal information in the private sector</a:t>
            </a:r>
            <a:endParaRPr sz="3200" i="1" dirty="0">
              <a:latin typeface="Hind" panose="02000000000000000000" pitchFamily="2" charset="0"/>
              <a:cs typeface="Hind" panose="02000000000000000000" pitchFamily="2" charset="0"/>
            </a:endParaRPr>
          </a:p>
          <a:p>
            <a:pPr algn="just" defTabSz="457200">
              <a:lnSpc>
                <a:spcPct val="100000"/>
              </a:lnSpc>
              <a:spcBef>
                <a:spcPts val="1800"/>
              </a:spcBef>
              <a:spcAft>
                <a:spcPts val="1800"/>
              </a:spcAft>
              <a:defRPr sz="2800">
                <a:solidFill>
                  <a:srgbClr val="212529"/>
                </a:solidFill>
                <a:latin typeface="Arial"/>
                <a:ea typeface="Arial"/>
                <a:cs typeface="Arial"/>
                <a:sym typeface="Arial"/>
              </a:defRPr>
            </a:pPr>
            <a:r>
              <a:rPr lang="en-US" sz="3200" dirty="0">
                <a:solidFill>
                  <a:srgbClr val="1A1A1A"/>
                </a:solidFill>
                <a:latin typeface="Hind" panose="02000000000000000000" pitchFamily="2" charset="0"/>
                <a:cs typeface="Hind" panose="02000000000000000000" pitchFamily="2" charset="0"/>
              </a:rPr>
              <a:t>12.1 	Any person carrying on an enterprise who uses personal information to render a decision based </a:t>
            </a:r>
            <a:r>
              <a:rPr lang="en-US" sz="3200" b="1" u="sng" dirty="0">
                <a:solidFill>
                  <a:srgbClr val="1A1A1A"/>
                </a:solidFill>
                <a:latin typeface="Hind" panose="02000000000000000000" pitchFamily="2" charset="0"/>
                <a:cs typeface="Hind" panose="02000000000000000000" pitchFamily="2" charset="0"/>
              </a:rPr>
              <a:t>exclusively on an automated processing</a:t>
            </a:r>
            <a:r>
              <a:rPr lang="en-US" sz="3200" dirty="0">
                <a:solidFill>
                  <a:srgbClr val="1A1A1A"/>
                </a:solidFill>
                <a:latin typeface="Hind" panose="02000000000000000000" pitchFamily="2" charset="0"/>
                <a:cs typeface="Hind" panose="02000000000000000000" pitchFamily="2" charset="0"/>
              </a:rPr>
              <a:t> of such information must inform the person concerned accordingly not later than at the time it informs the person of the decision. He must also inform the person concerned, at the latter’s request,</a:t>
            </a:r>
            <a:endParaRPr sz="3200" dirty="0">
              <a:latin typeface="Hind" panose="02000000000000000000" pitchFamily="2" charset="0"/>
              <a:cs typeface="Hind" panose="02000000000000000000" pitchFamily="2" charset="0"/>
            </a:endParaRPr>
          </a:p>
          <a:p>
            <a:pPr marL="1440000" lvl="5" indent="-514350" algn="just" defTabSz="457200">
              <a:spcBef>
                <a:spcPts val="1800"/>
              </a:spcBef>
              <a:spcAft>
                <a:spcPts val="1800"/>
              </a:spcAft>
              <a:buFont typeface="+mj-lt"/>
              <a:buAutoNum type="arabicParenR"/>
              <a:defRPr sz="2800">
                <a:solidFill>
                  <a:srgbClr val="212529"/>
                </a:solidFill>
                <a:latin typeface="Arial"/>
                <a:ea typeface="Arial"/>
                <a:cs typeface="Arial"/>
                <a:sym typeface="Arial"/>
              </a:defRPr>
            </a:pPr>
            <a:r>
              <a:rPr lang="en-US" sz="3200" dirty="0">
                <a:solidFill>
                  <a:srgbClr val="1A1A1A"/>
                </a:solidFill>
                <a:latin typeface="Hind" panose="02000000000000000000" pitchFamily="2" charset="0"/>
                <a:cs typeface="Hind" panose="02000000000000000000" pitchFamily="2" charset="0"/>
              </a:rPr>
              <a:t>of the personal information used to render the decision;</a:t>
            </a:r>
          </a:p>
          <a:p>
            <a:pPr marL="1440000" lvl="5" indent="-514350" algn="just" defTabSz="457200">
              <a:spcBef>
                <a:spcPts val="1800"/>
              </a:spcBef>
              <a:spcAft>
                <a:spcPts val="1800"/>
              </a:spcAft>
              <a:buFont typeface="+mj-lt"/>
              <a:buAutoNum type="arabicParenR"/>
              <a:defRPr sz="2800">
                <a:solidFill>
                  <a:srgbClr val="212529"/>
                </a:solidFill>
                <a:latin typeface="Arial"/>
                <a:ea typeface="Arial"/>
                <a:cs typeface="Arial"/>
                <a:sym typeface="Arial"/>
              </a:defRPr>
            </a:pPr>
            <a:r>
              <a:rPr lang="en-US" sz="3200" dirty="0">
                <a:solidFill>
                  <a:srgbClr val="1A1A1A"/>
                </a:solidFill>
                <a:latin typeface="Hind" panose="02000000000000000000" pitchFamily="2" charset="0"/>
                <a:cs typeface="Hind" panose="02000000000000000000" pitchFamily="2" charset="0"/>
              </a:rPr>
              <a:t>of the reasons and the principal factors and parameters that led to the decision; and</a:t>
            </a:r>
          </a:p>
          <a:p>
            <a:pPr marL="1440000" lvl="5" indent="-514350" algn="just" defTabSz="457200">
              <a:spcBef>
                <a:spcPts val="1800"/>
              </a:spcBef>
              <a:spcAft>
                <a:spcPts val="1800"/>
              </a:spcAft>
              <a:buFont typeface="+mj-lt"/>
              <a:buAutoNum type="arabicParenR"/>
              <a:defRPr sz="2800">
                <a:solidFill>
                  <a:srgbClr val="212529"/>
                </a:solidFill>
                <a:latin typeface="Arial"/>
                <a:ea typeface="Arial"/>
                <a:cs typeface="Arial"/>
                <a:sym typeface="Arial"/>
              </a:defRPr>
            </a:pPr>
            <a:r>
              <a:rPr lang="en-US" sz="3200" dirty="0">
                <a:solidFill>
                  <a:srgbClr val="1A1A1A"/>
                </a:solidFill>
                <a:latin typeface="Hind" panose="02000000000000000000" pitchFamily="2" charset="0"/>
                <a:cs typeface="Hind" panose="02000000000000000000" pitchFamily="2" charset="0"/>
              </a:rPr>
              <a:t>of the right of the person concerned to have the personal information used to render the decision corrected. </a:t>
            </a:r>
          </a:p>
          <a:p>
            <a:pPr marL="457200" lvl="4" indent="-457200" algn="just" defTabSz="457200">
              <a:lnSpc>
                <a:spcPct val="100000"/>
              </a:lnSpc>
              <a:spcBef>
                <a:spcPts val="1800"/>
              </a:spcBef>
              <a:spcAft>
                <a:spcPts val="1800"/>
              </a:spcAft>
              <a:buFont typeface="Arial" panose="020B0604020202020204" pitchFamily="34" charset="0"/>
              <a:buChar char="•"/>
              <a:defRPr sz="2800">
                <a:solidFill>
                  <a:srgbClr val="212529"/>
                </a:solidFill>
                <a:latin typeface="Arial"/>
                <a:ea typeface="Arial"/>
                <a:cs typeface="Arial"/>
                <a:sym typeface="Arial"/>
              </a:defRPr>
            </a:pPr>
            <a:r>
              <a:rPr lang="en-US" sz="3200" dirty="0">
                <a:solidFill>
                  <a:srgbClr val="1A1A1A"/>
                </a:solidFill>
                <a:latin typeface="Hind"/>
              </a:rPr>
              <a:t>Distinction between decisions made by AI “exclusively” vs. human oversight would reduce burden on employers and deter employers from offloading decisions completely</a:t>
            </a:r>
          </a:p>
        </p:txBody>
      </p:sp>
      <p:sp>
        <p:nvSpPr>
          <p:cNvPr id="208" name="Shape 2963"/>
          <p:cNvSpPr txBox="1">
            <a:spLocks noGrp="1"/>
          </p:cNvSpPr>
          <p:nvPr>
            <p:ph type="title"/>
          </p:nvPr>
        </p:nvSpPr>
        <p:spPr>
          <a:xfrm>
            <a:off x="2194561"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CA" sz="7200" dirty="0">
                <a:solidFill>
                  <a:srgbClr val="1A1A1A"/>
                </a:solidFill>
                <a:latin typeface="Poppins Medium"/>
              </a:rPr>
              <a:t>Quebec Privacy Legislation</a:t>
            </a:r>
          </a:p>
        </p:txBody>
      </p:sp>
      <p:sp>
        <p:nvSpPr>
          <p:cNvPr id="209"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962"/>
          <p:cNvSpPr txBox="1">
            <a:spLocks noGrp="1"/>
          </p:cNvSpPr>
          <p:nvPr>
            <p:ph type="body" sz="half" idx="1"/>
          </p:nvPr>
        </p:nvSpPr>
        <p:spPr>
          <a:xfrm>
            <a:off x="2376971" y="4373880"/>
            <a:ext cx="20025360" cy="8104631"/>
          </a:xfrm>
          <a:prstGeom prst="rect">
            <a:avLst/>
          </a:prstGeom>
        </p:spPr>
        <p:txBody>
          <a:bodyPr>
            <a:noAutofit/>
          </a:bodyPr>
          <a:lstStyle/>
          <a:p>
            <a:pPr>
              <a:lnSpc>
                <a:spcPct val="100000"/>
              </a:lnSpc>
              <a:spcBef>
                <a:spcPts val="1800"/>
              </a:spcBef>
              <a:spcAft>
                <a:spcPts val="1800"/>
              </a:spcAft>
              <a:defRPr sz="3600">
                <a:solidFill>
                  <a:srgbClr val="000000"/>
                </a:solidFill>
                <a:latin typeface="Hind"/>
                <a:ea typeface="Hind"/>
                <a:cs typeface="Hind"/>
                <a:sym typeface="Hind"/>
              </a:defRPr>
            </a:pPr>
            <a:r>
              <a:rPr lang="en-US" sz="3200" dirty="0">
                <a:solidFill>
                  <a:srgbClr val="1A1A1A"/>
                </a:solidFill>
                <a:latin typeface="Hind"/>
              </a:rPr>
              <a:t>Forcing employers to disclose intended or actual use of AI in: </a:t>
            </a:r>
          </a:p>
          <a:p>
            <a:pPr marL="1440000" lvl="5" indent="-514350">
              <a:spcBef>
                <a:spcPts val="1800"/>
              </a:spcBef>
              <a:spcAft>
                <a:spcPts val="1800"/>
              </a:spcAft>
              <a:buSzPct val="100000"/>
              <a:buFont typeface="+mj-lt"/>
              <a:buAutoNum type="arabicPeriod"/>
              <a:defRPr sz="3600">
                <a:latin typeface="Hind"/>
                <a:ea typeface="Hind"/>
                <a:cs typeface="Hind"/>
                <a:sym typeface="Hind"/>
              </a:defRPr>
            </a:pPr>
            <a:r>
              <a:rPr lang="en-US" sz="3200" dirty="0">
                <a:solidFill>
                  <a:srgbClr val="1A1A1A"/>
                </a:solidFill>
                <a:latin typeface="Hind"/>
              </a:rPr>
              <a:t>Screening, assessing, and selecting job applicants and during recruitment</a:t>
            </a:r>
          </a:p>
          <a:p>
            <a:pPr marL="1440000" lvl="5" indent="-514350">
              <a:spcBef>
                <a:spcPts val="1800"/>
              </a:spcBef>
              <a:spcAft>
                <a:spcPts val="1800"/>
              </a:spcAft>
              <a:buSzPct val="100000"/>
              <a:buFont typeface="+mj-lt"/>
              <a:buAutoNum type="arabicPeriod"/>
              <a:defRPr sz="3600">
                <a:latin typeface="Hind"/>
                <a:ea typeface="Hind"/>
                <a:cs typeface="Hind"/>
                <a:sym typeface="Hind"/>
              </a:defRPr>
            </a:pPr>
            <a:r>
              <a:rPr lang="en-US" sz="3200" dirty="0">
                <a:solidFill>
                  <a:srgbClr val="1A1A1A"/>
                </a:solidFill>
                <a:latin typeface="Hind"/>
              </a:rPr>
              <a:t>Internal decision-making during employment</a:t>
            </a:r>
          </a:p>
          <a:p>
            <a:pPr marL="1440000" lvl="5" indent="-514350">
              <a:spcBef>
                <a:spcPts val="1800"/>
              </a:spcBef>
              <a:spcAft>
                <a:spcPts val="1800"/>
              </a:spcAft>
              <a:buSzPct val="100000"/>
              <a:buFont typeface="+mj-lt"/>
              <a:buAutoNum type="arabicPeriod"/>
              <a:defRPr sz="3600">
                <a:latin typeface="Hind"/>
                <a:ea typeface="Hind"/>
                <a:cs typeface="Hind"/>
                <a:sym typeface="Hind"/>
              </a:defRPr>
            </a:pPr>
            <a:r>
              <a:rPr lang="en-US" sz="3200" dirty="0">
                <a:solidFill>
                  <a:srgbClr val="1A1A1A"/>
                </a:solidFill>
                <a:latin typeface="Hind"/>
              </a:rPr>
              <a:t>Stating the degree of AI’s influence on decisions (exclusive or not) </a:t>
            </a:r>
            <a:endParaRPr sz="3200" dirty="0"/>
          </a:p>
          <a:p>
            <a:pPr>
              <a:lnSpc>
                <a:spcPct val="100000"/>
              </a:lnSpc>
              <a:spcBef>
                <a:spcPts val="1800"/>
              </a:spcBef>
              <a:spcAft>
                <a:spcPts val="1800"/>
              </a:spcAft>
              <a:buSzPct val="100000"/>
              <a:defRPr sz="3600">
                <a:solidFill>
                  <a:srgbClr val="000000"/>
                </a:solidFill>
                <a:latin typeface="Hind"/>
                <a:ea typeface="Hind"/>
                <a:cs typeface="Hind"/>
                <a:sym typeface="Hind"/>
              </a:defRPr>
            </a:pPr>
            <a:r>
              <a:rPr lang="en-US" sz="3200" dirty="0">
                <a:solidFill>
                  <a:srgbClr val="1A1A1A"/>
                </a:solidFill>
                <a:latin typeface="Hind"/>
              </a:rPr>
              <a:t>Requiring employers to:</a:t>
            </a:r>
            <a:endParaRPr lang="en-US" sz="3200" dirty="0"/>
          </a:p>
          <a:p>
            <a:pPr marL="1440000" lvl="5" indent="-514350">
              <a:spcBef>
                <a:spcPts val="1800"/>
              </a:spcBef>
              <a:spcAft>
                <a:spcPts val="1800"/>
              </a:spcAft>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cs typeface="Hind"/>
                <a:sym typeface="Helvetica Light"/>
              </a:rPr>
              <a:t>Ensure accuracy and completeness of information uploaded to AI</a:t>
            </a:r>
          </a:p>
          <a:p>
            <a:pPr marL="1440000" lvl="5" indent="-514350">
              <a:spcBef>
                <a:spcPts val="1800"/>
              </a:spcBef>
              <a:spcAft>
                <a:spcPts val="1800"/>
              </a:spcAft>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cs typeface="Hind"/>
                <a:sym typeface="Helvetica Light"/>
              </a:rPr>
              <a:t>Retain records of how they use personal employee information and AI together</a:t>
            </a:r>
          </a:p>
          <a:p>
            <a:pPr marL="1440000" lvl="5" indent="-514350">
              <a:spcBef>
                <a:spcPts val="1800"/>
              </a:spcBef>
              <a:spcAft>
                <a:spcPts val="1800"/>
              </a:spcAft>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cs typeface="Hind"/>
                <a:sym typeface="Helvetica Light"/>
              </a:rPr>
              <a:t>Restrict usage of AI in certain ways</a:t>
            </a:r>
            <a:endParaRPr lang="en-US" sz="3200" dirty="0">
              <a:solidFill>
                <a:srgbClr val="000000"/>
              </a:solidFill>
              <a:latin typeface="Hind"/>
              <a:cs typeface="Hind"/>
              <a:sym typeface="Helvetica Light"/>
            </a:endParaRPr>
          </a:p>
          <a:p>
            <a:pPr marL="742950" lvl="4" indent="-742950">
              <a:lnSpc>
                <a:spcPct val="100000"/>
              </a:lnSpc>
              <a:spcBef>
                <a:spcPts val="1800"/>
              </a:spcBef>
              <a:spcAft>
                <a:spcPts val="1800"/>
              </a:spcAft>
              <a:buSzPct val="100000"/>
              <a:buFont typeface="Arial" panose="020B0604020202020204" pitchFamily="34" charset="0"/>
              <a:buChar char="•"/>
              <a:defRPr sz="3600">
                <a:solidFill>
                  <a:srgbClr val="000000"/>
                </a:solidFill>
                <a:latin typeface="Hind"/>
                <a:ea typeface="Hind"/>
                <a:cs typeface="Hind"/>
                <a:sym typeface="Hind"/>
              </a:defRPr>
            </a:pPr>
            <a:r>
              <a:rPr lang="en-US" sz="3200" dirty="0">
                <a:solidFill>
                  <a:srgbClr val="1A1A1A"/>
                </a:solidFill>
                <a:latin typeface="Hind"/>
                <a:cs typeface="Hind"/>
                <a:sym typeface="Helvetica Light"/>
              </a:rPr>
              <a:t>Could obligations depend or change based on employer size and nature (private or public)?</a:t>
            </a:r>
          </a:p>
          <a:p>
            <a:pPr marL="360947" lvl="1" indent="-360947">
              <a:lnSpc>
                <a:spcPct val="100000"/>
              </a:lnSpc>
              <a:spcBef>
                <a:spcPts val="1800"/>
              </a:spcBef>
              <a:spcAft>
                <a:spcPts val="1800"/>
              </a:spcAft>
              <a:buSzPct val="100000"/>
              <a:buChar char="•"/>
              <a:defRPr sz="3600">
                <a:solidFill>
                  <a:srgbClr val="000000"/>
                </a:solidFill>
                <a:latin typeface="Hind"/>
                <a:ea typeface="Hind"/>
                <a:cs typeface="Hind"/>
                <a:sym typeface="Hind"/>
              </a:defRPr>
            </a:pPr>
            <a:endParaRPr lang="en-US" sz="3200" dirty="0"/>
          </a:p>
        </p:txBody>
      </p:sp>
      <p:sp>
        <p:nvSpPr>
          <p:cNvPr id="220" name="Shape 2963"/>
          <p:cNvSpPr txBox="1">
            <a:spLocks noGrp="1"/>
          </p:cNvSpPr>
          <p:nvPr>
            <p:ph type="title"/>
          </p:nvPr>
        </p:nvSpPr>
        <p:spPr>
          <a:xfrm>
            <a:off x="2358683" y="1776984"/>
            <a:ext cx="20007072" cy="1170432"/>
          </a:xfrm>
          <a:prstGeom prst="rect">
            <a:avLst/>
          </a:prstGeom>
        </p:spPr>
        <p:txBody>
          <a:bodyPr>
            <a:noAutofit/>
          </a:bodyPr>
          <a:lstStyle>
            <a:lvl1pPr defTabSz="742950">
              <a:defRPr sz="6300" b="0">
                <a:latin typeface="Poppins Medium"/>
                <a:ea typeface="Poppins Medium"/>
                <a:cs typeface="Poppins Medium"/>
                <a:sym typeface="Poppins Medium"/>
              </a:defRPr>
            </a:lvl1pPr>
          </a:lstStyle>
          <a:p>
            <a:pPr algn="l"/>
            <a:r>
              <a:rPr lang="en-US" sz="7200" dirty="0">
                <a:solidFill>
                  <a:srgbClr val="1A1A1A"/>
                </a:solidFill>
                <a:latin typeface="Poppins Medium"/>
              </a:rPr>
              <a:t>How B.C. Legislation Might Change</a:t>
            </a:r>
            <a:endParaRPr lang="en-CA" sz="7200" dirty="0"/>
          </a:p>
        </p:txBody>
      </p:sp>
      <p:sp>
        <p:nvSpPr>
          <p:cNvPr id="221"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9D39F-164A-0000-D12D-42804CBF0ACE}"/>
            </a:ext>
          </a:extLst>
        </p:cNvPr>
        <p:cNvGrpSpPr/>
        <p:nvPr/>
      </p:nvGrpSpPr>
      <p:grpSpPr>
        <a:xfrm>
          <a:off x="0" y="0"/>
          <a:ext cx="0" cy="0"/>
          <a:chOff x="0" y="0"/>
          <a:chExt cx="0" cy="0"/>
        </a:xfrm>
      </p:grpSpPr>
      <p:sp>
        <p:nvSpPr>
          <p:cNvPr id="219" name="Shape 2962">
            <a:extLst>
              <a:ext uri="{FF2B5EF4-FFF2-40B4-BE49-F238E27FC236}">
                <a16:creationId xmlns:a16="http://schemas.microsoft.com/office/drawing/2014/main" id="{AC592CF9-6D3D-757C-B083-402E8C34B3C2}"/>
              </a:ext>
            </a:extLst>
          </p:cNvPr>
          <p:cNvSpPr txBox="1">
            <a:spLocks noGrp="1"/>
          </p:cNvSpPr>
          <p:nvPr>
            <p:ph type="body" sz="half" idx="1"/>
          </p:nvPr>
        </p:nvSpPr>
        <p:spPr>
          <a:xfrm>
            <a:off x="2358683" y="4757929"/>
            <a:ext cx="20025360" cy="6675120"/>
          </a:xfrm>
          <a:prstGeom prst="rect">
            <a:avLst/>
          </a:prstGeom>
        </p:spPr>
        <p:txBody>
          <a:bodyPr>
            <a:normAutofit/>
          </a:bodyPr>
          <a:lstStyle/>
          <a:p>
            <a:pPr>
              <a:lnSpc>
                <a:spcPct val="100000"/>
              </a:lnSpc>
              <a:buSzPct val="100000"/>
              <a:defRPr sz="3600">
                <a:solidFill>
                  <a:srgbClr val="000000"/>
                </a:solidFill>
                <a:latin typeface="Hind"/>
                <a:ea typeface="Hind"/>
                <a:cs typeface="Hind"/>
                <a:sym typeface="Hind"/>
              </a:defRPr>
            </a:pPr>
            <a:r>
              <a:rPr lang="en-US" sz="3200" dirty="0">
                <a:solidFill>
                  <a:srgbClr val="1A1A1A"/>
                </a:solidFill>
                <a:latin typeface="Hind"/>
              </a:rPr>
              <a:t>Appropriate legislation may depend on topic:</a:t>
            </a:r>
          </a:p>
          <a:p>
            <a:pPr marL="360947" indent="-360947">
              <a:lnSpc>
                <a:spcPct val="100000"/>
              </a:lnSpc>
              <a:buSzPct val="100000"/>
              <a:buFontTx/>
              <a:buChar char="•"/>
              <a:defRPr sz="3600">
                <a:solidFill>
                  <a:srgbClr val="000000"/>
                </a:solidFill>
                <a:latin typeface="Hind"/>
                <a:ea typeface="Hind"/>
                <a:cs typeface="Hind"/>
                <a:sym typeface="Hind"/>
              </a:defRPr>
            </a:pPr>
            <a:endParaRPr lang="en-US" sz="3200" dirty="0"/>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rPr>
              <a:t>Hiring and recruiting could be the </a:t>
            </a:r>
            <a:r>
              <a:rPr lang="en-US" sz="3200" i="1" dirty="0">
                <a:solidFill>
                  <a:srgbClr val="1A1A1A"/>
                </a:solidFill>
                <a:latin typeface="Hind"/>
              </a:rPr>
              <a:t>Pay Transparency Act</a:t>
            </a:r>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endParaRPr lang="en-US" sz="3200" dirty="0"/>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rPr>
              <a:t>Regulating terms and conditions of employment could be the </a:t>
            </a:r>
            <a:r>
              <a:rPr lang="en-US" sz="3200" i="1" dirty="0">
                <a:solidFill>
                  <a:srgbClr val="1A1A1A"/>
                </a:solidFill>
                <a:latin typeface="Hind"/>
              </a:rPr>
              <a:t>Employment Standards Act</a:t>
            </a:r>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endParaRPr lang="en-US" sz="3200" dirty="0"/>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rPr>
              <a:t>Privacy and employee personal information could be privacy legislation</a:t>
            </a:r>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endParaRPr lang="en-US" sz="3200" dirty="0"/>
          </a:p>
          <a:p>
            <a:pPr marL="1440000" lvl="2" indent="-742950">
              <a:lnSpc>
                <a:spcPct val="100000"/>
              </a:lnSpc>
              <a:buSzPct val="100000"/>
              <a:buFont typeface="+mj-lt"/>
              <a:buAutoNum type="arabicPeriod"/>
              <a:defRPr sz="3600">
                <a:solidFill>
                  <a:srgbClr val="000000"/>
                </a:solidFill>
                <a:latin typeface="Hind"/>
                <a:ea typeface="Hind"/>
                <a:cs typeface="Hind"/>
                <a:sym typeface="Hind"/>
              </a:defRPr>
            </a:pPr>
            <a:r>
              <a:rPr lang="en-US" sz="3200" dirty="0">
                <a:solidFill>
                  <a:srgbClr val="1A1A1A"/>
                </a:solidFill>
                <a:latin typeface="Hind"/>
              </a:rPr>
              <a:t>Discrimination by AI could be the </a:t>
            </a:r>
            <a:r>
              <a:rPr lang="en-US" sz="3200" i="1" dirty="0">
                <a:solidFill>
                  <a:srgbClr val="1A1A1A"/>
                </a:solidFill>
                <a:latin typeface="Hind"/>
              </a:rPr>
              <a:t>Human Rights Code</a:t>
            </a:r>
            <a:r>
              <a:rPr lang="en-US" sz="3200" dirty="0">
                <a:solidFill>
                  <a:srgbClr val="1A1A1A"/>
                </a:solidFill>
                <a:latin typeface="Hind"/>
              </a:rPr>
              <a:t> </a:t>
            </a:r>
          </a:p>
          <a:p>
            <a:pPr marL="360947" indent="-360947">
              <a:lnSpc>
                <a:spcPct val="100000"/>
              </a:lnSpc>
              <a:buSzPct val="100000"/>
              <a:buFontTx/>
              <a:buChar char="•"/>
              <a:defRPr sz="3600">
                <a:solidFill>
                  <a:srgbClr val="000000"/>
                </a:solidFill>
                <a:latin typeface="Hind"/>
                <a:ea typeface="Hind"/>
                <a:cs typeface="Hind"/>
                <a:sym typeface="Hind"/>
              </a:defRPr>
            </a:pPr>
            <a:endParaRPr lang="en-US" sz="3200" dirty="0"/>
          </a:p>
        </p:txBody>
      </p:sp>
      <p:sp>
        <p:nvSpPr>
          <p:cNvPr id="220" name="Shape 2963">
            <a:extLst>
              <a:ext uri="{FF2B5EF4-FFF2-40B4-BE49-F238E27FC236}">
                <a16:creationId xmlns:a16="http://schemas.microsoft.com/office/drawing/2014/main" id="{D9DE4346-0D42-44BD-FD82-0F8AFC0FBC14}"/>
              </a:ext>
            </a:extLst>
          </p:cNvPr>
          <p:cNvSpPr txBox="1">
            <a:spLocks noGrp="1"/>
          </p:cNvSpPr>
          <p:nvPr>
            <p:ph type="title"/>
          </p:nvPr>
        </p:nvSpPr>
        <p:spPr>
          <a:xfrm>
            <a:off x="2358683" y="1776984"/>
            <a:ext cx="20007072" cy="1170432"/>
          </a:xfrm>
          <a:prstGeom prst="rect">
            <a:avLst/>
          </a:prstGeom>
        </p:spPr>
        <p:txBody>
          <a:bodyPr>
            <a:noAutofit/>
          </a:bodyPr>
          <a:lstStyle>
            <a:lvl1pPr defTabSz="742950">
              <a:defRPr sz="6300" b="0">
                <a:latin typeface="Poppins Medium"/>
                <a:ea typeface="Poppins Medium"/>
                <a:cs typeface="Poppins Medium"/>
                <a:sym typeface="Poppins Medium"/>
              </a:defRPr>
            </a:lvl1pPr>
          </a:lstStyle>
          <a:p>
            <a:pPr algn="l"/>
            <a:r>
              <a:rPr lang="en-US" sz="7200" dirty="0">
                <a:solidFill>
                  <a:srgbClr val="1A1A1A"/>
                </a:solidFill>
                <a:latin typeface="Poppins Medium"/>
              </a:rPr>
              <a:t>Which Legislation B.C. Might Use</a:t>
            </a:r>
            <a:endParaRPr lang="en-CA" sz="7200" dirty="0"/>
          </a:p>
        </p:txBody>
      </p:sp>
      <p:sp>
        <p:nvSpPr>
          <p:cNvPr id="221" name="Rectangle 2">
            <a:extLst>
              <a:ext uri="{FF2B5EF4-FFF2-40B4-BE49-F238E27FC236}">
                <a16:creationId xmlns:a16="http://schemas.microsoft.com/office/drawing/2014/main" id="{17C709D7-0254-3A8E-B780-35040375E1BE}"/>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1338842981"/>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7FC2-9BE1-D34D-7C5B-EECDCC9213DF}"/>
            </a:ext>
          </a:extLst>
        </p:cNvPr>
        <p:cNvGrpSpPr/>
        <p:nvPr/>
      </p:nvGrpSpPr>
      <p:grpSpPr>
        <a:xfrm>
          <a:off x="0" y="0"/>
          <a:ext cx="0" cy="0"/>
          <a:chOff x="0" y="0"/>
          <a:chExt cx="0" cy="0"/>
        </a:xfrm>
      </p:grpSpPr>
      <p:sp>
        <p:nvSpPr>
          <p:cNvPr id="6" name="Shape 649">
            <a:extLst>
              <a:ext uri="{FF2B5EF4-FFF2-40B4-BE49-F238E27FC236}">
                <a16:creationId xmlns:a16="http://schemas.microsoft.com/office/drawing/2014/main" id="{29D853E9-4753-2C37-FFBF-19A6267CB864}"/>
              </a:ext>
            </a:extLst>
          </p:cNvPr>
          <p:cNvSpPr txBox="1">
            <a:spLocks/>
          </p:cNvSpPr>
          <p:nvPr/>
        </p:nvSpPr>
        <p:spPr>
          <a:xfrm>
            <a:off x="14040504" y="3684229"/>
            <a:ext cx="8382174" cy="117043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Autofit/>
          </a:bodyPr>
          <a:lstStyle>
            <a:lvl1pPr marL="0" marR="0" indent="0" algn="ctr" defTabSz="825500" rtl="0" latinLnBrk="0">
              <a:lnSpc>
                <a:spcPct val="100000"/>
              </a:lnSpc>
              <a:spcBef>
                <a:spcPts val="0"/>
              </a:spcBef>
              <a:spcAft>
                <a:spcPts val="0"/>
              </a:spcAft>
              <a:buClrTx/>
              <a:buSzTx/>
              <a:buFontTx/>
              <a:buNone/>
              <a:tabLst/>
              <a:defRPr sz="8000" b="1" i="0" u="none" strike="noStrike" cap="none" spc="0" baseline="0">
                <a:ln>
                  <a:noFill/>
                </a:ln>
                <a:solidFill>
                  <a:srgbClr val="FFFFFF"/>
                </a:solidFill>
                <a:uFillTx/>
                <a:latin typeface="Open Sans" charset="0"/>
                <a:ea typeface="Open Sans" charset="0"/>
                <a:cs typeface="Open Sans" charset="0"/>
                <a:sym typeface="Lato Bold"/>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pPr algn="l" hangingPunct="1"/>
            <a:r>
              <a:rPr lang="en-US" sz="7200" dirty="0">
                <a:solidFill>
                  <a:schemeClr val="bg1"/>
                </a:solidFill>
                <a:latin typeface="Poppins Medium"/>
              </a:rPr>
              <a:t>II. AI and Human Rights and Privacy Risks </a:t>
            </a:r>
            <a:endParaRPr lang="en-CA" sz="7200" dirty="0">
              <a:solidFill>
                <a:schemeClr val="bg1"/>
              </a:solidFill>
              <a:latin typeface="Poppins Medium"/>
            </a:endParaRPr>
          </a:p>
        </p:txBody>
      </p:sp>
      <p:sp>
        <p:nvSpPr>
          <p:cNvPr id="7" name="Rectangle 3">
            <a:extLst>
              <a:ext uri="{FF2B5EF4-FFF2-40B4-BE49-F238E27FC236}">
                <a16:creationId xmlns:a16="http://schemas.microsoft.com/office/drawing/2014/main" id="{FABB828D-E077-0EB5-AD85-E43867401A2F}"/>
              </a:ext>
            </a:extLst>
          </p:cNvPr>
          <p:cNvSpPr/>
          <p:nvPr/>
        </p:nvSpPr>
        <p:spPr>
          <a:xfrm>
            <a:off x="14040504" y="6338486"/>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4" name="TextBox 13">
            <a:extLst>
              <a:ext uri="{FF2B5EF4-FFF2-40B4-BE49-F238E27FC236}">
                <a16:creationId xmlns:a16="http://schemas.microsoft.com/office/drawing/2014/main" id="{950C21D4-B6B8-83C8-423E-32E8A901E70F}"/>
              </a:ext>
            </a:extLst>
          </p:cNvPr>
          <p:cNvSpPr txBox="1"/>
          <p:nvPr/>
        </p:nvSpPr>
        <p:spPr>
          <a:xfrm>
            <a:off x="14040504" y="7288761"/>
            <a:ext cx="17475200" cy="1538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l">
              <a:spcBef>
                <a:spcPts val="1800"/>
              </a:spcBef>
              <a:spcAft>
                <a:spcPts val="1800"/>
              </a:spcAft>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en-US" sz="3200" dirty="0">
                <a:solidFill>
                  <a:schemeClr val="bg1"/>
                </a:solidFill>
                <a:latin typeface="Hind"/>
              </a:rPr>
              <a:t>AI and its potential discriminatory bias</a:t>
            </a:r>
          </a:p>
          <a:p>
            <a:pPr marL="457200" indent="-457200" algn="l">
              <a:spcBef>
                <a:spcPts val="1800"/>
              </a:spcBef>
              <a:spcAft>
                <a:spcPts val="1800"/>
              </a:spcAft>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en-US" sz="3200" dirty="0">
                <a:solidFill>
                  <a:schemeClr val="bg1"/>
                </a:solidFill>
                <a:latin typeface="Hind"/>
              </a:rPr>
              <a:t>Disclosing personal employee information to AI</a:t>
            </a:r>
          </a:p>
        </p:txBody>
      </p:sp>
      <p:pic>
        <p:nvPicPr>
          <p:cNvPr id="2" name="Picture Placeholder 15" descr="Brain model with LED lights">
            <a:extLst>
              <a:ext uri="{FF2B5EF4-FFF2-40B4-BE49-F238E27FC236}">
                <a16:creationId xmlns:a16="http://schemas.microsoft.com/office/drawing/2014/main" id="{8C45F74D-7665-EF6B-CEB0-B4B3024F6997}"/>
              </a:ext>
            </a:extLst>
          </p:cNvPr>
          <p:cNvPicPr>
            <a:picLocks noChangeAspect="1"/>
          </p:cNvPicPr>
          <p:nvPr/>
        </p:nvPicPr>
        <p:blipFill>
          <a:blip r:embed="rId2" cstate="print">
            <a:alphaModFix amt="70000"/>
            <a:extLst>
              <a:ext uri="{28A0092B-C50C-407E-A947-70E740481C1C}">
                <a14:useLocalDpi xmlns:a14="http://schemas.microsoft.com/office/drawing/2010/main" val="0"/>
              </a:ext>
            </a:extLst>
          </a:blip>
          <a:srcRect l="12560" r="12560"/>
          <a:stretch/>
        </p:blipFill>
        <p:spPr>
          <a:xfrm>
            <a:off x="3643156" y="3096875"/>
            <a:ext cx="7516368" cy="7522249"/>
          </a:xfrm>
          <a:prstGeom prst="rect">
            <a:avLst/>
          </a:prstGeom>
          <a:ln w="12700">
            <a:noFill/>
            <a:miter lim="400000"/>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C572A759-6A51-4108-AA02-DFA0A04FC94B}">
              <ma14:wrappingTextBoxFlag xmlns="" xmlns:ma14="http://schemas.microsoft.com/office/mac/drawingml/2011/main" val="1"/>
            </a:ext>
          </a:extLst>
        </p:spPr>
      </p:pic>
    </p:spTree>
    <p:extLst>
      <p:ext uri="{BB962C8B-B14F-4D97-AF65-F5344CB8AC3E}">
        <p14:creationId xmlns:p14="http://schemas.microsoft.com/office/powerpoint/2010/main" val="352764536"/>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962"/>
          <p:cNvSpPr txBox="1">
            <a:spLocks noGrp="1"/>
          </p:cNvSpPr>
          <p:nvPr>
            <p:ph type="body" sz="half" idx="1"/>
          </p:nvPr>
        </p:nvSpPr>
        <p:spPr>
          <a:xfrm>
            <a:off x="2358683" y="4757929"/>
            <a:ext cx="20025360" cy="6675120"/>
          </a:xfrm>
          <a:prstGeom prst="rect">
            <a:avLst/>
          </a:prstGeom>
        </p:spPr>
        <p:txBody>
          <a:bodyPr/>
          <a:lstStyle/>
          <a:p>
            <a:pPr>
              <a:lnSpc>
                <a:spcPct val="100000"/>
              </a:lnSpc>
              <a:spcBef>
                <a:spcPts val="1800"/>
              </a:spcBef>
              <a:spcAft>
                <a:spcPts val="1800"/>
              </a:spcAft>
              <a:defRPr sz="3600">
                <a:solidFill>
                  <a:srgbClr val="000000"/>
                </a:solidFill>
                <a:latin typeface="Hind"/>
                <a:ea typeface="Hind"/>
                <a:cs typeface="Hind"/>
                <a:sym typeface="Hind"/>
              </a:defRPr>
            </a:pPr>
            <a:r>
              <a:rPr lang="en-US" sz="3200" dirty="0">
                <a:solidFill>
                  <a:srgbClr val="1A1A1A"/>
                </a:solidFill>
                <a:latin typeface="Hind"/>
              </a:rPr>
              <a:t>The </a:t>
            </a:r>
            <a:r>
              <a:rPr lang="en-US" sz="3200" i="1" dirty="0">
                <a:solidFill>
                  <a:srgbClr val="1A1A1A"/>
                </a:solidFill>
                <a:latin typeface="Hind"/>
              </a:rPr>
              <a:t>prima facie </a:t>
            </a:r>
            <a:r>
              <a:rPr lang="en-US" sz="3200" dirty="0">
                <a:solidFill>
                  <a:srgbClr val="1A1A1A"/>
                </a:solidFill>
                <a:latin typeface="Hind"/>
              </a:rPr>
              <a:t>test for discrimination is relatively easy to meet. A human rights complaint may be an appealing route for an unsuccessful job candidate.</a:t>
            </a:r>
            <a:endParaRPr sz="3200" dirty="0"/>
          </a:p>
          <a:p>
            <a:pPr>
              <a:lnSpc>
                <a:spcPct val="100000"/>
              </a:lnSpc>
              <a:spcBef>
                <a:spcPts val="1800"/>
              </a:spcBef>
              <a:spcAft>
                <a:spcPts val="1800"/>
              </a:spcAft>
              <a:defRPr sz="3600">
                <a:solidFill>
                  <a:srgbClr val="000000"/>
                </a:solidFill>
                <a:latin typeface="Hind"/>
                <a:ea typeface="Hind"/>
                <a:cs typeface="Hind"/>
                <a:sym typeface="Hind"/>
              </a:defRPr>
            </a:pPr>
            <a:r>
              <a:rPr lang="en-US" sz="3200" i="1" dirty="0">
                <a:solidFill>
                  <a:srgbClr val="1A1A1A"/>
                </a:solidFill>
                <a:latin typeface="Hind"/>
              </a:rPr>
              <a:t>Moore v. British Columbia (Education)</a:t>
            </a:r>
            <a:r>
              <a:rPr lang="en-US" sz="3200" dirty="0">
                <a:solidFill>
                  <a:srgbClr val="1A1A1A"/>
                </a:solidFill>
                <a:latin typeface="Hind"/>
              </a:rPr>
              <a:t> 2012 SCC 61:</a:t>
            </a:r>
            <a:endParaRPr sz="3200" dirty="0"/>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The person has a characteristic protected by the </a:t>
            </a:r>
            <a:r>
              <a:rPr lang="en-US" sz="3200" i="1" dirty="0">
                <a:solidFill>
                  <a:srgbClr val="1A1A1A"/>
                </a:solidFill>
                <a:latin typeface="Hind"/>
              </a:rPr>
              <a:t>Human Rights Code</a:t>
            </a:r>
            <a:r>
              <a:rPr lang="en-US" sz="3200" dirty="0">
                <a:solidFill>
                  <a:srgbClr val="1A1A1A"/>
                </a:solidFill>
                <a:latin typeface="Hind"/>
              </a:rPr>
              <a:t>;</a:t>
            </a:r>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The person experienced an adverse impact with respect to their employment; and</a:t>
            </a:r>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The protected characteristic was a factor in the adverse impact</a:t>
            </a:r>
          </a:p>
        </p:txBody>
      </p:sp>
      <p:sp>
        <p:nvSpPr>
          <p:cNvPr id="230" name="Shape 2963"/>
          <p:cNvSpPr txBox="1">
            <a:spLocks noGrp="1"/>
          </p:cNvSpPr>
          <p:nvPr>
            <p:ph type="title"/>
          </p:nvPr>
        </p:nvSpPr>
        <p:spPr>
          <a:xfrm>
            <a:off x="2077331"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Human Rights - Test for Discrimination</a:t>
            </a:r>
          </a:p>
        </p:txBody>
      </p:sp>
      <p:sp>
        <p:nvSpPr>
          <p:cNvPr id="231"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C3909-18F4-516B-A5DA-51553AAEA934}"/>
            </a:ext>
          </a:extLst>
        </p:cNvPr>
        <p:cNvGrpSpPr/>
        <p:nvPr/>
      </p:nvGrpSpPr>
      <p:grpSpPr>
        <a:xfrm>
          <a:off x="0" y="0"/>
          <a:ext cx="0" cy="0"/>
          <a:chOff x="0" y="0"/>
          <a:chExt cx="0" cy="0"/>
        </a:xfrm>
      </p:grpSpPr>
      <p:sp>
        <p:nvSpPr>
          <p:cNvPr id="229" name="Shape 2962">
            <a:extLst>
              <a:ext uri="{FF2B5EF4-FFF2-40B4-BE49-F238E27FC236}">
                <a16:creationId xmlns:a16="http://schemas.microsoft.com/office/drawing/2014/main" id="{C496577D-AC9A-0E1D-251F-9828AE5E675E}"/>
              </a:ext>
            </a:extLst>
          </p:cNvPr>
          <p:cNvSpPr txBox="1">
            <a:spLocks noGrp="1"/>
          </p:cNvSpPr>
          <p:nvPr>
            <p:ph type="body" sz="half" idx="1"/>
          </p:nvPr>
        </p:nvSpPr>
        <p:spPr>
          <a:xfrm>
            <a:off x="2358683" y="4757929"/>
            <a:ext cx="20003128" cy="7487080"/>
          </a:xfrm>
          <a:prstGeom prst="rect">
            <a:avLst/>
          </a:prstGeom>
        </p:spPr>
        <p:txBody>
          <a:bodyPr>
            <a:noAutofit/>
          </a:bodyPr>
          <a:lstStyle/>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Indigenous identity</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Race</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Colour</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Ancestry</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Place of origin</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Political belief</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Religion</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Marital status</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Family status</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Physical or mental disability</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Sex</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Sexual orientation</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Gender identity or expression</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Age</a:t>
            </a:r>
          </a:p>
          <a:p>
            <a:pPr marL="514350" indent="-514350">
              <a:lnSpc>
                <a:spcPct val="100000"/>
              </a:lnSpc>
              <a:spcBef>
                <a:spcPts val="1800"/>
              </a:spcBef>
              <a:spcAft>
                <a:spcPts val="1800"/>
              </a:spcAft>
              <a:buFont typeface="+mj-lt"/>
              <a:buAutoNum type="arabicPeriod"/>
              <a:defRPr sz="3600">
                <a:solidFill>
                  <a:srgbClr val="000000"/>
                </a:solidFill>
                <a:latin typeface="Hind"/>
                <a:ea typeface="Hind"/>
                <a:cs typeface="Hind"/>
                <a:sym typeface="Hind"/>
              </a:defRPr>
            </a:pPr>
            <a:r>
              <a:rPr lang="en-CA" sz="3200" dirty="0">
                <a:solidFill>
                  <a:srgbClr val="1A1A1A"/>
                </a:solidFill>
                <a:latin typeface="Hind"/>
                <a:sym typeface="Hind"/>
              </a:rPr>
              <a:t>Convicted of a criminal or summary conviction offence that is unrelated to the employment or to the intended employment of that person</a:t>
            </a:r>
            <a:endParaRPr sz="3200" dirty="0"/>
          </a:p>
        </p:txBody>
      </p:sp>
      <p:sp>
        <p:nvSpPr>
          <p:cNvPr id="230" name="Shape 2963">
            <a:extLst>
              <a:ext uri="{FF2B5EF4-FFF2-40B4-BE49-F238E27FC236}">
                <a16:creationId xmlns:a16="http://schemas.microsoft.com/office/drawing/2014/main" id="{CA17129B-D764-D3C0-A3A0-6BF7E12BA391}"/>
              </a:ext>
            </a:extLst>
          </p:cNvPr>
          <p:cNvSpPr txBox="1">
            <a:spLocks noGrp="1"/>
          </p:cNvSpPr>
          <p:nvPr>
            <p:ph type="title"/>
          </p:nvPr>
        </p:nvSpPr>
        <p:spPr>
          <a:xfrm>
            <a:off x="2077330" y="1776984"/>
            <a:ext cx="22259780"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Section 13 – </a:t>
            </a:r>
            <a:br>
              <a:rPr lang="en-US" sz="7200" dirty="0">
                <a:solidFill>
                  <a:srgbClr val="1A1A1A"/>
                </a:solidFill>
                <a:latin typeface="Poppins Medium"/>
              </a:rPr>
            </a:br>
            <a:r>
              <a:rPr lang="en-US" sz="7200" dirty="0">
                <a:solidFill>
                  <a:srgbClr val="1A1A1A"/>
                </a:solidFill>
                <a:latin typeface="Poppins Medium"/>
              </a:rPr>
              <a:t> Protected Grounds in Employment</a:t>
            </a:r>
            <a:endParaRPr lang="en-CA" sz="7200" dirty="0"/>
          </a:p>
        </p:txBody>
      </p:sp>
      <p:sp>
        <p:nvSpPr>
          <p:cNvPr id="231" name="Rectangle 2">
            <a:extLst>
              <a:ext uri="{FF2B5EF4-FFF2-40B4-BE49-F238E27FC236}">
                <a16:creationId xmlns:a16="http://schemas.microsoft.com/office/drawing/2014/main" id="{51DF4EC5-E74C-9CE7-F37C-0BA9CFAFADB2}"/>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3972746949"/>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962"/>
          <p:cNvSpPr txBox="1">
            <a:spLocks noGrp="1"/>
          </p:cNvSpPr>
          <p:nvPr>
            <p:ph type="body" sz="half" idx="1"/>
          </p:nvPr>
        </p:nvSpPr>
        <p:spPr>
          <a:xfrm>
            <a:off x="2358683" y="4757929"/>
            <a:ext cx="20025360" cy="6675120"/>
          </a:xfrm>
          <a:prstGeom prst="rect">
            <a:avLst/>
          </a:prstGeom>
        </p:spPr>
        <p:txBody>
          <a:bodyPr/>
          <a:lstStyle/>
          <a:p>
            <a:pPr marL="497205" indent="-497205" defTabSz="718184">
              <a:lnSpc>
                <a:spcPct val="100000"/>
              </a:lnSpc>
              <a:spcBef>
                <a:spcPts val="1800"/>
              </a:spcBef>
              <a:spcAft>
                <a:spcPts val="1800"/>
              </a:spcAft>
              <a:buSzPct val="100000"/>
              <a:buFont typeface="Arial"/>
              <a:buChar char="•"/>
              <a:defRPr sz="3132">
                <a:solidFill>
                  <a:srgbClr val="000000"/>
                </a:solidFill>
                <a:latin typeface="Hind"/>
                <a:ea typeface="Hind"/>
                <a:cs typeface="Hind"/>
                <a:sym typeface="Hind"/>
              </a:defRPr>
            </a:pPr>
            <a:r>
              <a:rPr lang="en-US" sz="3200" dirty="0">
                <a:solidFill>
                  <a:srgbClr val="1A1A1A"/>
                </a:solidFill>
                <a:latin typeface="Hind"/>
              </a:rPr>
              <a:t>“Where existing systemic discrimination, bias, and exclusion are embedded in data and systems design, AI systems replicate inequalities and existing barriers and exclude diverse communities.” </a:t>
            </a:r>
            <a:r>
              <a:rPr lang="en-US" sz="3200" dirty="0">
                <a:solidFill>
                  <a:srgbClr val="1A1A1A"/>
                </a:solidFill>
                <a:latin typeface="Hind"/>
                <a:hlinkClick r:id="rId3"/>
              </a:rPr>
              <a:t>Canadian Human Rights Commission</a:t>
            </a:r>
            <a:endParaRPr sz="3200" dirty="0"/>
          </a:p>
          <a:p>
            <a:pPr marL="497205" indent="-497205" defTabSz="718184">
              <a:lnSpc>
                <a:spcPct val="100000"/>
              </a:lnSpc>
              <a:spcBef>
                <a:spcPts val="1800"/>
              </a:spcBef>
              <a:spcAft>
                <a:spcPts val="1800"/>
              </a:spcAft>
              <a:buSzPct val="100000"/>
              <a:buFont typeface="Arial"/>
              <a:buChar char="•"/>
              <a:defRPr sz="3132">
                <a:solidFill>
                  <a:srgbClr val="000000"/>
                </a:solidFill>
                <a:latin typeface="Hind"/>
                <a:ea typeface="Hind"/>
                <a:cs typeface="Hind"/>
                <a:sym typeface="Hind"/>
              </a:defRPr>
            </a:pPr>
            <a:r>
              <a:rPr lang="en-US" sz="3200" b="1" dirty="0">
                <a:solidFill>
                  <a:srgbClr val="1A1A1A"/>
                </a:solidFill>
                <a:latin typeface="Hind"/>
              </a:rPr>
              <a:t>Potential Risk</a:t>
            </a:r>
            <a:r>
              <a:rPr lang="en-US" sz="3200" dirty="0">
                <a:solidFill>
                  <a:srgbClr val="1A1A1A"/>
                </a:solidFill>
                <a:latin typeface="Hind"/>
              </a:rPr>
              <a:t>: Your inputs and instructions to avoid or prefer candidates could cause AI to disproportionately screen out certain job candidates. If AI adversely impacts candidates in part because of a protected characteristic, the resulting decision and pattern could be discriminatory. AI inputs and outputs may </a:t>
            </a:r>
            <a:r>
              <a:rPr lang="en-US" sz="3200" dirty="0" err="1">
                <a:solidFill>
                  <a:srgbClr val="1A1A1A"/>
                </a:solidFill>
                <a:latin typeface="Hind"/>
              </a:rPr>
              <a:t>favour</a:t>
            </a:r>
            <a:r>
              <a:rPr lang="en-US" sz="3200" dirty="0">
                <a:solidFill>
                  <a:srgbClr val="1A1A1A"/>
                </a:solidFill>
                <a:latin typeface="Hind"/>
              </a:rPr>
              <a:t> traditionally gender-specific or demographic-specific training, language or speech patterns, skills, or work experience</a:t>
            </a:r>
            <a:endParaRPr sz="3200" dirty="0"/>
          </a:p>
          <a:p>
            <a:pPr marL="497205" indent="-497205" defTabSz="718184">
              <a:lnSpc>
                <a:spcPct val="100000"/>
              </a:lnSpc>
              <a:spcBef>
                <a:spcPts val="1800"/>
              </a:spcBef>
              <a:spcAft>
                <a:spcPts val="1800"/>
              </a:spcAft>
              <a:buSzPct val="100000"/>
              <a:buFont typeface="Arial"/>
              <a:buChar char="•"/>
              <a:defRPr sz="3132">
                <a:solidFill>
                  <a:srgbClr val="000000"/>
                </a:solidFill>
                <a:latin typeface="Hind"/>
                <a:ea typeface="Hind"/>
                <a:cs typeface="Hind"/>
                <a:sym typeface="Hind"/>
              </a:defRPr>
            </a:pPr>
            <a:r>
              <a:rPr lang="en-US" sz="3200" dirty="0">
                <a:solidFill>
                  <a:srgbClr val="1A1A1A"/>
                </a:solidFill>
                <a:latin typeface="Hind"/>
              </a:rPr>
              <a:t>Human rights law does not care if discrimination was intentional or inadvertently caused by AI</a:t>
            </a:r>
          </a:p>
        </p:txBody>
      </p:sp>
      <p:sp>
        <p:nvSpPr>
          <p:cNvPr id="272" name="Shape 2963"/>
          <p:cNvSpPr txBox="1">
            <a:spLocks noGrp="1"/>
          </p:cNvSpPr>
          <p:nvPr>
            <p:ph type="title"/>
          </p:nvPr>
        </p:nvSpPr>
        <p:spPr>
          <a:xfrm>
            <a:off x="2100777"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How AI Creates Human Rights Risks</a:t>
            </a:r>
          </a:p>
        </p:txBody>
      </p:sp>
      <p:sp>
        <p:nvSpPr>
          <p:cNvPr id="273"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5704C-E101-EA26-15BA-9D00F1378C31}"/>
            </a:ext>
          </a:extLst>
        </p:cNvPr>
        <p:cNvGrpSpPr/>
        <p:nvPr/>
      </p:nvGrpSpPr>
      <p:grpSpPr>
        <a:xfrm>
          <a:off x="0" y="0"/>
          <a:ext cx="0" cy="0"/>
          <a:chOff x="0" y="0"/>
          <a:chExt cx="0" cy="0"/>
        </a:xfrm>
      </p:grpSpPr>
      <p:sp>
        <p:nvSpPr>
          <p:cNvPr id="271" name="Shape 2962">
            <a:extLst>
              <a:ext uri="{FF2B5EF4-FFF2-40B4-BE49-F238E27FC236}">
                <a16:creationId xmlns:a16="http://schemas.microsoft.com/office/drawing/2014/main" id="{D770F1E9-BA81-79D0-1453-F3AD22A15470}"/>
              </a:ext>
            </a:extLst>
          </p:cNvPr>
          <p:cNvSpPr txBox="1">
            <a:spLocks noGrp="1"/>
          </p:cNvSpPr>
          <p:nvPr>
            <p:ph type="body" sz="half" idx="1"/>
          </p:nvPr>
        </p:nvSpPr>
        <p:spPr>
          <a:xfrm>
            <a:off x="2358683" y="4757929"/>
            <a:ext cx="20025360" cy="6675120"/>
          </a:xfrm>
          <a:prstGeom prst="rect">
            <a:avLst/>
          </a:prstGeom>
        </p:spPr>
        <p:txBody>
          <a:bodyPr/>
          <a:lstStyle/>
          <a:p>
            <a:pPr marL="457200" lvl="0" indent="-457200">
              <a:lnSpc>
                <a:spcPct val="100000"/>
              </a:lnSpc>
              <a:spcBef>
                <a:spcPts val="1800"/>
              </a:spcBef>
              <a:spcAft>
                <a:spcPts val="1800"/>
              </a:spcAft>
              <a:buFont typeface="Arial" panose="020B0604020202020204" pitchFamily="34" charset="0"/>
              <a:buChar char="•"/>
            </a:pPr>
            <a:r>
              <a:rPr lang="en-CA" sz="3200" i="1" dirty="0">
                <a:solidFill>
                  <a:srgbClr val="1A1A1A"/>
                </a:solidFill>
                <a:latin typeface="Hind"/>
                <a:cs typeface="Hind"/>
              </a:rPr>
              <a:t>EEOC v. </a:t>
            </a:r>
            <a:r>
              <a:rPr lang="en-CA" sz="3200" i="1" dirty="0" err="1">
                <a:solidFill>
                  <a:srgbClr val="1A1A1A"/>
                </a:solidFill>
                <a:latin typeface="Hind"/>
                <a:cs typeface="Hind"/>
              </a:rPr>
              <a:t>iTutorGroup</a:t>
            </a:r>
            <a:r>
              <a:rPr lang="en-CA" sz="3200" dirty="0">
                <a:solidFill>
                  <a:srgbClr val="1A1A1A"/>
                </a:solidFill>
                <a:latin typeface="Hind"/>
                <a:cs typeface="Hind"/>
              </a:rPr>
              <a:t>: Case brought by the Equal Employment Opportunity Commission. Software automatically rejected female applicants aged 55 or older and male applicants aged 60 or older. A candidate submitted identical applications, but with different birth dates, and only the younger one received an interview. The software functioned on an age filter, rather than machine learning. $365,000 USD settlement paid to rejected applicants; 200+ allegedly screened out.</a:t>
            </a:r>
          </a:p>
          <a:p>
            <a:pPr marL="457200" lvl="0" indent="-457200">
              <a:lnSpc>
                <a:spcPct val="100000"/>
              </a:lnSpc>
              <a:spcBef>
                <a:spcPts val="1800"/>
              </a:spcBef>
              <a:spcAft>
                <a:spcPts val="1800"/>
              </a:spcAft>
              <a:buFont typeface="Arial" panose="020B0604020202020204" pitchFamily="34" charset="0"/>
              <a:buChar char="•"/>
            </a:pPr>
            <a:r>
              <a:rPr lang="en-CA" sz="3200" i="1" dirty="0">
                <a:solidFill>
                  <a:srgbClr val="1A1A1A"/>
                </a:solidFill>
                <a:latin typeface="Hind"/>
                <a:cs typeface="Hind"/>
              </a:rPr>
              <a:t>Mobley v. Workday, Inc</a:t>
            </a:r>
            <a:r>
              <a:rPr lang="en-CA" sz="3200" dirty="0">
                <a:solidFill>
                  <a:srgbClr val="1A1A1A"/>
                </a:solidFill>
                <a:latin typeface="Hind"/>
                <a:cs typeface="Hind"/>
              </a:rPr>
              <a:t>.: Ongoing class action about </a:t>
            </a:r>
            <a:r>
              <a:rPr lang="en-US" sz="3200" dirty="0">
                <a:solidFill>
                  <a:srgbClr val="1A1A1A"/>
                </a:solidFill>
                <a:latin typeface="Hind"/>
                <a:cs typeface="Hind"/>
              </a:rPr>
              <a:t>whether an AI vendor, not just the employer, can be liable for discriminatory hiring</a:t>
            </a:r>
            <a:r>
              <a:rPr lang="en-CA" sz="3200" dirty="0">
                <a:solidFill>
                  <a:srgbClr val="1A1A1A"/>
                </a:solidFill>
                <a:latin typeface="Hind"/>
                <a:cs typeface="Hind"/>
              </a:rPr>
              <a:t>. </a:t>
            </a:r>
            <a:r>
              <a:rPr lang="en-US" sz="3200" dirty="0">
                <a:solidFill>
                  <a:srgbClr val="1A1A1A"/>
                </a:solidFill>
                <a:latin typeface="Hind"/>
                <a:cs typeface="Hind"/>
              </a:rPr>
              <a:t>Mobley sued Workday, not the employers, arguing that Workday acted as the employers' "agent“ and </a:t>
            </a:r>
            <a:r>
              <a:rPr lang="en-CA" sz="3200" dirty="0">
                <a:solidFill>
                  <a:srgbClr val="1A1A1A"/>
                </a:solidFill>
                <a:latin typeface="Hind"/>
                <a:cs typeface="Hind"/>
              </a:rPr>
              <a:t>that Workday's AI screening platform discriminated on the basis of race, age and disability. Still in pre-trial proceedings</a:t>
            </a:r>
          </a:p>
          <a:p>
            <a:pPr marL="457200" lvl="0" indent="-457200">
              <a:lnSpc>
                <a:spcPct val="100000"/>
              </a:lnSpc>
              <a:spcBef>
                <a:spcPts val="1800"/>
              </a:spcBef>
              <a:spcAft>
                <a:spcPts val="1800"/>
              </a:spcAft>
              <a:buFont typeface="Arial" panose="020B0604020202020204" pitchFamily="34" charset="0"/>
              <a:buChar char="•"/>
            </a:pPr>
            <a:r>
              <a:rPr lang="en-CA" sz="3200" i="1" dirty="0">
                <a:solidFill>
                  <a:srgbClr val="1A1A1A"/>
                </a:solidFill>
                <a:latin typeface="Hind"/>
                <a:cs typeface="Hind"/>
              </a:rPr>
              <a:t>Elegant Enterprise-Wide Solutions</a:t>
            </a:r>
            <a:r>
              <a:rPr lang="en-CA" sz="3200" dirty="0">
                <a:solidFill>
                  <a:srgbClr val="1A1A1A"/>
                </a:solidFill>
                <a:latin typeface="Hind"/>
                <a:cs typeface="Hind"/>
              </a:rPr>
              <a:t>: </a:t>
            </a:r>
            <a:r>
              <a:rPr lang="en-US" sz="3200" dirty="0">
                <a:solidFill>
                  <a:srgbClr val="1A1A1A"/>
                </a:solidFill>
                <a:latin typeface="Hind"/>
                <a:cs typeface="Hind"/>
              </a:rPr>
              <a:t>In February 2026, the U.S. DOJ settled allegations that Elegant Enterprise-Wide Solutions used an AI tool to generate job ads that limited applicants to certain visa holders, unlawfully screening out U.S. workers</a:t>
            </a:r>
            <a:endParaRPr lang="en-CA" sz="3200" dirty="0">
              <a:solidFill>
                <a:srgbClr val="1A1A1A"/>
              </a:solidFill>
              <a:latin typeface="Hind"/>
              <a:cs typeface="Hind"/>
            </a:endParaRPr>
          </a:p>
        </p:txBody>
      </p:sp>
      <p:sp>
        <p:nvSpPr>
          <p:cNvPr id="272" name="Shape 2963">
            <a:extLst>
              <a:ext uri="{FF2B5EF4-FFF2-40B4-BE49-F238E27FC236}">
                <a16:creationId xmlns:a16="http://schemas.microsoft.com/office/drawing/2014/main" id="{5E77CD32-7A3A-11B4-0C4A-B7A0AC59D2A9}"/>
              </a:ext>
            </a:extLst>
          </p:cNvPr>
          <p:cNvSpPr txBox="1">
            <a:spLocks noGrp="1"/>
          </p:cNvSpPr>
          <p:nvPr>
            <p:ph type="title"/>
          </p:nvPr>
        </p:nvSpPr>
        <p:spPr>
          <a:xfrm>
            <a:off x="2100777"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USA Examples</a:t>
            </a:r>
          </a:p>
        </p:txBody>
      </p:sp>
      <p:sp>
        <p:nvSpPr>
          <p:cNvPr id="273" name="Rectangle 2">
            <a:extLst>
              <a:ext uri="{FF2B5EF4-FFF2-40B4-BE49-F238E27FC236}">
                <a16:creationId xmlns:a16="http://schemas.microsoft.com/office/drawing/2014/main" id="{345FFF3E-0BE7-76BA-BE58-E69F259BA493}"/>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983249714"/>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962"/>
          <p:cNvSpPr txBox="1">
            <a:spLocks noGrp="1"/>
          </p:cNvSpPr>
          <p:nvPr>
            <p:ph type="body" sz="half" idx="1"/>
          </p:nvPr>
        </p:nvSpPr>
        <p:spPr>
          <a:xfrm>
            <a:off x="2358683" y="4757929"/>
            <a:ext cx="20025360" cy="6675120"/>
          </a:xfrm>
          <a:prstGeom prst="rect">
            <a:avLst/>
          </a:prstGeom>
        </p:spPr>
        <p:txBody>
          <a:bodyPr/>
          <a:lstStyle/>
          <a:p>
            <a:pPr marL="480059" indent="-480059" defTabSz="693419">
              <a:lnSpc>
                <a:spcPct val="100000"/>
              </a:lnSpc>
              <a:spcBef>
                <a:spcPts val="1800"/>
              </a:spcBef>
              <a:spcAft>
                <a:spcPts val="1800"/>
              </a:spcAft>
              <a:buSzPct val="100000"/>
              <a:buFont typeface="Arial"/>
              <a:buChar char="•"/>
              <a:defRPr sz="3024">
                <a:solidFill>
                  <a:srgbClr val="000000"/>
                </a:solidFill>
                <a:latin typeface="Hind"/>
                <a:ea typeface="Hind"/>
                <a:cs typeface="Hind"/>
                <a:sym typeface="Hind"/>
              </a:defRPr>
            </a:pPr>
            <a:r>
              <a:rPr lang="en-US" sz="3200" u="sng" dirty="0">
                <a:solidFill>
                  <a:srgbClr val="1A1A1A"/>
                </a:solidFill>
                <a:uFill>
                  <a:solidFill>
                    <a:srgbClr val="0000FF"/>
                  </a:solidFill>
                </a:uFill>
                <a:latin typeface="Hind"/>
                <a:hlinkClick r:id="rId3"/>
              </a:rPr>
              <a:t>Human Rights AI Impact Assessment Tool</a:t>
            </a:r>
            <a:r>
              <a:rPr lang="en-US" sz="3200" dirty="0">
                <a:solidFill>
                  <a:srgbClr val="1A1A1A"/>
                </a:solidFill>
                <a:latin typeface="Hind"/>
              </a:rPr>
              <a:t> (“HRIA”)</a:t>
            </a:r>
            <a:endParaRPr sz="3200" dirty="0"/>
          </a:p>
          <a:p>
            <a:pPr marL="480059" indent="-480059" defTabSz="693419">
              <a:lnSpc>
                <a:spcPct val="100000"/>
              </a:lnSpc>
              <a:spcBef>
                <a:spcPts val="1800"/>
              </a:spcBef>
              <a:spcAft>
                <a:spcPts val="1800"/>
              </a:spcAft>
              <a:buSzPct val="100000"/>
              <a:buFont typeface="Arial"/>
              <a:buChar char="•"/>
              <a:defRPr sz="3024">
                <a:solidFill>
                  <a:srgbClr val="000000"/>
                </a:solidFill>
                <a:latin typeface="Hind"/>
                <a:ea typeface="Hind"/>
                <a:cs typeface="Hind"/>
                <a:sym typeface="Hind"/>
              </a:defRPr>
            </a:pPr>
            <a:r>
              <a:rPr lang="en-US" sz="3200" dirty="0">
                <a:solidFill>
                  <a:srgbClr val="1A1A1A"/>
                </a:solidFill>
                <a:latin typeface="Hind"/>
              </a:rPr>
              <a:t>The HRIA is a two-part questionnaire </a:t>
            </a:r>
            <a:endParaRPr sz="3200" dirty="0"/>
          </a:p>
          <a:p>
            <a:pPr marL="480059" indent="-480059" defTabSz="693419">
              <a:lnSpc>
                <a:spcPct val="100000"/>
              </a:lnSpc>
              <a:spcBef>
                <a:spcPts val="1800"/>
              </a:spcBef>
              <a:spcAft>
                <a:spcPts val="1800"/>
              </a:spcAft>
              <a:buSzPct val="100000"/>
              <a:buFont typeface="Arial"/>
              <a:buChar char="•"/>
              <a:defRPr sz="3024">
                <a:solidFill>
                  <a:srgbClr val="000000"/>
                </a:solidFill>
                <a:latin typeface="Hind"/>
                <a:ea typeface="Hind"/>
                <a:cs typeface="Hind"/>
                <a:sym typeface="Hind"/>
              </a:defRPr>
            </a:pPr>
            <a:r>
              <a:rPr lang="en-US" sz="3200" dirty="0">
                <a:solidFill>
                  <a:srgbClr val="1A1A1A"/>
                </a:solidFill>
                <a:latin typeface="Hind"/>
              </a:rPr>
              <a:t>Questions 1-13 try to assess whether your AI system poses a high risk of engaging in discrimination</a:t>
            </a:r>
            <a:endParaRPr sz="3200" dirty="0"/>
          </a:p>
          <a:p>
            <a:pPr marL="480059" indent="-480059" defTabSz="693419">
              <a:lnSpc>
                <a:spcPct val="100000"/>
              </a:lnSpc>
              <a:spcBef>
                <a:spcPts val="1800"/>
              </a:spcBef>
              <a:spcAft>
                <a:spcPts val="1800"/>
              </a:spcAft>
              <a:buSzPct val="100000"/>
              <a:buFont typeface="Arial"/>
              <a:buChar char="•"/>
              <a:defRPr sz="3024">
                <a:solidFill>
                  <a:srgbClr val="000000"/>
                </a:solidFill>
                <a:latin typeface="Hind"/>
                <a:ea typeface="Hind"/>
                <a:cs typeface="Hind"/>
                <a:sym typeface="Hind"/>
              </a:defRPr>
            </a:pPr>
            <a:r>
              <a:rPr lang="en-US" sz="3200" dirty="0">
                <a:solidFill>
                  <a:srgbClr val="1A1A1A"/>
                </a:solidFill>
                <a:latin typeface="Hind"/>
              </a:rPr>
              <a:t>Questions 14-22 address (1) Which communities are impacted by an AI system; and (2) Whether the AI system demonstrates differential treatment among or within a community</a:t>
            </a:r>
            <a:endParaRPr sz="3200" dirty="0"/>
          </a:p>
        </p:txBody>
      </p:sp>
      <p:sp>
        <p:nvSpPr>
          <p:cNvPr id="278" name="Shape 2963"/>
          <p:cNvSpPr txBox="1">
            <a:spLocks noGrp="1"/>
          </p:cNvSpPr>
          <p:nvPr>
            <p:ph type="title"/>
          </p:nvPr>
        </p:nvSpPr>
        <p:spPr>
          <a:xfrm>
            <a:off x="2124223"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Ontario’s AI Impact Assessment Tool</a:t>
            </a:r>
          </a:p>
        </p:txBody>
      </p:sp>
      <p:sp>
        <p:nvSpPr>
          <p:cNvPr id="279"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34518-DA63-7BB8-FE8E-82BF8C80F588}"/>
            </a:ext>
          </a:extLst>
        </p:cNvPr>
        <p:cNvGrpSpPr/>
        <p:nvPr/>
      </p:nvGrpSpPr>
      <p:grpSpPr>
        <a:xfrm>
          <a:off x="0" y="0"/>
          <a:ext cx="0" cy="0"/>
          <a:chOff x="0" y="0"/>
          <a:chExt cx="0" cy="0"/>
        </a:xfrm>
      </p:grpSpPr>
      <p:sp>
        <p:nvSpPr>
          <p:cNvPr id="277" name="Shape 2962">
            <a:extLst>
              <a:ext uri="{FF2B5EF4-FFF2-40B4-BE49-F238E27FC236}">
                <a16:creationId xmlns:a16="http://schemas.microsoft.com/office/drawing/2014/main" id="{933D9D40-F540-CFFC-AEA2-956179FF8096}"/>
              </a:ext>
            </a:extLst>
          </p:cNvPr>
          <p:cNvSpPr txBox="1">
            <a:spLocks noGrp="1"/>
          </p:cNvSpPr>
          <p:nvPr>
            <p:ph type="body" sz="half" idx="1"/>
          </p:nvPr>
        </p:nvSpPr>
        <p:spPr>
          <a:xfrm>
            <a:off x="2376971" y="4857320"/>
            <a:ext cx="20562542" cy="7646106"/>
          </a:xfrm>
          <a:prstGeom prst="rect">
            <a:avLst/>
          </a:prstGeom>
        </p:spPr>
        <p:txBody>
          <a:bodyPr numCol="2" spcCol="540000"/>
          <a:lstStyle/>
          <a:p>
            <a:pPr>
              <a:lnSpc>
                <a:spcPct val="100000"/>
              </a:lnSpc>
              <a:spcBef>
                <a:spcPts val="1800"/>
              </a:spcBef>
              <a:spcAft>
                <a:spcPts val="1800"/>
              </a:spcAft>
            </a:pPr>
            <a:r>
              <a:rPr lang="en-US" sz="3200" b="1" dirty="0">
                <a:solidFill>
                  <a:schemeClr val="tx1"/>
                </a:solidFill>
                <a:latin typeface="Hind" panose="02000000000000000000" pitchFamily="2" charset="0"/>
                <a:cs typeface="Hind" panose="02000000000000000000" pitchFamily="2" charset="0"/>
              </a:rPr>
              <a:t>Q12: </a:t>
            </a:r>
            <a:r>
              <a:rPr lang="en-US" sz="3200" dirty="0">
                <a:solidFill>
                  <a:schemeClr val="tx1"/>
                </a:solidFill>
                <a:latin typeface="Hind" panose="02000000000000000000" pitchFamily="2" charset="0"/>
                <a:cs typeface="Hind" panose="02000000000000000000" pitchFamily="2" charset="0"/>
              </a:rPr>
              <a:t>What are the demographics of the people who are subjected/exposed to the AI system? E.g. socio-economic status, geographic location, demographic </a:t>
            </a:r>
          </a:p>
          <a:p>
            <a:pPr>
              <a:lnSpc>
                <a:spcPct val="100000"/>
              </a:lnSpc>
              <a:spcBef>
                <a:spcPts val="1800"/>
              </a:spcBef>
              <a:spcAft>
                <a:spcPts val="1800"/>
              </a:spcAft>
            </a:pPr>
            <a:r>
              <a:rPr lang="en-US" sz="3200" b="1" dirty="0">
                <a:solidFill>
                  <a:schemeClr val="tx1"/>
                </a:solidFill>
                <a:latin typeface="Hind" panose="02000000000000000000" pitchFamily="2" charset="0"/>
                <a:cs typeface="Hind" panose="02000000000000000000" pitchFamily="2" charset="0"/>
              </a:rPr>
              <a:t>Q15</a:t>
            </a:r>
            <a:r>
              <a:rPr lang="en-US" sz="3200" dirty="0">
                <a:solidFill>
                  <a:schemeClr val="tx1"/>
                </a:solidFill>
                <a:latin typeface="Hind" panose="02000000000000000000" pitchFamily="2" charset="0"/>
                <a:cs typeface="Hind" panose="02000000000000000000" pitchFamily="2" charset="0"/>
              </a:rPr>
              <a:t>: Does the AI system produce results that differentiate based on one or more </a:t>
            </a:r>
            <a:r>
              <a:rPr lang="en-CA" sz="3200" dirty="0">
                <a:solidFill>
                  <a:schemeClr val="tx1"/>
                </a:solidFill>
                <a:latin typeface="Hind" panose="02000000000000000000" pitchFamily="2" charset="0"/>
                <a:cs typeface="Hind" panose="02000000000000000000" pitchFamily="2" charset="0"/>
              </a:rPr>
              <a:t>protected grounds? </a:t>
            </a:r>
          </a:p>
          <a:p>
            <a:pPr>
              <a:lnSpc>
                <a:spcPct val="100000"/>
              </a:lnSpc>
              <a:spcBef>
                <a:spcPts val="1800"/>
              </a:spcBef>
              <a:spcAft>
                <a:spcPts val="1800"/>
              </a:spcAft>
            </a:pPr>
            <a:r>
              <a:rPr lang="en-US" sz="3200" b="1" dirty="0">
                <a:solidFill>
                  <a:schemeClr val="tx1"/>
                </a:solidFill>
                <a:latin typeface="Hind" panose="02000000000000000000" pitchFamily="2" charset="0"/>
                <a:cs typeface="Hind" panose="02000000000000000000" pitchFamily="2" charset="0"/>
              </a:rPr>
              <a:t>Q16: </a:t>
            </a:r>
            <a:r>
              <a:rPr lang="en-US" sz="3200" dirty="0">
                <a:solidFill>
                  <a:schemeClr val="tx1"/>
                </a:solidFill>
                <a:latin typeface="Hind" panose="02000000000000000000" pitchFamily="2" charset="0"/>
                <a:cs typeface="Hind" panose="02000000000000000000" pitchFamily="2" charset="0"/>
              </a:rPr>
              <a:t>Have you tested or validated the AI system to see what factors it relies on?</a:t>
            </a:r>
            <a:endParaRPr lang="en-US" sz="3200" b="1" dirty="0">
              <a:solidFill>
                <a:schemeClr val="tx1"/>
              </a:solidFill>
              <a:latin typeface="Hind" panose="02000000000000000000" pitchFamily="2" charset="0"/>
              <a:cs typeface="Hind" panose="02000000000000000000" pitchFamily="2" charset="0"/>
            </a:endParaRPr>
          </a:p>
          <a:p>
            <a:pPr>
              <a:lnSpc>
                <a:spcPct val="100000"/>
              </a:lnSpc>
              <a:spcBef>
                <a:spcPts val="1800"/>
              </a:spcBef>
              <a:spcAft>
                <a:spcPts val="1800"/>
              </a:spcAft>
            </a:pPr>
            <a:endParaRPr lang="en-US" sz="3200" b="1" dirty="0">
              <a:solidFill>
                <a:schemeClr val="tx1"/>
              </a:solidFill>
              <a:latin typeface="Hind" panose="02000000000000000000" pitchFamily="2" charset="0"/>
              <a:cs typeface="Hind" panose="02000000000000000000" pitchFamily="2" charset="0"/>
            </a:endParaRPr>
          </a:p>
          <a:p>
            <a:pPr>
              <a:lnSpc>
                <a:spcPct val="100000"/>
              </a:lnSpc>
              <a:spcBef>
                <a:spcPts val="1800"/>
              </a:spcBef>
              <a:spcAft>
                <a:spcPts val="1800"/>
              </a:spcAft>
            </a:pPr>
            <a:endParaRPr lang="en-US" sz="3200" b="1" dirty="0">
              <a:solidFill>
                <a:schemeClr val="tx1"/>
              </a:solidFill>
              <a:latin typeface="Hind" panose="02000000000000000000" pitchFamily="2" charset="0"/>
              <a:cs typeface="Hind" panose="02000000000000000000" pitchFamily="2" charset="0"/>
            </a:endParaRPr>
          </a:p>
          <a:p>
            <a:pPr>
              <a:lnSpc>
                <a:spcPct val="100000"/>
              </a:lnSpc>
              <a:spcBef>
                <a:spcPts val="1800"/>
              </a:spcBef>
              <a:spcAft>
                <a:spcPts val="1800"/>
              </a:spcAft>
            </a:pPr>
            <a:endParaRPr lang="en-US" sz="3200" b="1" dirty="0">
              <a:solidFill>
                <a:schemeClr val="tx1"/>
              </a:solidFill>
              <a:latin typeface="Hind" panose="02000000000000000000" pitchFamily="2" charset="0"/>
              <a:cs typeface="Hind" panose="02000000000000000000" pitchFamily="2" charset="0"/>
            </a:endParaRPr>
          </a:p>
          <a:p>
            <a:pPr>
              <a:lnSpc>
                <a:spcPct val="100000"/>
              </a:lnSpc>
              <a:spcBef>
                <a:spcPts val="1800"/>
              </a:spcBef>
              <a:spcAft>
                <a:spcPts val="1800"/>
              </a:spcAft>
            </a:pPr>
            <a:r>
              <a:rPr lang="en-US" sz="3200" b="1" dirty="0">
                <a:solidFill>
                  <a:schemeClr val="tx1"/>
                </a:solidFill>
                <a:latin typeface="Hind" panose="02000000000000000000" pitchFamily="2" charset="0"/>
                <a:cs typeface="Hind" panose="02000000000000000000" pitchFamily="2" charset="0"/>
              </a:rPr>
              <a:t>Q17</a:t>
            </a:r>
            <a:r>
              <a:rPr lang="en-US" sz="3200" dirty="0">
                <a:solidFill>
                  <a:schemeClr val="tx1"/>
                </a:solidFill>
                <a:latin typeface="Hind" panose="02000000000000000000" pitchFamily="2" charset="0"/>
                <a:cs typeface="Hind" panose="02000000000000000000" pitchFamily="2" charset="0"/>
              </a:rPr>
              <a:t>: Does the AI system assign characteristics to individuals based on proxies and other available data? Does the system produce outputs based on </a:t>
            </a:r>
            <a:r>
              <a:rPr lang="en-CA" sz="3200" dirty="0">
                <a:solidFill>
                  <a:schemeClr val="tx1"/>
                </a:solidFill>
                <a:latin typeface="Hind" panose="02000000000000000000" pitchFamily="2" charset="0"/>
                <a:cs typeface="Hind" panose="02000000000000000000" pitchFamily="2" charset="0"/>
              </a:rPr>
              <a:t>personal characteristics of individuals </a:t>
            </a:r>
            <a:r>
              <a:rPr lang="en-US" sz="3200" dirty="0">
                <a:solidFill>
                  <a:schemeClr val="tx1"/>
                </a:solidFill>
                <a:latin typeface="Hind" panose="02000000000000000000" pitchFamily="2" charset="0"/>
                <a:cs typeface="Hind" panose="02000000000000000000" pitchFamily="2" charset="0"/>
              </a:rPr>
              <a:t>that are assumed, and not explicitly available in data? </a:t>
            </a:r>
          </a:p>
          <a:p>
            <a:pPr>
              <a:lnSpc>
                <a:spcPct val="100000"/>
              </a:lnSpc>
              <a:spcBef>
                <a:spcPts val="1800"/>
              </a:spcBef>
              <a:spcAft>
                <a:spcPts val="1800"/>
              </a:spcAft>
            </a:pPr>
            <a:r>
              <a:rPr lang="en-CA" sz="3200" b="1" dirty="0">
                <a:solidFill>
                  <a:schemeClr val="tx1"/>
                </a:solidFill>
                <a:latin typeface="Hind" panose="02000000000000000000" pitchFamily="2" charset="0"/>
                <a:cs typeface="Hind" panose="02000000000000000000" pitchFamily="2" charset="0"/>
              </a:rPr>
              <a:t>Q22: </a:t>
            </a:r>
            <a:r>
              <a:rPr lang="en-US" sz="3200" dirty="0">
                <a:solidFill>
                  <a:schemeClr val="tx1"/>
                </a:solidFill>
                <a:latin typeface="Hind" panose="02000000000000000000" pitchFamily="2" charset="0"/>
                <a:cs typeface="Hind" panose="02000000000000000000" pitchFamily="2" charset="0"/>
              </a:rPr>
              <a:t>Is there a justifiable reason for why the system is showing differential </a:t>
            </a:r>
            <a:r>
              <a:rPr lang="en-CA" sz="3200" dirty="0">
                <a:solidFill>
                  <a:schemeClr val="tx1"/>
                </a:solidFill>
                <a:latin typeface="Hind" panose="02000000000000000000" pitchFamily="2" charset="0"/>
                <a:cs typeface="Hind" panose="02000000000000000000" pitchFamily="2" charset="0"/>
              </a:rPr>
              <a:t>treatment? </a:t>
            </a:r>
            <a:r>
              <a:rPr lang="en-US" sz="3200" dirty="0">
                <a:solidFill>
                  <a:schemeClr val="tx1"/>
                </a:solidFill>
                <a:latin typeface="Hind" panose="02000000000000000000" pitchFamily="2" charset="0"/>
                <a:cs typeface="Hind" panose="02000000000000000000" pitchFamily="2" charset="0"/>
              </a:rPr>
              <a:t>What steps have been taken to minimize or address </a:t>
            </a:r>
            <a:r>
              <a:rPr lang="en-CA" sz="3200" dirty="0">
                <a:solidFill>
                  <a:schemeClr val="tx1"/>
                </a:solidFill>
                <a:latin typeface="Hind" panose="02000000000000000000" pitchFamily="2" charset="0"/>
                <a:cs typeface="Hind" panose="02000000000000000000" pitchFamily="2" charset="0"/>
              </a:rPr>
              <a:t>the human rights harms?</a:t>
            </a:r>
            <a:endParaRPr sz="3200" dirty="0">
              <a:solidFill>
                <a:schemeClr val="tx1"/>
              </a:solidFill>
              <a:latin typeface="Hind" panose="02000000000000000000" pitchFamily="2" charset="0"/>
              <a:cs typeface="Hind" panose="02000000000000000000" pitchFamily="2" charset="0"/>
            </a:endParaRPr>
          </a:p>
        </p:txBody>
      </p:sp>
      <p:sp>
        <p:nvSpPr>
          <p:cNvPr id="278" name="Shape 2963">
            <a:extLst>
              <a:ext uri="{FF2B5EF4-FFF2-40B4-BE49-F238E27FC236}">
                <a16:creationId xmlns:a16="http://schemas.microsoft.com/office/drawing/2014/main" id="{9964DD77-6993-27F6-D2A4-843F5B3D98A7}"/>
              </a:ext>
            </a:extLst>
          </p:cNvPr>
          <p:cNvSpPr txBox="1">
            <a:spLocks noGrp="1"/>
          </p:cNvSpPr>
          <p:nvPr>
            <p:ph type="title"/>
          </p:nvPr>
        </p:nvSpPr>
        <p:spPr>
          <a:xfrm>
            <a:off x="2124223"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Examples from the Questionnaire</a:t>
            </a:r>
          </a:p>
        </p:txBody>
      </p:sp>
      <p:sp>
        <p:nvSpPr>
          <p:cNvPr id="279" name="Rectangle 2">
            <a:extLst>
              <a:ext uri="{FF2B5EF4-FFF2-40B4-BE49-F238E27FC236}">
                <a16:creationId xmlns:a16="http://schemas.microsoft.com/office/drawing/2014/main" id="{A3CDBAF0-F897-762A-0CD3-AE58BFD92CA9}"/>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263442056"/>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962"/>
          <p:cNvSpPr txBox="1">
            <a:spLocks noGrp="1"/>
          </p:cNvSpPr>
          <p:nvPr>
            <p:ph type="body" sz="half" idx="1"/>
          </p:nvPr>
        </p:nvSpPr>
        <p:spPr>
          <a:xfrm>
            <a:off x="2398439" y="4539271"/>
            <a:ext cx="20025360" cy="6675120"/>
          </a:xfrm>
          <a:prstGeom prst="rect">
            <a:avLst/>
          </a:prstGeom>
        </p:spPr>
        <p:txBody>
          <a:bodyPr/>
          <a:lstStyle/>
          <a:p>
            <a:pPr marL="445769" indent="-445769" defTabSz="643889">
              <a:lnSpc>
                <a:spcPct val="100000"/>
              </a:lnSpc>
              <a:spcBef>
                <a:spcPts val="1800"/>
              </a:spcBef>
              <a:spcAft>
                <a:spcPts val="1800"/>
              </a:spcAft>
              <a:buSzPct val="100000"/>
              <a:buFont typeface="Arial"/>
              <a:buChar char="•"/>
              <a:defRPr sz="2807">
                <a:solidFill>
                  <a:srgbClr val="000000"/>
                </a:solidFill>
                <a:latin typeface="Hind"/>
                <a:ea typeface="Hind"/>
                <a:cs typeface="Hind"/>
                <a:sym typeface="Hind"/>
              </a:defRPr>
            </a:pPr>
            <a:r>
              <a:rPr lang="en-US" sz="3200" dirty="0">
                <a:solidFill>
                  <a:srgbClr val="1A1A1A"/>
                </a:solidFill>
                <a:latin typeface="Hind"/>
              </a:rPr>
              <a:t>Talk to your AI vendor. Ask:</a:t>
            </a:r>
            <a:endParaRPr sz="3200" dirty="0"/>
          </a:p>
          <a:p>
            <a:pPr marL="1440000" lvl="5" indent="-375385" defTabSz="643889">
              <a:spcBef>
                <a:spcPts val="1800"/>
              </a:spcBef>
              <a:spcAft>
                <a:spcPts val="1800"/>
              </a:spcAft>
              <a:buSzPct val="100000"/>
              <a:buAutoNum type="arabicPeriod"/>
              <a:defRPr sz="2807">
                <a:latin typeface="Hind"/>
                <a:ea typeface="Hind"/>
                <a:cs typeface="Hind"/>
                <a:sym typeface="Hind"/>
              </a:defRPr>
            </a:pPr>
            <a:r>
              <a:rPr lang="en-US" sz="3200" dirty="0">
                <a:solidFill>
                  <a:srgbClr val="1A1A1A"/>
                </a:solidFill>
                <a:latin typeface="Hind"/>
              </a:rPr>
              <a:t>What data is your AI system trained on?</a:t>
            </a:r>
          </a:p>
          <a:p>
            <a:pPr marL="1440000" lvl="5" indent="-375385" defTabSz="643889">
              <a:spcBef>
                <a:spcPts val="1800"/>
              </a:spcBef>
              <a:spcAft>
                <a:spcPts val="1800"/>
              </a:spcAft>
              <a:buSzPct val="100000"/>
              <a:buAutoNum type="arabicPeriod"/>
              <a:defRPr sz="2807">
                <a:latin typeface="Hind"/>
                <a:ea typeface="Hind"/>
                <a:cs typeface="Hind"/>
                <a:sym typeface="Hind"/>
              </a:defRPr>
            </a:pPr>
            <a:r>
              <a:rPr lang="en-US" sz="3200" dirty="0">
                <a:solidFill>
                  <a:srgbClr val="1A1A1A"/>
                </a:solidFill>
                <a:latin typeface="Hind"/>
              </a:rPr>
              <a:t>Is your AI system audited for bias? </a:t>
            </a:r>
          </a:p>
          <a:p>
            <a:pPr marL="1440000" lvl="5" indent="-375385" defTabSz="643889">
              <a:spcBef>
                <a:spcPts val="1800"/>
              </a:spcBef>
              <a:spcAft>
                <a:spcPts val="1800"/>
              </a:spcAft>
              <a:buSzPct val="100000"/>
              <a:buAutoNum type="arabicPeriod"/>
              <a:defRPr sz="2807">
                <a:latin typeface="Hind"/>
                <a:ea typeface="Hind"/>
                <a:cs typeface="Hind"/>
                <a:sym typeface="Hind"/>
              </a:defRPr>
            </a:pPr>
            <a:r>
              <a:rPr lang="en-US" sz="3200" dirty="0">
                <a:solidFill>
                  <a:srgbClr val="1A1A1A"/>
                </a:solidFill>
                <a:latin typeface="Hind"/>
              </a:rPr>
              <a:t>What steps (if any) has the vendor taken to address or incorporate Canadian human rights law?</a:t>
            </a:r>
          </a:p>
          <a:p>
            <a:pPr marL="1440000" lvl="5" indent="-375385" defTabSz="643889">
              <a:spcBef>
                <a:spcPts val="1800"/>
              </a:spcBef>
              <a:spcAft>
                <a:spcPts val="1800"/>
              </a:spcAft>
              <a:buSzPct val="100000"/>
              <a:buAutoNum type="arabicPeriod"/>
              <a:defRPr sz="2807">
                <a:latin typeface="Hind"/>
                <a:ea typeface="Hind"/>
                <a:cs typeface="Hind"/>
                <a:sym typeface="Hind"/>
              </a:defRPr>
            </a:pPr>
            <a:r>
              <a:rPr lang="en-US" sz="3200" dirty="0">
                <a:solidFill>
                  <a:srgbClr val="1A1A1A"/>
                </a:solidFill>
                <a:latin typeface="Hind"/>
              </a:rPr>
              <a:t>How will the AI system uphold human rights principles?</a:t>
            </a:r>
            <a:endParaRPr sz="3200" dirty="0"/>
          </a:p>
          <a:p>
            <a:pPr marL="445769" indent="-445769" defTabSz="643889">
              <a:lnSpc>
                <a:spcPct val="100000"/>
              </a:lnSpc>
              <a:spcBef>
                <a:spcPts val="1800"/>
              </a:spcBef>
              <a:spcAft>
                <a:spcPts val="1800"/>
              </a:spcAft>
              <a:buSzPct val="100000"/>
              <a:buFont typeface="Arial"/>
              <a:buChar char="•"/>
              <a:defRPr sz="2807">
                <a:solidFill>
                  <a:srgbClr val="000000"/>
                </a:solidFill>
                <a:latin typeface="Hind"/>
                <a:ea typeface="Hind"/>
                <a:cs typeface="Hind"/>
                <a:sym typeface="Hind"/>
              </a:defRPr>
            </a:pPr>
            <a:r>
              <a:rPr lang="en-US" sz="3200" dirty="0">
                <a:solidFill>
                  <a:srgbClr val="1A1A1A"/>
                </a:solidFill>
                <a:latin typeface="Hind"/>
              </a:rPr>
              <a:t>Ensure human oversight and be able to explain your decision. Don’t offload entirely to AI</a:t>
            </a:r>
          </a:p>
        </p:txBody>
      </p:sp>
      <p:sp>
        <p:nvSpPr>
          <p:cNvPr id="284" name="Shape 2963"/>
          <p:cNvSpPr txBox="1">
            <a:spLocks noGrp="1"/>
          </p:cNvSpPr>
          <p:nvPr>
            <p:ph type="title"/>
          </p:nvPr>
        </p:nvSpPr>
        <p:spPr>
          <a:xfrm>
            <a:off x="2124223"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CA" sz="7200" dirty="0">
                <a:solidFill>
                  <a:srgbClr val="1A1A1A"/>
                </a:solidFill>
                <a:latin typeface="Poppins Medium"/>
              </a:rPr>
              <a:t>Avoiding Discriminatory AI Determinations</a:t>
            </a:r>
          </a:p>
        </p:txBody>
      </p:sp>
      <p:sp>
        <p:nvSpPr>
          <p:cNvPr id="285"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962"/>
          <p:cNvSpPr txBox="1">
            <a:spLocks noGrp="1"/>
          </p:cNvSpPr>
          <p:nvPr>
            <p:ph type="body" sz="half" idx="1"/>
          </p:nvPr>
        </p:nvSpPr>
        <p:spPr>
          <a:xfrm>
            <a:off x="2358683" y="4757929"/>
            <a:ext cx="20025360" cy="6675120"/>
          </a:xfrm>
          <a:prstGeom prst="rect">
            <a:avLst/>
          </a:prstGeom>
        </p:spPr>
        <p:txBody>
          <a:bodyPr/>
          <a:lstStyle/>
          <a:p>
            <a:pPr defTabSz="652145">
              <a:lnSpc>
                <a:spcPct val="100000"/>
              </a:lnSpc>
              <a:spcBef>
                <a:spcPts val="1800"/>
              </a:spcBef>
              <a:spcAft>
                <a:spcPts val="1800"/>
              </a:spcAft>
              <a:defRPr sz="2844" i="1">
                <a:solidFill>
                  <a:srgbClr val="000000"/>
                </a:solidFill>
                <a:latin typeface="Hind"/>
                <a:ea typeface="Hind"/>
                <a:cs typeface="Hind"/>
                <a:sym typeface="Hind"/>
              </a:defRPr>
            </a:pPr>
            <a:r>
              <a:rPr lang="en-CA" sz="3200" dirty="0">
                <a:solidFill>
                  <a:srgbClr val="1A1A1A"/>
                </a:solidFill>
                <a:latin typeface="Hind"/>
              </a:rPr>
              <a:t>Personal Information Protection Act</a:t>
            </a:r>
            <a:endParaRPr sz="3200" dirty="0"/>
          </a:p>
          <a:p>
            <a:pPr marL="451484" indent="-451484" defTabSz="652145">
              <a:lnSpc>
                <a:spcPct val="100000"/>
              </a:lnSpc>
              <a:spcBef>
                <a:spcPts val="1800"/>
              </a:spcBef>
              <a:spcAft>
                <a:spcPts val="1800"/>
              </a:spcAft>
              <a:buSzPct val="100000"/>
              <a:buFont typeface="Arial"/>
              <a:buChar char="•"/>
              <a:defRPr sz="2844">
                <a:solidFill>
                  <a:srgbClr val="000000"/>
                </a:solidFill>
                <a:latin typeface="Hind"/>
                <a:ea typeface="Hind"/>
                <a:cs typeface="Hind"/>
                <a:sym typeface="Hind"/>
              </a:defRPr>
            </a:pPr>
            <a:r>
              <a:rPr lang="en-US" sz="3200" dirty="0">
                <a:solidFill>
                  <a:srgbClr val="1A1A1A"/>
                </a:solidFill>
                <a:latin typeface="Hind"/>
              </a:rPr>
              <a:t>1: </a:t>
            </a:r>
            <a:r>
              <a:rPr lang="en-US" sz="3200" b="1" dirty="0">
                <a:solidFill>
                  <a:srgbClr val="1A1A1A"/>
                </a:solidFill>
                <a:latin typeface="Hind"/>
              </a:rPr>
              <a:t>“employee personal information"</a:t>
            </a:r>
            <a:r>
              <a:rPr lang="en-US" sz="3200" dirty="0">
                <a:solidFill>
                  <a:srgbClr val="1A1A1A"/>
                </a:solidFill>
                <a:latin typeface="Hind"/>
              </a:rPr>
              <a:t> means personal information about an individual that is collected, used or disclosed solely for the purposes reasonably required to establish, manage or terminate an employment relationship between the organization and that individual, but does not include personal information that is not about an individual's employment</a:t>
            </a:r>
            <a:endParaRPr sz="3200" dirty="0"/>
          </a:p>
          <a:p>
            <a:pPr marL="451484" indent="-451484" defTabSz="652145">
              <a:lnSpc>
                <a:spcPct val="100000"/>
              </a:lnSpc>
              <a:spcBef>
                <a:spcPts val="1800"/>
              </a:spcBef>
              <a:spcAft>
                <a:spcPts val="1800"/>
              </a:spcAft>
              <a:buSzPct val="100000"/>
              <a:buFont typeface="Arial"/>
              <a:buChar char="•"/>
              <a:defRPr sz="2844">
                <a:solidFill>
                  <a:srgbClr val="000000"/>
                </a:solidFill>
                <a:latin typeface="Hind"/>
                <a:ea typeface="Hind"/>
                <a:cs typeface="Hind"/>
                <a:sym typeface="Hind"/>
              </a:defRPr>
            </a:pPr>
            <a:r>
              <a:rPr lang="en-US" sz="3200" dirty="0">
                <a:solidFill>
                  <a:srgbClr val="1A1A1A"/>
                </a:solidFill>
                <a:latin typeface="Hind"/>
              </a:rPr>
              <a:t>The three pillars of </a:t>
            </a:r>
            <a:r>
              <a:rPr lang="en-US" sz="3200" i="1" dirty="0">
                <a:solidFill>
                  <a:srgbClr val="1A1A1A"/>
                </a:solidFill>
                <a:latin typeface="Hind"/>
              </a:rPr>
              <a:t>PIPA</a:t>
            </a:r>
            <a:r>
              <a:rPr lang="en-US" sz="3200" dirty="0">
                <a:solidFill>
                  <a:srgbClr val="1A1A1A"/>
                </a:solidFill>
                <a:latin typeface="Hind"/>
              </a:rPr>
              <a:t>: Collection, Use, Disclosure</a:t>
            </a:r>
            <a:endParaRPr sz="3200" dirty="0"/>
          </a:p>
          <a:p>
            <a:pPr marL="451484" indent="-451484" defTabSz="652145">
              <a:lnSpc>
                <a:spcPct val="100000"/>
              </a:lnSpc>
              <a:spcBef>
                <a:spcPts val="1800"/>
              </a:spcBef>
              <a:spcAft>
                <a:spcPts val="1800"/>
              </a:spcAft>
              <a:buSzPct val="100000"/>
              <a:buFont typeface="Arial"/>
              <a:buChar char="•"/>
              <a:defRPr sz="2844">
                <a:solidFill>
                  <a:srgbClr val="000000"/>
                </a:solidFill>
                <a:latin typeface="Hind"/>
                <a:ea typeface="Hind"/>
                <a:cs typeface="Hind"/>
                <a:sym typeface="Hind"/>
              </a:defRPr>
            </a:pPr>
            <a:r>
              <a:rPr lang="en-US" sz="3200" dirty="0">
                <a:solidFill>
                  <a:srgbClr val="1A1A1A"/>
                </a:solidFill>
                <a:latin typeface="Hind"/>
              </a:rPr>
              <a:t>13(3): “An organization must notify an individual that it will be collecting employee personal information about the individual and the purposes for the collection before the organization collects the employee personal information without the consent of the individual.”</a:t>
            </a:r>
            <a:endParaRPr sz="3200" dirty="0"/>
          </a:p>
          <a:p>
            <a:pPr marL="451484" indent="-451484" defTabSz="652145">
              <a:lnSpc>
                <a:spcPct val="100000"/>
              </a:lnSpc>
              <a:spcBef>
                <a:spcPts val="1800"/>
              </a:spcBef>
              <a:spcAft>
                <a:spcPts val="1800"/>
              </a:spcAft>
              <a:buSzPct val="100000"/>
              <a:buFont typeface="Arial"/>
              <a:buChar char="•"/>
              <a:defRPr sz="2844">
                <a:solidFill>
                  <a:srgbClr val="000000"/>
                </a:solidFill>
                <a:latin typeface="Hind"/>
                <a:ea typeface="Hind"/>
                <a:cs typeface="Hind"/>
                <a:sym typeface="Hind"/>
              </a:defRPr>
            </a:pPr>
            <a:r>
              <a:rPr lang="en-US" sz="3200" dirty="0">
                <a:solidFill>
                  <a:srgbClr val="1A1A1A"/>
                </a:solidFill>
                <a:latin typeface="Hind"/>
              </a:rPr>
              <a:t>Similar notification obligations about Disclosure and Use in Sections 16 and 19</a:t>
            </a:r>
            <a:endParaRPr lang="en-US" sz="3200" i="1" dirty="0">
              <a:solidFill>
                <a:srgbClr val="1A1A1A"/>
              </a:solidFill>
              <a:latin typeface="Hind"/>
            </a:endParaRPr>
          </a:p>
        </p:txBody>
      </p:sp>
      <p:sp>
        <p:nvSpPr>
          <p:cNvPr id="290" name="Shape 2963"/>
          <p:cNvSpPr txBox="1">
            <a:spLocks noGrp="1"/>
          </p:cNvSpPr>
          <p:nvPr>
            <p:ph type="title"/>
          </p:nvPr>
        </p:nvSpPr>
        <p:spPr>
          <a:xfrm>
            <a:off x="2147669"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it-IT" sz="7200" dirty="0">
                <a:solidFill>
                  <a:srgbClr val="1A1A1A"/>
                </a:solidFill>
                <a:latin typeface="Poppins Medium"/>
              </a:rPr>
              <a:t>AI and B.C. </a:t>
            </a:r>
            <a:r>
              <a:rPr lang="it-IT" sz="7200" i="1" dirty="0">
                <a:solidFill>
                  <a:srgbClr val="1A1A1A"/>
                </a:solidFill>
                <a:latin typeface="Poppins Medium"/>
              </a:rPr>
              <a:t>PIPA</a:t>
            </a:r>
          </a:p>
        </p:txBody>
      </p:sp>
      <p:sp>
        <p:nvSpPr>
          <p:cNvPr id="291"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62"/>
          <p:cNvSpPr txBox="1">
            <a:spLocks noGrp="1"/>
          </p:cNvSpPr>
          <p:nvPr>
            <p:ph type="body" sz="half" idx="1"/>
          </p:nvPr>
        </p:nvSpPr>
        <p:spPr>
          <a:xfrm>
            <a:off x="2358683" y="4757929"/>
            <a:ext cx="20025360" cy="6675120"/>
          </a:xfrm>
          <a:prstGeom prst="rect">
            <a:avLst/>
          </a:prstGeom>
        </p:spPr>
        <p:txBody>
          <a:bodyPr>
            <a:normAutofit/>
          </a:bodyPr>
          <a:lstStyle/>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i="1" dirty="0">
                <a:solidFill>
                  <a:srgbClr val="1A1A1A"/>
                </a:solidFill>
                <a:latin typeface="Hind"/>
              </a:rPr>
              <a:t>PIPA </a:t>
            </a:r>
            <a:r>
              <a:rPr lang="en-US" sz="3200" dirty="0">
                <a:solidFill>
                  <a:srgbClr val="1A1A1A"/>
                </a:solidFill>
                <a:latin typeface="Hind"/>
              </a:rPr>
              <a:t>permits an employer to collect, use, and disclose employee personal information for the purposes of establishing, managing, or terminating an employment relationship</a:t>
            </a:r>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solidFill>
                  <a:srgbClr val="1A1A1A"/>
                </a:solidFill>
                <a:latin typeface="Hind"/>
              </a:rPr>
              <a:t>Consent of the employee (or job candidate) is not required for the above, but advance notice about the collection, use, and disclosure of employee personal information and the purpose of that collection, use, and disclosure is</a:t>
            </a:r>
          </a:p>
          <a:p>
            <a:pPr marL="571500" indent="-571500">
              <a:lnSpc>
                <a:spcPct val="100000"/>
              </a:lnSpc>
              <a:buSzPct val="100000"/>
              <a:buFont typeface="Arial"/>
              <a:buChar char="•"/>
              <a:defRPr sz="3600">
                <a:solidFill>
                  <a:srgbClr val="000000"/>
                </a:solidFill>
                <a:latin typeface="Hind"/>
                <a:ea typeface="Hind"/>
                <a:cs typeface="Hind"/>
                <a:sym typeface="Hind"/>
              </a:defRPr>
            </a:pPr>
            <a:endParaRPr sz="3200" dirty="0"/>
          </a:p>
          <a:p>
            <a:pPr marL="571500" indent="-571500">
              <a:lnSpc>
                <a:spcPct val="100000"/>
              </a:lnSpc>
              <a:buSzPct val="100000"/>
              <a:buFont typeface="Arial"/>
              <a:buChar char="•"/>
              <a:defRPr sz="3600">
                <a:solidFill>
                  <a:srgbClr val="000000"/>
                </a:solidFill>
                <a:latin typeface="Hind"/>
                <a:ea typeface="Hind"/>
                <a:cs typeface="Hind"/>
                <a:sym typeface="Hind"/>
              </a:defRPr>
            </a:pPr>
            <a:r>
              <a:rPr lang="en-US" sz="3200" dirty="0">
                <a:solidFill>
                  <a:srgbClr val="1A1A1A"/>
                </a:solidFill>
                <a:latin typeface="Hind"/>
              </a:rPr>
              <a:t>B.C. OIPC has general statements about the use of AI. Nothing specific about whether </a:t>
            </a:r>
            <a:r>
              <a:rPr lang="en-US" sz="3200" i="1" dirty="0">
                <a:solidFill>
                  <a:srgbClr val="1A1A1A"/>
                </a:solidFill>
                <a:latin typeface="Hind"/>
              </a:rPr>
              <a:t>PIPA </a:t>
            </a:r>
            <a:r>
              <a:rPr lang="en-US" sz="3200" dirty="0">
                <a:solidFill>
                  <a:srgbClr val="1A1A1A"/>
                </a:solidFill>
                <a:latin typeface="Hind"/>
              </a:rPr>
              <a:t>requires B.C. employers to mention using AI in hiring or human resources practices</a:t>
            </a:r>
            <a:endParaRPr lang="en-US" sz="3200" dirty="0"/>
          </a:p>
        </p:txBody>
      </p:sp>
      <p:sp>
        <p:nvSpPr>
          <p:cNvPr id="296" name="Shape 2963"/>
          <p:cNvSpPr txBox="1">
            <a:spLocks noGrp="1"/>
          </p:cNvSpPr>
          <p:nvPr>
            <p:ph type="title"/>
          </p:nvPr>
        </p:nvSpPr>
        <p:spPr>
          <a:xfrm>
            <a:off x="2171115"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i="1" dirty="0">
                <a:solidFill>
                  <a:srgbClr val="1A1A1A"/>
                </a:solidFill>
                <a:latin typeface="Poppins Medium"/>
              </a:rPr>
              <a:t>PIPA</a:t>
            </a:r>
            <a:r>
              <a:rPr lang="en-US" sz="7200" dirty="0">
                <a:solidFill>
                  <a:srgbClr val="1A1A1A"/>
                </a:solidFill>
                <a:latin typeface="Poppins Medium"/>
              </a:rPr>
              <a:t> Risks Arising From AI</a:t>
            </a:r>
          </a:p>
        </p:txBody>
      </p:sp>
      <p:sp>
        <p:nvSpPr>
          <p:cNvPr id="297"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2962"/>
          <p:cNvSpPr txBox="1">
            <a:spLocks noGrp="1"/>
          </p:cNvSpPr>
          <p:nvPr>
            <p:ph type="body" sz="half" idx="1"/>
          </p:nvPr>
        </p:nvSpPr>
        <p:spPr>
          <a:xfrm>
            <a:off x="2358683" y="4638660"/>
            <a:ext cx="20025360" cy="7545101"/>
          </a:xfrm>
          <a:prstGeom prst="rect">
            <a:avLst/>
          </a:prstGeom>
        </p:spPr>
        <p:txBody>
          <a:bodyPr>
            <a:noAutofit/>
          </a:bodyPr>
          <a:lstStyle/>
          <a:p>
            <a:pPr marL="571500" indent="-571500">
              <a:lnSpc>
                <a:spcPct val="100000"/>
              </a:lnSpc>
              <a:spcBef>
                <a:spcPts val="1800"/>
              </a:spcBef>
              <a:spcAft>
                <a:spcPts val="1800"/>
              </a:spcAft>
              <a:buSzPct val="100000"/>
              <a:buFont typeface="Arial"/>
              <a:buChar char="•"/>
              <a:defRPr sz="3600">
                <a:solidFill>
                  <a:srgbClr val="000000"/>
                </a:solidFill>
                <a:latin typeface="Hind"/>
                <a:ea typeface="Hind"/>
                <a:cs typeface="Hind"/>
                <a:sym typeface="Hind"/>
              </a:defRPr>
            </a:pPr>
            <a:r>
              <a:rPr lang="en-US" sz="3200" b="1" dirty="0">
                <a:solidFill>
                  <a:srgbClr val="1A1A1A"/>
                </a:solidFill>
                <a:latin typeface="Hind"/>
              </a:rPr>
              <a:t>Privacy and Surveillance</a:t>
            </a:r>
            <a:r>
              <a:rPr lang="en-US" sz="3200" dirty="0">
                <a:solidFill>
                  <a:srgbClr val="1A1A1A"/>
                </a:solidFill>
                <a:latin typeface="Hind"/>
              </a:rPr>
              <a:t>: </a:t>
            </a:r>
            <a:r>
              <a:rPr lang="en-US" sz="3200" dirty="0">
                <a:solidFill>
                  <a:srgbClr val="1A1A1A"/>
                </a:solidFill>
                <a:latin typeface="Hind"/>
                <a:cs typeface="Hind"/>
              </a:rPr>
              <a:t>Collective agreements and arbitral case law can add privacy protections. AI may be scrutinized as increased employee surveillance or productivity measures.</a:t>
            </a:r>
          </a:p>
          <a:p>
            <a:pPr marL="571500" indent="-571500">
              <a:lnSpc>
                <a:spcPct val="100000"/>
              </a:lnSpc>
              <a:spcBef>
                <a:spcPts val="1800"/>
              </a:spcBef>
              <a:spcAft>
                <a:spcPts val="1800"/>
              </a:spcAft>
              <a:buSzPct val="100000"/>
              <a:buFont typeface="Arial"/>
              <a:buChar char="•"/>
              <a:defRPr sz="3600">
                <a:solidFill>
                  <a:srgbClr val="000000"/>
                </a:solidFill>
                <a:latin typeface="Hind"/>
                <a:ea typeface="Hind"/>
                <a:cs typeface="Hind"/>
                <a:sym typeface="Hind"/>
              </a:defRPr>
            </a:pPr>
            <a:r>
              <a:rPr lang="en-CA" sz="3200" b="1" dirty="0">
                <a:solidFill>
                  <a:srgbClr val="1A1A1A"/>
                </a:solidFill>
                <a:latin typeface="Hind"/>
              </a:rPr>
              <a:t>Erosion of bargaining unit work: </a:t>
            </a:r>
            <a:r>
              <a:rPr lang="en-CA" sz="3200" dirty="0">
                <a:solidFill>
                  <a:srgbClr val="1A1A1A"/>
                </a:solidFill>
                <a:latin typeface="Hind"/>
                <a:cs typeface="Hind"/>
              </a:rPr>
              <a:t>C</a:t>
            </a:r>
            <a:r>
              <a:rPr lang="en-CA" sz="3200" dirty="0">
                <a:solidFill>
                  <a:srgbClr val="1A1A1A"/>
                </a:solidFill>
                <a:latin typeface="Hind"/>
                <a:cs typeface="Hind"/>
                <a:sym typeface="Hind"/>
              </a:rPr>
              <a:t>ould AI performing bargaining unit work give rise to disputes similar to contracting out?</a:t>
            </a:r>
            <a:endParaRPr lang="en-CA" sz="3200" dirty="0">
              <a:solidFill>
                <a:srgbClr val="1A1A1A"/>
              </a:solidFill>
              <a:latin typeface="Hind"/>
              <a:cs typeface="Hind"/>
            </a:endParaRPr>
          </a:p>
          <a:p>
            <a:pPr marL="571500" indent="-571500">
              <a:lnSpc>
                <a:spcPct val="100000"/>
              </a:lnSpc>
              <a:spcBef>
                <a:spcPts val="1800"/>
              </a:spcBef>
              <a:spcAft>
                <a:spcPts val="1800"/>
              </a:spcAft>
              <a:buSzPct val="100000"/>
              <a:buFont typeface="Arial"/>
              <a:buChar char="•"/>
              <a:defRPr sz="3600">
                <a:solidFill>
                  <a:srgbClr val="000000"/>
                </a:solidFill>
                <a:latin typeface="Hind"/>
                <a:ea typeface="Hind"/>
                <a:cs typeface="Hind"/>
                <a:sym typeface="Hind"/>
              </a:defRPr>
            </a:pPr>
            <a:r>
              <a:rPr lang="en-CA" sz="3200" b="1" dirty="0">
                <a:solidFill>
                  <a:srgbClr val="1A1A1A"/>
                </a:solidFill>
                <a:latin typeface="Hind"/>
              </a:rPr>
              <a:t>Joint Consultation: </a:t>
            </a:r>
            <a:r>
              <a:rPr lang="en-US" sz="3200" dirty="0">
                <a:solidFill>
                  <a:srgbClr val="1A1A1A"/>
                </a:solidFill>
                <a:latin typeface="Hind"/>
              </a:rPr>
              <a:t>B.C. </a:t>
            </a:r>
            <a:r>
              <a:rPr lang="en-US" sz="3200" i="1" dirty="0" err="1">
                <a:solidFill>
                  <a:srgbClr val="1A1A1A"/>
                </a:solidFill>
                <a:latin typeface="Hind"/>
              </a:rPr>
              <a:t>Labour</a:t>
            </a:r>
            <a:r>
              <a:rPr lang="en-US" sz="3200" i="1" dirty="0">
                <a:solidFill>
                  <a:srgbClr val="1A1A1A"/>
                </a:solidFill>
                <a:latin typeface="Hind"/>
              </a:rPr>
              <a:t> Relations Code </a:t>
            </a:r>
            <a:r>
              <a:rPr lang="en-US" sz="3200" dirty="0">
                <a:solidFill>
                  <a:srgbClr val="1A1A1A"/>
                </a:solidFill>
                <a:latin typeface="Hind"/>
              </a:rPr>
              <a:t>section 53. If requested, a consultation committee between employer and union will meet every two months to discuss workplace issues. Purposes include “</a:t>
            </a:r>
            <a:r>
              <a:rPr lang="en-CA" sz="3200" dirty="0">
                <a:solidFill>
                  <a:srgbClr val="1A1A1A"/>
                </a:solidFill>
                <a:latin typeface="Hind"/>
                <a:sym typeface="Hind"/>
              </a:rPr>
              <a:t>to respond and adapt to changes in the economy, to foster the development of work related skills and to promote workplace productivity”</a:t>
            </a:r>
            <a:r>
              <a:rPr lang="en-US" sz="3200" dirty="0">
                <a:solidFill>
                  <a:srgbClr val="1A1A1A"/>
                </a:solidFill>
                <a:latin typeface="Hind"/>
              </a:rPr>
              <a:t> </a:t>
            </a:r>
            <a:endParaRPr lang="en-CA" sz="3200" b="1" dirty="0"/>
          </a:p>
          <a:p>
            <a:pPr marL="571500" indent="-571500">
              <a:lnSpc>
                <a:spcPct val="100000"/>
              </a:lnSpc>
              <a:spcBef>
                <a:spcPts val="1800"/>
              </a:spcBef>
              <a:spcAft>
                <a:spcPts val="1800"/>
              </a:spcAft>
              <a:buSzPct val="100000"/>
              <a:buFont typeface="Arial"/>
              <a:buChar char="•"/>
              <a:defRPr sz="3600">
                <a:solidFill>
                  <a:srgbClr val="000000"/>
                </a:solidFill>
                <a:latin typeface="Hind"/>
                <a:ea typeface="Hind"/>
                <a:cs typeface="Hind"/>
                <a:sym typeface="Hind"/>
              </a:defRPr>
            </a:pPr>
            <a:r>
              <a:rPr lang="en-US" sz="3200" b="1" dirty="0">
                <a:solidFill>
                  <a:srgbClr val="1A1A1A"/>
                </a:solidFill>
                <a:latin typeface="Hind"/>
              </a:rPr>
              <a:t>Technological Change</a:t>
            </a:r>
            <a:r>
              <a:rPr lang="en-US" sz="3200" dirty="0">
                <a:solidFill>
                  <a:srgbClr val="1A1A1A"/>
                </a:solidFill>
                <a:latin typeface="Hind"/>
              </a:rPr>
              <a:t>: B.C. </a:t>
            </a:r>
            <a:r>
              <a:rPr lang="en-US" sz="3200" i="1" dirty="0" err="1">
                <a:solidFill>
                  <a:srgbClr val="1A1A1A"/>
                </a:solidFill>
                <a:latin typeface="Hind"/>
              </a:rPr>
              <a:t>Labour</a:t>
            </a:r>
            <a:r>
              <a:rPr lang="en-US" sz="3200" i="1" dirty="0">
                <a:solidFill>
                  <a:srgbClr val="1A1A1A"/>
                </a:solidFill>
                <a:latin typeface="Hind"/>
              </a:rPr>
              <a:t> Relations Code </a:t>
            </a:r>
            <a:r>
              <a:rPr lang="en-US" sz="3200" dirty="0">
                <a:solidFill>
                  <a:srgbClr val="1A1A1A"/>
                </a:solidFill>
                <a:latin typeface="Hind"/>
              </a:rPr>
              <a:t>section 54 (“Adjustment Plan”) requires </a:t>
            </a:r>
            <a:r>
              <a:rPr lang="en-US" sz="3200">
                <a:solidFill>
                  <a:srgbClr val="1A1A1A"/>
                </a:solidFill>
                <a:latin typeface="Hind"/>
              </a:rPr>
              <a:t>60 days’ notice </a:t>
            </a:r>
            <a:r>
              <a:rPr lang="en-US" sz="3200" dirty="0">
                <a:solidFill>
                  <a:srgbClr val="1A1A1A"/>
                </a:solidFill>
                <a:latin typeface="Hind"/>
              </a:rPr>
              <a:t>of change that affects a “significant number of employees” and that the employer and trade union meet “in good faith” and “</a:t>
            </a:r>
            <a:r>
              <a:rPr lang="en-US" sz="3200" dirty="0" err="1">
                <a:solidFill>
                  <a:srgbClr val="1A1A1A"/>
                </a:solidFill>
                <a:latin typeface="Hind"/>
              </a:rPr>
              <a:t>endeavour</a:t>
            </a:r>
            <a:r>
              <a:rPr lang="en-US" sz="3200" dirty="0">
                <a:solidFill>
                  <a:srgbClr val="1A1A1A"/>
                </a:solidFill>
                <a:latin typeface="Hind"/>
              </a:rPr>
              <a:t> to develop an adjustment plan”, with mediation as a possible recourse</a:t>
            </a:r>
            <a:endParaRPr lang="en-US" sz="3200" dirty="0"/>
          </a:p>
        </p:txBody>
      </p:sp>
      <p:sp>
        <p:nvSpPr>
          <p:cNvPr id="302" name="Shape 2963"/>
          <p:cNvSpPr txBox="1">
            <a:spLocks noGrp="1"/>
          </p:cNvSpPr>
          <p:nvPr>
            <p:ph type="title"/>
          </p:nvPr>
        </p:nvSpPr>
        <p:spPr>
          <a:xfrm>
            <a:off x="2077331"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Risks In </a:t>
            </a:r>
            <a:r>
              <a:rPr lang="en-US" sz="7200" dirty="0" err="1">
                <a:solidFill>
                  <a:srgbClr val="1A1A1A"/>
                </a:solidFill>
                <a:latin typeface="Poppins Medium"/>
              </a:rPr>
              <a:t>Labour</a:t>
            </a:r>
            <a:r>
              <a:rPr lang="en-US" sz="7200" dirty="0">
                <a:solidFill>
                  <a:srgbClr val="1A1A1A"/>
                </a:solidFill>
                <a:latin typeface="Poppins Medium"/>
              </a:rPr>
              <a:t> and Unionized Context</a:t>
            </a:r>
            <a:endParaRPr lang="en-CA" sz="7200" dirty="0"/>
          </a:p>
        </p:txBody>
      </p:sp>
      <p:sp>
        <p:nvSpPr>
          <p:cNvPr id="303"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E69BB-AE1F-9711-8CF5-04800AB1371F}"/>
            </a:ext>
          </a:extLst>
        </p:cNvPr>
        <p:cNvGrpSpPr/>
        <p:nvPr/>
      </p:nvGrpSpPr>
      <p:grpSpPr>
        <a:xfrm>
          <a:off x="0" y="0"/>
          <a:ext cx="0" cy="0"/>
          <a:chOff x="0" y="0"/>
          <a:chExt cx="0" cy="0"/>
        </a:xfrm>
      </p:grpSpPr>
      <p:pic>
        <p:nvPicPr>
          <p:cNvPr id="16" name="Picture Placeholder 15" descr="Statue on top of building">
            <a:extLst>
              <a:ext uri="{FF2B5EF4-FFF2-40B4-BE49-F238E27FC236}">
                <a16:creationId xmlns:a16="http://schemas.microsoft.com/office/drawing/2014/main" id="{608C41E7-970C-A258-4B6C-77D7B6DA7041}"/>
              </a:ext>
            </a:extLst>
          </p:cNvPr>
          <p:cNvPicPr>
            <a:picLocks noGrp="1" noChangeAspect="1"/>
          </p:cNvPicPr>
          <p:nvPr>
            <p:ph type="pic" sz="quarter" idx="15"/>
          </p:nvPr>
        </p:nvPicPr>
        <p:blipFill>
          <a:blip r:embed="rId2">
            <a:alphaModFix amt="70000"/>
            <a:extLst>
              <a:ext uri="{28A0092B-C50C-407E-A947-70E740481C1C}">
                <a14:useLocalDpi xmlns:a14="http://schemas.microsoft.com/office/drawing/2010/main" val="0"/>
              </a:ext>
            </a:extLst>
          </a:blip>
          <a:srcRect l="16701" r="16701"/>
          <a:stretch/>
        </p:blipFill>
        <p:spPr>
          <a:xfrm>
            <a:off x="3488425" y="2805961"/>
            <a:ext cx="7516368" cy="75222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Shape 649">
            <a:extLst>
              <a:ext uri="{FF2B5EF4-FFF2-40B4-BE49-F238E27FC236}">
                <a16:creationId xmlns:a16="http://schemas.microsoft.com/office/drawing/2014/main" id="{AC92FA0F-2635-06B5-0412-23ABBB72348D}"/>
              </a:ext>
            </a:extLst>
          </p:cNvPr>
          <p:cNvSpPr txBox="1">
            <a:spLocks/>
          </p:cNvSpPr>
          <p:nvPr/>
        </p:nvSpPr>
        <p:spPr>
          <a:xfrm>
            <a:off x="14040504" y="3684229"/>
            <a:ext cx="8382174" cy="117043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Autofit/>
          </a:bodyPr>
          <a:lstStyle>
            <a:lvl1pPr marL="0" marR="0" indent="0" algn="ctr" defTabSz="825500" rtl="0" latinLnBrk="0">
              <a:lnSpc>
                <a:spcPct val="100000"/>
              </a:lnSpc>
              <a:spcBef>
                <a:spcPts val="0"/>
              </a:spcBef>
              <a:spcAft>
                <a:spcPts val="0"/>
              </a:spcAft>
              <a:buClrTx/>
              <a:buSzTx/>
              <a:buFontTx/>
              <a:buNone/>
              <a:tabLst/>
              <a:defRPr sz="8000" b="1" i="0" u="none" strike="noStrike" cap="none" spc="0" baseline="0">
                <a:ln>
                  <a:noFill/>
                </a:ln>
                <a:solidFill>
                  <a:srgbClr val="FFFFFF"/>
                </a:solidFill>
                <a:uFillTx/>
                <a:latin typeface="Open Sans" charset="0"/>
                <a:ea typeface="Open Sans" charset="0"/>
                <a:cs typeface="Open Sans" charset="0"/>
                <a:sym typeface="Lato Bold"/>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a:lstStyle>
          <a:p>
            <a:pPr algn="l" hangingPunct="1"/>
            <a:r>
              <a:rPr lang="en-US" sz="7200" dirty="0">
                <a:solidFill>
                  <a:schemeClr val="bg1"/>
                </a:solidFill>
                <a:latin typeface="Poppins Medium"/>
              </a:rPr>
              <a:t>III. AI in Employment Litigation</a:t>
            </a:r>
            <a:endParaRPr lang="en-CA" sz="7200" dirty="0">
              <a:solidFill>
                <a:schemeClr val="bg1"/>
              </a:solidFill>
              <a:latin typeface="Poppins Medium"/>
            </a:endParaRPr>
          </a:p>
        </p:txBody>
      </p:sp>
      <p:sp>
        <p:nvSpPr>
          <p:cNvPr id="7" name="Rectangle 3">
            <a:extLst>
              <a:ext uri="{FF2B5EF4-FFF2-40B4-BE49-F238E27FC236}">
                <a16:creationId xmlns:a16="http://schemas.microsoft.com/office/drawing/2014/main" id="{C3E8693E-35FF-9ABD-59F9-788E2BEA002A}"/>
              </a:ext>
            </a:extLst>
          </p:cNvPr>
          <p:cNvSpPr/>
          <p:nvPr/>
        </p:nvSpPr>
        <p:spPr>
          <a:xfrm>
            <a:off x="14040504" y="6338486"/>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
        <p:nvSpPr>
          <p:cNvPr id="14" name="TextBox 13">
            <a:extLst>
              <a:ext uri="{FF2B5EF4-FFF2-40B4-BE49-F238E27FC236}">
                <a16:creationId xmlns:a16="http://schemas.microsoft.com/office/drawing/2014/main" id="{3153EF03-589E-DD71-BBD1-28DFC52AC811}"/>
              </a:ext>
            </a:extLst>
          </p:cNvPr>
          <p:cNvSpPr txBox="1"/>
          <p:nvPr/>
        </p:nvSpPr>
        <p:spPr>
          <a:xfrm>
            <a:off x="14040504" y="7288761"/>
            <a:ext cx="17475200" cy="2492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l">
              <a:spcBef>
                <a:spcPts val="1800"/>
              </a:spcBef>
              <a:spcAft>
                <a:spcPts val="1800"/>
              </a:spcAft>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en-US" sz="3200" dirty="0">
                <a:solidFill>
                  <a:schemeClr val="bg1"/>
                </a:solidFill>
                <a:latin typeface="Hind" panose="02000000000000000000" pitchFamily="2" charset="0"/>
                <a:cs typeface="Hind" panose="02000000000000000000" pitchFamily="2" charset="0"/>
              </a:rPr>
              <a:t>AI Chat Logs as Evidence in Discovery</a:t>
            </a:r>
          </a:p>
          <a:p>
            <a:pPr marL="457200" indent="-457200" algn="l">
              <a:spcBef>
                <a:spcPts val="1800"/>
              </a:spcBef>
              <a:spcAft>
                <a:spcPts val="1800"/>
              </a:spcAft>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en-US" sz="3200" dirty="0">
                <a:solidFill>
                  <a:schemeClr val="bg1"/>
                </a:solidFill>
                <a:latin typeface="Hind" panose="02000000000000000000" pitchFamily="2" charset="0"/>
                <a:cs typeface="Hind" panose="02000000000000000000" pitchFamily="2" charset="0"/>
              </a:rPr>
              <a:t>Are AI Chat Logs Privileged</a:t>
            </a:r>
          </a:p>
          <a:p>
            <a:pPr marL="457200" indent="-457200" algn="l">
              <a:spcBef>
                <a:spcPts val="1800"/>
              </a:spcBef>
              <a:spcAft>
                <a:spcPts val="1800"/>
              </a:spcAft>
              <a:buSzPct val="100000"/>
              <a:buFont typeface="Arial" panose="020B0604020202020204" pitchFamily="34" charset="0"/>
              <a:buChar char="•"/>
              <a:defRPr sz="5400">
                <a:solidFill>
                  <a:srgbClr val="686F76"/>
                </a:solidFill>
                <a:latin typeface="Hind SemiBold"/>
                <a:ea typeface="Hind SemiBold"/>
                <a:cs typeface="Hind SemiBold"/>
                <a:sym typeface="Hind SemiBold"/>
              </a:defRPr>
            </a:pPr>
            <a:r>
              <a:rPr lang="en-US" sz="3200" dirty="0">
                <a:solidFill>
                  <a:schemeClr val="bg1"/>
                </a:solidFill>
                <a:latin typeface="Hind" panose="02000000000000000000" pitchFamily="2" charset="0"/>
                <a:cs typeface="Hind" panose="02000000000000000000" pitchFamily="2" charset="0"/>
              </a:rPr>
              <a:t>Waiving Solicitor-Client Privilege with AI</a:t>
            </a:r>
          </a:p>
        </p:txBody>
      </p:sp>
    </p:spTree>
    <p:extLst>
      <p:ext uri="{BB962C8B-B14F-4D97-AF65-F5344CB8AC3E}">
        <p14:creationId xmlns:p14="http://schemas.microsoft.com/office/powerpoint/2010/main" val="3709356802"/>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2962"/>
          <p:cNvSpPr txBox="1">
            <a:spLocks noGrp="1"/>
          </p:cNvSpPr>
          <p:nvPr>
            <p:ph type="body" sz="half" idx="1"/>
          </p:nvPr>
        </p:nvSpPr>
        <p:spPr>
          <a:xfrm>
            <a:off x="2358683" y="4757929"/>
            <a:ext cx="20025360" cy="6675120"/>
          </a:xfrm>
          <a:prstGeom prst="rect">
            <a:avLst/>
          </a:prstGeom>
        </p:spPr>
        <p:txBody>
          <a:bodyPr>
            <a:normAutofit lnSpcReduction="10000"/>
          </a:bodyPr>
          <a:lstStyle/>
          <a:p>
            <a:pPr defTabSz="734694">
              <a:lnSpc>
                <a:spcPct val="100000"/>
              </a:lnSpc>
              <a:defRPr sz="3204">
                <a:solidFill>
                  <a:srgbClr val="000000"/>
                </a:solidFill>
                <a:latin typeface="Hind"/>
                <a:ea typeface="Hind"/>
                <a:cs typeface="Hind"/>
                <a:sym typeface="Hind"/>
              </a:defRPr>
            </a:pPr>
            <a:r>
              <a:rPr lang="en-US" dirty="0">
                <a:solidFill>
                  <a:srgbClr val="1A1A1A"/>
                </a:solidFill>
                <a:latin typeface="Hind"/>
              </a:rPr>
              <a:t>B.C. </a:t>
            </a:r>
            <a:r>
              <a:rPr lang="en-US" i="1" dirty="0">
                <a:solidFill>
                  <a:srgbClr val="1A1A1A"/>
                </a:solidFill>
                <a:latin typeface="Hind"/>
              </a:rPr>
              <a:t>Supreme Court Civil Rules </a:t>
            </a:r>
          </a:p>
          <a:p>
            <a:pPr marL="508634" indent="-508634" defTabSz="734694">
              <a:lnSpc>
                <a:spcPct val="100000"/>
              </a:lnSpc>
              <a:buSzPct val="100000"/>
              <a:buFont typeface="Arial"/>
              <a:buChar char="•"/>
              <a:defRPr sz="3204">
                <a:solidFill>
                  <a:srgbClr val="000000"/>
                </a:solidFill>
                <a:latin typeface="Hind"/>
                <a:ea typeface="Hind"/>
                <a:cs typeface="Hind"/>
                <a:sym typeface="Hind"/>
              </a:defRPr>
            </a:pPr>
            <a:endParaRPr i="1" dirty="0"/>
          </a:p>
          <a:p>
            <a:pPr marL="508634" indent="-508634" defTabSz="734694">
              <a:lnSpc>
                <a:spcPct val="100000"/>
              </a:lnSpc>
              <a:buSzPct val="100000"/>
              <a:buFont typeface="Arial"/>
              <a:buChar char="•"/>
              <a:defRPr sz="3204">
                <a:solidFill>
                  <a:srgbClr val="000000"/>
                </a:solidFill>
                <a:latin typeface="Hind"/>
                <a:ea typeface="Hind"/>
                <a:cs typeface="Hind"/>
                <a:sym typeface="Hind"/>
              </a:defRPr>
            </a:pPr>
            <a:r>
              <a:rPr lang="en-US" dirty="0">
                <a:solidFill>
                  <a:srgbClr val="1A1A1A"/>
                </a:solidFill>
                <a:latin typeface="Hind"/>
              </a:rPr>
              <a:t>In litigation, parties are required to produce (Rule 7-1(1)):</a:t>
            </a:r>
          </a:p>
          <a:p>
            <a:pPr marL="508634" indent="-508634" defTabSz="734694">
              <a:lnSpc>
                <a:spcPct val="100000"/>
              </a:lnSpc>
              <a:buSzPct val="100000"/>
              <a:buFont typeface="Arial"/>
              <a:buChar char="•"/>
              <a:defRPr sz="3204">
                <a:solidFill>
                  <a:srgbClr val="000000"/>
                </a:solidFill>
                <a:latin typeface="Hind"/>
                <a:ea typeface="Hind"/>
                <a:cs typeface="Hind"/>
                <a:sym typeface="Hind"/>
              </a:defRPr>
            </a:pPr>
            <a:endParaRPr dirty="0"/>
          </a:p>
          <a:p>
            <a:pPr marL="1440000" lvl="1" indent="-428324" defTabSz="734694">
              <a:lnSpc>
                <a:spcPct val="100000"/>
              </a:lnSpc>
              <a:buSzPct val="100000"/>
              <a:buAutoNum type="arabicPeriod"/>
              <a:defRPr sz="3204">
                <a:solidFill>
                  <a:srgbClr val="000000"/>
                </a:solidFill>
                <a:latin typeface="Hind"/>
                <a:ea typeface="Hind"/>
                <a:cs typeface="Hind"/>
                <a:sym typeface="Hind"/>
              </a:defRPr>
            </a:pPr>
            <a:r>
              <a:rPr lang="en-US" dirty="0">
                <a:solidFill>
                  <a:srgbClr val="1A1A1A"/>
                </a:solidFill>
                <a:latin typeface="Hind"/>
              </a:rPr>
              <a:t>all documents that are or have been in the party's possession or control and that could, if available, be used by any party of record at trial to prove or disprove a material fact; and</a:t>
            </a:r>
          </a:p>
          <a:p>
            <a:pPr marL="1440000" lvl="1" indent="-428324" defTabSz="734694">
              <a:lnSpc>
                <a:spcPct val="100000"/>
              </a:lnSpc>
              <a:buSzPct val="100000"/>
              <a:buAutoNum type="arabicPeriod"/>
              <a:defRPr sz="3204">
                <a:solidFill>
                  <a:srgbClr val="000000"/>
                </a:solidFill>
                <a:latin typeface="Hind"/>
                <a:ea typeface="Hind"/>
                <a:cs typeface="Hind"/>
                <a:sym typeface="Hind"/>
              </a:defRPr>
            </a:pPr>
            <a:r>
              <a:rPr lang="en-US" dirty="0">
                <a:solidFill>
                  <a:srgbClr val="1A1A1A"/>
                </a:solidFill>
                <a:latin typeface="Hind"/>
              </a:rPr>
              <a:t>all other documents to which the party intends to refer at trial.</a:t>
            </a:r>
          </a:p>
          <a:p>
            <a:pPr marL="880444" lvl="1" indent="-428324" defTabSz="734694">
              <a:lnSpc>
                <a:spcPct val="100000"/>
              </a:lnSpc>
              <a:buSzPct val="100000"/>
              <a:buAutoNum type="arabicPeriod"/>
              <a:defRPr sz="3204">
                <a:solidFill>
                  <a:srgbClr val="000000"/>
                </a:solidFill>
                <a:latin typeface="Hind"/>
                <a:ea typeface="Hind"/>
                <a:cs typeface="Hind"/>
                <a:sym typeface="Hind"/>
              </a:defRPr>
            </a:pPr>
            <a:endParaRPr dirty="0"/>
          </a:p>
          <a:p>
            <a:pPr marL="321243" indent="-321243" defTabSz="734694">
              <a:lnSpc>
                <a:spcPct val="100000"/>
              </a:lnSpc>
              <a:buSzPct val="100000"/>
              <a:buChar char="•"/>
              <a:defRPr sz="3204">
                <a:solidFill>
                  <a:srgbClr val="000000"/>
                </a:solidFill>
                <a:latin typeface="Hind"/>
                <a:ea typeface="Hind"/>
                <a:cs typeface="Hind"/>
                <a:sym typeface="Hind"/>
              </a:defRPr>
            </a:pPr>
            <a:r>
              <a:rPr lang="en-US" dirty="0">
                <a:solidFill>
                  <a:srgbClr val="1A1A1A"/>
                </a:solidFill>
                <a:latin typeface="Hind"/>
              </a:rPr>
              <a:t>Rule 1-1(1): “</a:t>
            </a:r>
            <a:r>
              <a:rPr lang="en-US" b="1" dirty="0">
                <a:solidFill>
                  <a:srgbClr val="1A1A1A"/>
                </a:solidFill>
                <a:latin typeface="Hind"/>
              </a:rPr>
              <a:t>Document"</a:t>
            </a:r>
            <a:r>
              <a:rPr lang="en-US" dirty="0">
                <a:solidFill>
                  <a:srgbClr val="1A1A1A"/>
                </a:solidFill>
                <a:latin typeface="Hind"/>
              </a:rPr>
              <a:t> has an extended meaning and includes a photograph, video, recording of sound, any record of a permanent or semi-permanent character and any information recorded or stored by means of any device</a:t>
            </a:r>
          </a:p>
          <a:p>
            <a:pPr marL="321243" indent="-321243" defTabSz="734694">
              <a:lnSpc>
                <a:spcPct val="100000"/>
              </a:lnSpc>
              <a:buSzPct val="100000"/>
              <a:buChar char="•"/>
              <a:defRPr sz="3204">
                <a:solidFill>
                  <a:srgbClr val="000000"/>
                </a:solidFill>
                <a:latin typeface="Hind"/>
                <a:ea typeface="Hind"/>
                <a:cs typeface="Hind"/>
                <a:sym typeface="Hind"/>
              </a:defRPr>
            </a:pPr>
            <a:endParaRPr dirty="0"/>
          </a:p>
          <a:p>
            <a:pPr marL="321243" indent="-321243" defTabSz="734694">
              <a:lnSpc>
                <a:spcPct val="100000"/>
              </a:lnSpc>
              <a:buSzPct val="100000"/>
              <a:buChar char="•"/>
              <a:defRPr sz="3204">
                <a:solidFill>
                  <a:srgbClr val="000000"/>
                </a:solidFill>
                <a:latin typeface="Hind"/>
                <a:ea typeface="Hind"/>
                <a:cs typeface="Hind"/>
                <a:sym typeface="Hind"/>
              </a:defRPr>
            </a:pPr>
            <a:r>
              <a:rPr lang="en-US" dirty="0">
                <a:solidFill>
                  <a:srgbClr val="1A1A1A"/>
                </a:solidFill>
                <a:latin typeface="Hind"/>
              </a:rPr>
              <a:t>Rule 7-2(18): “a person being examined for discovery must answer any question within the person's knowledge or means of knowledge regarding any matter, not privileged, relating to a matter in question in the action"</a:t>
            </a:r>
          </a:p>
        </p:txBody>
      </p:sp>
      <p:sp>
        <p:nvSpPr>
          <p:cNvPr id="312" name="Shape 2963"/>
          <p:cNvSpPr txBox="1">
            <a:spLocks noGrp="1"/>
          </p:cNvSpPr>
          <p:nvPr>
            <p:ph type="title"/>
          </p:nvPr>
        </p:nvSpPr>
        <p:spPr>
          <a:xfrm>
            <a:off x="2100777"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it-IT" sz="7200" dirty="0">
                <a:solidFill>
                  <a:srgbClr val="1A1A1A"/>
                </a:solidFill>
                <a:latin typeface="Poppins Medium"/>
              </a:rPr>
              <a:t>AI Chat Logs are a “Document”</a:t>
            </a:r>
            <a:endParaRPr lang="en-CA" sz="7200" dirty="0"/>
          </a:p>
        </p:txBody>
      </p:sp>
      <p:sp>
        <p:nvSpPr>
          <p:cNvPr id="313"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2962"/>
          <p:cNvSpPr txBox="1">
            <a:spLocks noGrp="1"/>
          </p:cNvSpPr>
          <p:nvPr>
            <p:ph type="body" sz="half" idx="1"/>
          </p:nvPr>
        </p:nvSpPr>
        <p:spPr>
          <a:xfrm>
            <a:off x="2358683" y="4757929"/>
            <a:ext cx="20025360" cy="6675120"/>
          </a:xfrm>
          <a:prstGeom prst="rect">
            <a:avLst/>
          </a:prstGeom>
        </p:spPr>
        <p:txBody>
          <a:bodyPr/>
          <a:lstStyle/>
          <a:p>
            <a:pPr>
              <a:lnSpc>
                <a:spcPct val="100000"/>
              </a:lnSpc>
              <a:spcBef>
                <a:spcPts val="1800"/>
              </a:spcBef>
              <a:spcAft>
                <a:spcPts val="1800"/>
              </a:spcAft>
              <a:defRPr sz="3600">
                <a:solidFill>
                  <a:srgbClr val="000000"/>
                </a:solidFill>
                <a:latin typeface="Hind"/>
                <a:ea typeface="Hind"/>
                <a:cs typeface="Hind"/>
                <a:sym typeface="Hind"/>
              </a:defRPr>
            </a:pPr>
            <a:r>
              <a:rPr lang="en-US" sz="3200" dirty="0">
                <a:solidFill>
                  <a:srgbClr val="1A1A1A"/>
                </a:solidFill>
                <a:latin typeface="Hind"/>
              </a:rPr>
              <a:t>In B.C. civil litigation:</a:t>
            </a:r>
            <a:endParaRPr sz="3200" dirty="0"/>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AI chat logs may be producible documents</a:t>
            </a:r>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Parties may try to hide AI chat logs by arguing they are privileged (solicitor-client or litigation privilege)</a:t>
            </a:r>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You may be called to testify about your AI chat logs or the AI chat logs of your organization</a:t>
            </a:r>
          </a:p>
          <a:p>
            <a:pPr marL="1440000"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Duty to preserve evidence. Do not intentionally delete AI chat logs because of litigation</a:t>
            </a:r>
          </a:p>
        </p:txBody>
      </p:sp>
      <p:sp>
        <p:nvSpPr>
          <p:cNvPr id="318" name="Shape 2963"/>
          <p:cNvSpPr txBox="1">
            <a:spLocks noGrp="1"/>
          </p:cNvSpPr>
          <p:nvPr>
            <p:ph type="title"/>
          </p:nvPr>
        </p:nvSpPr>
        <p:spPr>
          <a:xfrm>
            <a:off x="2124223"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AI Chat Logs May Be Evidence in Litigation</a:t>
            </a:r>
          </a:p>
        </p:txBody>
      </p:sp>
      <p:sp>
        <p:nvSpPr>
          <p:cNvPr id="319"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2962"/>
          <p:cNvSpPr txBox="1">
            <a:spLocks noGrp="1"/>
          </p:cNvSpPr>
          <p:nvPr>
            <p:ph type="body" sz="half" idx="1"/>
          </p:nvPr>
        </p:nvSpPr>
        <p:spPr>
          <a:xfrm>
            <a:off x="2358683" y="4757929"/>
            <a:ext cx="20025360" cy="6675120"/>
          </a:xfrm>
          <a:prstGeom prst="rect">
            <a:avLst/>
          </a:prstGeom>
        </p:spPr>
        <p:txBody>
          <a:bodyPr>
            <a:normAutofit/>
          </a:bodyPr>
          <a:lstStyle/>
          <a:p>
            <a:pPr marL="360947" indent="-360947">
              <a:lnSpc>
                <a:spcPct val="100000"/>
              </a:lnSpc>
              <a:spcBef>
                <a:spcPts val="1800"/>
              </a:spcBef>
              <a:spcAft>
                <a:spcPts val="1800"/>
              </a:spcAft>
              <a:buSzPct val="100000"/>
              <a:buChar char="•"/>
              <a:defRPr sz="3600">
                <a:solidFill>
                  <a:srgbClr val="000000"/>
                </a:solidFill>
                <a:latin typeface="Hind"/>
                <a:ea typeface="Hind"/>
                <a:cs typeface="Hind"/>
                <a:sym typeface="Hind"/>
              </a:defRPr>
            </a:pPr>
            <a:r>
              <a:rPr lang="en-US" sz="3200" dirty="0">
                <a:solidFill>
                  <a:srgbClr val="1A1A1A"/>
                </a:solidFill>
                <a:latin typeface="Hind"/>
              </a:rPr>
              <a:t>No reported case in Canada currently (to our knowledge) deciding whether AI chat logs are producible</a:t>
            </a:r>
            <a:endParaRPr sz="3200" dirty="0"/>
          </a:p>
          <a:p>
            <a:pPr marL="360947" indent="-360947">
              <a:lnSpc>
                <a:spcPct val="100000"/>
              </a:lnSpc>
              <a:spcBef>
                <a:spcPts val="1800"/>
              </a:spcBef>
              <a:spcAft>
                <a:spcPts val="1800"/>
              </a:spcAft>
              <a:buSzPct val="100000"/>
              <a:buChar char="•"/>
              <a:defRPr sz="3600">
                <a:solidFill>
                  <a:srgbClr val="000000"/>
                </a:solidFill>
                <a:latin typeface="Hind"/>
                <a:ea typeface="Hind"/>
                <a:cs typeface="Hind"/>
                <a:sym typeface="Hind"/>
              </a:defRPr>
            </a:pPr>
            <a:r>
              <a:rPr lang="en-US" sz="3200" dirty="0">
                <a:solidFill>
                  <a:srgbClr val="1A1A1A"/>
                </a:solidFill>
                <a:latin typeface="Hind"/>
              </a:rPr>
              <a:t>Cases in the USA and the UK have mixed results. Some protect AI chat logs from production in civil litigation on the basis of litigation privilege</a:t>
            </a:r>
            <a:endParaRPr sz="3200" dirty="0"/>
          </a:p>
          <a:p>
            <a:pPr marL="360947" indent="-360947">
              <a:lnSpc>
                <a:spcPct val="100000"/>
              </a:lnSpc>
              <a:spcBef>
                <a:spcPts val="1800"/>
              </a:spcBef>
              <a:spcAft>
                <a:spcPts val="1800"/>
              </a:spcAft>
              <a:buSzPct val="100000"/>
              <a:buChar char="•"/>
              <a:defRPr sz="3600">
                <a:solidFill>
                  <a:srgbClr val="000000"/>
                </a:solidFill>
                <a:latin typeface="Hind"/>
                <a:ea typeface="Hind"/>
                <a:cs typeface="Hind"/>
                <a:sym typeface="Hind"/>
              </a:defRPr>
            </a:pPr>
            <a:r>
              <a:rPr lang="en-US" sz="3200" dirty="0">
                <a:solidFill>
                  <a:srgbClr val="1A1A1A"/>
                </a:solidFill>
                <a:latin typeface="Hind"/>
              </a:rPr>
              <a:t>In the USA and UK cases, many of the parties were self-represented litigants who used AI during litigation or at the direction of legal counsel. The dominant purpose of the chat was for litigation</a:t>
            </a:r>
          </a:p>
        </p:txBody>
      </p:sp>
      <p:sp>
        <p:nvSpPr>
          <p:cNvPr id="324" name="Shape 2963"/>
          <p:cNvSpPr txBox="1">
            <a:spLocks noGrp="1"/>
          </p:cNvSpPr>
          <p:nvPr>
            <p:ph type="title"/>
          </p:nvPr>
        </p:nvSpPr>
        <p:spPr>
          <a:xfrm>
            <a:off x="2124223" y="1776984"/>
            <a:ext cx="20007072" cy="1170432"/>
          </a:xfrm>
          <a:prstGeom prst="rect">
            <a:avLst/>
          </a:prstGeom>
        </p:spPr>
        <p:txBody>
          <a:bodyPr>
            <a:noAutofit/>
          </a:bodyPr>
          <a:lstStyle/>
          <a:p>
            <a:pPr lvl="1" algn="l" defTabSz="718184">
              <a:lnSpc>
                <a:spcPct val="100000"/>
              </a:lnSpc>
              <a:defRPr sz="609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Court Decisions on Producing AI Chat Logs</a:t>
            </a:r>
          </a:p>
        </p:txBody>
      </p:sp>
      <p:sp>
        <p:nvSpPr>
          <p:cNvPr id="325"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2962"/>
          <p:cNvSpPr txBox="1">
            <a:spLocks noGrp="1"/>
          </p:cNvSpPr>
          <p:nvPr>
            <p:ph type="body" sz="half" idx="1"/>
          </p:nvPr>
        </p:nvSpPr>
        <p:spPr>
          <a:xfrm>
            <a:off x="2358683" y="4757929"/>
            <a:ext cx="20025360" cy="6675120"/>
          </a:xfrm>
          <a:prstGeom prst="rect">
            <a:avLst/>
          </a:prstGeom>
        </p:spPr>
        <p:txBody>
          <a:bodyPr/>
          <a:lstStyle/>
          <a:p>
            <a:pPr marL="360947" indent="-360947">
              <a:lnSpc>
                <a:spcPct val="100000"/>
              </a:lnSpc>
              <a:spcBef>
                <a:spcPts val="1800"/>
              </a:spcBef>
              <a:spcAft>
                <a:spcPts val="1800"/>
              </a:spcAft>
              <a:buSzPct val="100000"/>
              <a:buChar char="•"/>
              <a:defRPr sz="3600">
                <a:solidFill>
                  <a:srgbClr val="000000"/>
                </a:solidFill>
                <a:latin typeface="Hind"/>
                <a:ea typeface="Hind"/>
                <a:cs typeface="Hind"/>
                <a:sym typeface="Hind"/>
              </a:defRPr>
            </a:pPr>
            <a:r>
              <a:rPr lang="en-US" sz="3200" dirty="0">
                <a:solidFill>
                  <a:srgbClr val="1A1A1A"/>
                </a:solidFill>
                <a:latin typeface="Hind"/>
              </a:rPr>
              <a:t>AI chat logs about internal decision-making HR processes and rationales which precede litigation are likely producible in litigation if:</a:t>
            </a:r>
            <a:endParaRPr sz="3200" dirty="0"/>
          </a:p>
          <a:p>
            <a:pPr marL="1440000" lvl="1"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they prove or disprove a material fact in the litigation; and</a:t>
            </a:r>
          </a:p>
          <a:p>
            <a:pPr marL="1440000" lvl="1" indent="-481263">
              <a:lnSpc>
                <a:spcPct val="100000"/>
              </a:lnSpc>
              <a:spcBef>
                <a:spcPts val="1800"/>
              </a:spcBef>
              <a:spcAft>
                <a:spcPts val="1800"/>
              </a:spcAft>
              <a:buSzPct val="100000"/>
              <a:buAutoNum type="arabicPeriod"/>
              <a:defRPr sz="3600">
                <a:solidFill>
                  <a:srgbClr val="000000"/>
                </a:solidFill>
                <a:latin typeface="Hind"/>
                <a:ea typeface="Hind"/>
                <a:cs typeface="Hind"/>
                <a:sym typeface="Hind"/>
              </a:defRPr>
            </a:pPr>
            <a:r>
              <a:rPr lang="en-US" sz="3200" dirty="0">
                <a:solidFill>
                  <a:srgbClr val="1A1A1A"/>
                </a:solidFill>
                <a:latin typeface="Hind"/>
              </a:rPr>
              <a:t>the log was not created for the dominant purpose of litigation</a:t>
            </a:r>
          </a:p>
          <a:p>
            <a:pPr>
              <a:lnSpc>
                <a:spcPct val="100000"/>
              </a:lnSpc>
              <a:spcBef>
                <a:spcPts val="1800"/>
              </a:spcBef>
              <a:spcAft>
                <a:spcPts val="1800"/>
              </a:spcAft>
              <a:defRPr sz="3600">
                <a:solidFill>
                  <a:srgbClr val="000000"/>
                </a:solidFill>
                <a:latin typeface="Hind"/>
                <a:ea typeface="Hind"/>
                <a:cs typeface="Hind"/>
                <a:sym typeface="Hind"/>
              </a:defRPr>
            </a:pPr>
            <a:r>
              <a:rPr lang="en-US" sz="3200" b="1" dirty="0">
                <a:solidFill>
                  <a:srgbClr val="1A1A1A"/>
                </a:solidFill>
                <a:latin typeface="Hind"/>
              </a:rPr>
              <a:t>Example</a:t>
            </a:r>
            <a:r>
              <a:rPr lang="en-US" sz="3200" dirty="0">
                <a:solidFill>
                  <a:srgbClr val="1A1A1A"/>
                </a:solidFill>
                <a:latin typeface="Hind"/>
              </a:rPr>
              <a:t>: In cases of just cause or discrimination, the first time or sequence of when performance concerns or medical accommodation measures were raised or documented can be material facts. AI logs which prove or disprove a sequence of events or provide insight to the employer’s intention or internal analysis can be material facts</a:t>
            </a:r>
          </a:p>
        </p:txBody>
      </p:sp>
      <p:sp>
        <p:nvSpPr>
          <p:cNvPr id="330" name="Shape 2963"/>
          <p:cNvSpPr txBox="1">
            <a:spLocks noGrp="1"/>
          </p:cNvSpPr>
          <p:nvPr>
            <p:ph type="title"/>
          </p:nvPr>
        </p:nvSpPr>
        <p:spPr>
          <a:xfrm>
            <a:off x="2077331"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Internal AI Logs of HR are Likely Producible</a:t>
            </a:r>
          </a:p>
        </p:txBody>
      </p:sp>
      <p:sp>
        <p:nvSpPr>
          <p:cNvPr id="331"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2962"/>
          <p:cNvSpPr txBox="1">
            <a:spLocks noGrp="1"/>
          </p:cNvSpPr>
          <p:nvPr>
            <p:ph type="body" sz="half" idx="1"/>
          </p:nvPr>
        </p:nvSpPr>
        <p:spPr>
          <a:xfrm>
            <a:off x="2358683" y="4757929"/>
            <a:ext cx="20025360" cy="6675120"/>
          </a:xfrm>
          <a:prstGeom prst="rect">
            <a:avLst/>
          </a:prstGeom>
        </p:spPr>
        <p:txBody>
          <a:bodyPr>
            <a:noAutofit/>
          </a:bodyPr>
          <a:lstStyle/>
          <a:p>
            <a:pPr marL="277929" indent="-277929" defTabSz="635634">
              <a:lnSpc>
                <a:spcPct val="100000"/>
              </a:lnSpc>
              <a:spcBef>
                <a:spcPts val="1800"/>
              </a:spcBef>
              <a:spcAft>
                <a:spcPts val="1800"/>
              </a:spcAft>
              <a:buSzPct val="100000"/>
              <a:buChar char="•"/>
              <a:defRPr sz="2772">
                <a:solidFill>
                  <a:srgbClr val="000000"/>
                </a:solidFill>
                <a:latin typeface="Hind"/>
                <a:ea typeface="Hind"/>
                <a:cs typeface="Hind"/>
                <a:sym typeface="Hind"/>
              </a:defRPr>
            </a:pPr>
            <a:r>
              <a:rPr lang="en-US" sz="3200" dirty="0">
                <a:solidFill>
                  <a:srgbClr val="1A1A1A"/>
                </a:solidFill>
                <a:latin typeface="Hind"/>
              </a:rPr>
              <a:t>Legal advice from a lawyer is covered by solicitor-client privilege</a:t>
            </a:r>
            <a:endParaRPr lang="en-CA" sz="3200" dirty="0"/>
          </a:p>
          <a:p>
            <a:pPr marL="277929" indent="-277929" defTabSz="635634">
              <a:lnSpc>
                <a:spcPct val="100000"/>
              </a:lnSpc>
              <a:spcBef>
                <a:spcPts val="1800"/>
              </a:spcBef>
              <a:spcAft>
                <a:spcPts val="1800"/>
              </a:spcAft>
              <a:buSzPct val="100000"/>
              <a:buChar char="•"/>
              <a:defRPr sz="2772">
                <a:solidFill>
                  <a:srgbClr val="000000"/>
                </a:solidFill>
                <a:latin typeface="Hind"/>
                <a:ea typeface="Hind"/>
                <a:cs typeface="Hind"/>
                <a:sym typeface="Hind"/>
              </a:defRPr>
            </a:pPr>
            <a:r>
              <a:rPr lang="en-US" sz="3200" dirty="0">
                <a:solidFill>
                  <a:srgbClr val="1A1A1A"/>
                </a:solidFill>
                <a:latin typeface="Hind"/>
              </a:rPr>
              <a:t>Privilege can be waived by an intention to do so or by implication </a:t>
            </a:r>
            <a:endParaRPr sz="3200" dirty="0"/>
          </a:p>
          <a:p>
            <a:pPr marL="277929" indent="-277929" defTabSz="635634">
              <a:lnSpc>
                <a:spcPct val="100000"/>
              </a:lnSpc>
              <a:spcBef>
                <a:spcPts val="1800"/>
              </a:spcBef>
              <a:spcAft>
                <a:spcPts val="1800"/>
              </a:spcAft>
              <a:buSzPct val="100000"/>
              <a:buChar char="•"/>
              <a:defRPr sz="2772">
                <a:solidFill>
                  <a:srgbClr val="000000"/>
                </a:solidFill>
                <a:latin typeface="Hind"/>
                <a:ea typeface="Hind"/>
                <a:cs typeface="Hind"/>
                <a:sym typeface="Hind"/>
              </a:defRPr>
            </a:pPr>
            <a:r>
              <a:rPr lang="en-US" sz="3200" dirty="0">
                <a:solidFill>
                  <a:srgbClr val="1A1A1A"/>
                </a:solidFill>
                <a:latin typeface="Hind"/>
              </a:rPr>
              <a:t>Uploading legal advice into AI can waive privilege over the underlying legal advice because:</a:t>
            </a:r>
            <a:endParaRPr sz="3200" dirty="0"/>
          </a:p>
          <a:p>
            <a:pPr marL="1440000" lvl="1" indent="-514350" defTabSz="635634">
              <a:lnSpc>
                <a:spcPct val="100000"/>
              </a:lnSpc>
              <a:spcBef>
                <a:spcPts val="1800"/>
              </a:spcBef>
              <a:spcAft>
                <a:spcPts val="1800"/>
              </a:spcAft>
              <a:buSzPct val="100000"/>
              <a:buFont typeface="+mj-lt"/>
              <a:buAutoNum type="arabicPeriod"/>
              <a:defRPr sz="2772">
                <a:solidFill>
                  <a:srgbClr val="000000"/>
                </a:solidFill>
                <a:latin typeface="Hind"/>
                <a:ea typeface="Hind"/>
                <a:cs typeface="Hind"/>
                <a:sym typeface="Hind"/>
              </a:defRPr>
            </a:pPr>
            <a:r>
              <a:rPr lang="en-US" sz="3200" dirty="0">
                <a:solidFill>
                  <a:srgbClr val="1A1A1A"/>
                </a:solidFill>
                <a:latin typeface="Hind"/>
              </a:rPr>
              <a:t>AI is a third party that may not have sufficient confidentiality terms of use</a:t>
            </a:r>
            <a:endParaRPr sz="3200" dirty="0"/>
          </a:p>
          <a:p>
            <a:pPr marL="1440000" lvl="1" indent="-514350" defTabSz="635634">
              <a:lnSpc>
                <a:spcPct val="100000"/>
              </a:lnSpc>
              <a:spcBef>
                <a:spcPts val="1800"/>
              </a:spcBef>
              <a:spcAft>
                <a:spcPts val="1800"/>
              </a:spcAft>
              <a:buSzPct val="100000"/>
              <a:buFont typeface="+mj-lt"/>
              <a:buAutoNum type="arabicPeriod"/>
              <a:defRPr sz="2772">
                <a:solidFill>
                  <a:srgbClr val="000000"/>
                </a:solidFill>
                <a:latin typeface="Hind"/>
                <a:ea typeface="Hind"/>
                <a:cs typeface="Hind"/>
                <a:sym typeface="Hind"/>
              </a:defRPr>
            </a:pPr>
            <a:r>
              <a:rPr lang="en-US" sz="3200" dirty="0">
                <a:solidFill>
                  <a:srgbClr val="1A1A1A"/>
                </a:solidFill>
                <a:latin typeface="Hind"/>
              </a:rPr>
              <a:t>AI could use your inputs more generally (i.e. open vs. closed AI)</a:t>
            </a:r>
          </a:p>
          <a:p>
            <a:pPr marL="1440000" lvl="1" indent="-514350" defTabSz="635634">
              <a:lnSpc>
                <a:spcPct val="100000"/>
              </a:lnSpc>
              <a:spcBef>
                <a:spcPts val="1800"/>
              </a:spcBef>
              <a:spcAft>
                <a:spcPts val="1800"/>
              </a:spcAft>
              <a:buSzPct val="100000"/>
              <a:buFont typeface="+mj-lt"/>
              <a:buAutoNum type="arabicPeriod"/>
              <a:defRPr sz="2772">
                <a:solidFill>
                  <a:srgbClr val="000000"/>
                </a:solidFill>
                <a:latin typeface="Hind"/>
                <a:ea typeface="Hind"/>
                <a:cs typeface="Hind"/>
                <a:sym typeface="Hind"/>
              </a:defRPr>
            </a:pPr>
            <a:r>
              <a:rPr lang="en-US" sz="3200" dirty="0">
                <a:solidFill>
                  <a:srgbClr val="1A1A1A"/>
                </a:solidFill>
                <a:latin typeface="Hind"/>
              </a:rPr>
              <a:t>Privilege is premised on an intention to keep communications confidential</a:t>
            </a:r>
          </a:p>
        </p:txBody>
      </p:sp>
      <p:sp>
        <p:nvSpPr>
          <p:cNvPr id="336" name="Shape 2963"/>
          <p:cNvSpPr txBox="1">
            <a:spLocks noGrp="1"/>
          </p:cNvSpPr>
          <p:nvPr>
            <p:ph type="title"/>
          </p:nvPr>
        </p:nvSpPr>
        <p:spPr>
          <a:xfrm>
            <a:off x="2147669" y="1776984"/>
            <a:ext cx="20618548"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Waiving Solicitor-Client Privilege Through AI</a:t>
            </a:r>
          </a:p>
        </p:txBody>
      </p:sp>
      <p:sp>
        <p:nvSpPr>
          <p:cNvPr id="337" name="Rectangle 2"/>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92C5-FBD9-A092-C47B-966BC8BE5C95}"/>
            </a:ext>
          </a:extLst>
        </p:cNvPr>
        <p:cNvGrpSpPr/>
        <p:nvPr/>
      </p:nvGrpSpPr>
      <p:grpSpPr>
        <a:xfrm>
          <a:off x="0" y="0"/>
          <a:ext cx="0" cy="0"/>
          <a:chOff x="0" y="0"/>
          <a:chExt cx="0" cy="0"/>
        </a:xfrm>
      </p:grpSpPr>
      <p:sp>
        <p:nvSpPr>
          <p:cNvPr id="335" name="Shape 2962">
            <a:extLst>
              <a:ext uri="{FF2B5EF4-FFF2-40B4-BE49-F238E27FC236}">
                <a16:creationId xmlns:a16="http://schemas.microsoft.com/office/drawing/2014/main" id="{A589A3D1-B82E-8A54-CE04-33DD56446AF1}"/>
              </a:ext>
            </a:extLst>
          </p:cNvPr>
          <p:cNvSpPr txBox="1">
            <a:spLocks noGrp="1"/>
          </p:cNvSpPr>
          <p:nvPr>
            <p:ph type="body" sz="half" idx="1"/>
          </p:nvPr>
        </p:nvSpPr>
        <p:spPr>
          <a:xfrm>
            <a:off x="2358683" y="4757929"/>
            <a:ext cx="20025360" cy="6675120"/>
          </a:xfrm>
          <a:prstGeom prst="rect">
            <a:avLst/>
          </a:prstGeom>
        </p:spPr>
        <p:txBody>
          <a:bodyPr>
            <a:noAutofit/>
          </a:bodyPr>
          <a:lstStyle/>
          <a:p>
            <a:pPr marL="277929" indent="-277929" defTabSz="635634">
              <a:lnSpc>
                <a:spcPct val="100000"/>
              </a:lnSpc>
              <a:spcBef>
                <a:spcPts val="1800"/>
              </a:spcBef>
              <a:spcAft>
                <a:spcPts val="1800"/>
              </a:spcAft>
              <a:buSzPct val="100000"/>
              <a:buFontTx/>
              <a:buChar char="•"/>
              <a:defRPr sz="2772">
                <a:solidFill>
                  <a:srgbClr val="000000"/>
                </a:solidFill>
                <a:latin typeface="Hind"/>
                <a:ea typeface="Hind"/>
                <a:cs typeface="Hind"/>
                <a:sym typeface="Hind"/>
              </a:defRPr>
            </a:pPr>
            <a:r>
              <a:rPr lang="en-US" sz="3200" i="1" dirty="0">
                <a:solidFill>
                  <a:srgbClr val="1A1A1A"/>
                </a:solidFill>
                <a:latin typeface="Hind"/>
              </a:rPr>
              <a:t>UK v Secretary of State for the Home Department </a:t>
            </a:r>
            <a:r>
              <a:rPr lang="en-US" sz="3200" dirty="0">
                <a:solidFill>
                  <a:srgbClr val="1A1A1A"/>
                </a:solidFill>
                <a:latin typeface="Hind"/>
              </a:rPr>
              <a:t>[2026] UKUT 81 (</a:t>
            </a:r>
            <a:r>
              <a:rPr lang="en-US" sz="3200" i="1" dirty="0">
                <a:solidFill>
                  <a:srgbClr val="1A1A1A"/>
                </a:solidFill>
                <a:latin typeface="Hind"/>
              </a:rPr>
              <a:t>Hamid</a:t>
            </a:r>
            <a:r>
              <a:rPr lang="en-US" sz="3200" dirty="0">
                <a:solidFill>
                  <a:srgbClr val="1A1A1A"/>
                </a:solidFill>
                <a:latin typeface="Hind"/>
              </a:rPr>
              <a:t>)</a:t>
            </a:r>
            <a:endParaRPr lang="en-US" sz="3200" i="1" dirty="0"/>
          </a:p>
          <a:p>
            <a:pPr marL="277929" indent="-277929" defTabSz="635634">
              <a:lnSpc>
                <a:spcPct val="100000"/>
              </a:lnSpc>
              <a:spcBef>
                <a:spcPts val="1800"/>
              </a:spcBef>
              <a:spcAft>
                <a:spcPts val="1800"/>
              </a:spcAft>
              <a:buSzPct val="100000"/>
              <a:buFontTx/>
              <a:buChar char="•"/>
              <a:defRPr sz="2772">
                <a:solidFill>
                  <a:srgbClr val="000000"/>
                </a:solidFill>
                <a:latin typeface="Hind"/>
                <a:ea typeface="Hind"/>
                <a:cs typeface="Hind"/>
                <a:sym typeface="Hind"/>
              </a:defRPr>
            </a:pPr>
            <a:r>
              <a:rPr lang="en-US" sz="3200" dirty="0">
                <a:solidFill>
                  <a:srgbClr val="1A1A1A"/>
                </a:solidFill>
                <a:latin typeface="Hind"/>
                <a:cs typeface="Hind"/>
              </a:rPr>
              <a:t>“[U]</a:t>
            </a:r>
            <a:r>
              <a:rPr lang="en-US" sz="3200" dirty="0" err="1">
                <a:solidFill>
                  <a:srgbClr val="1A1A1A"/>
                </a:solidFill>
                <a:latin typeface="Hind"/>
                <a:cs typeface="Hind"/>
              </a:rPr>
              <a:t>ploading</a:t>
            </a:r>
            <a:r>
              <a:rPr lang="en-US" sz="3200" dirty="0">
                <a:solidFill>
                  <a:srgbClr val="1A1A1A"/>
                </a:solidFill>
                <a:latin typeface="Hind"/>
                <a:cs typeface="Hind"/>
              </a:rPr>
              <a:t> confidential documents into an open source AI tool such as ChatGPT is to place this information on the internet in the public domain and […] waive legal privilege”</a:t>
            </a:r>
          </a:p>
          <a:p>
            <a:pPr marL="277929" indent="-277929" defTabSz="635634">
              <a:lnSpc>
                <a:spcPct val="100000"/>
              </a:lnSpc>
              <a:spcBef>
                <a:spcPts val="1800"/>
              </a:spcBef>
              <a:spcAft>
                <a:spcPts val="1800"/>
              </a:spcAft>
              <a:buSzPct val="100000"/>
              <a:buFontTx/>
              <a:buChar char="•"/>
              <a:defRPr sz="2772">
                <a:solidFill>
                  <a:srgbClr val="000000"/>
                </a:solidFill>
                <a:latin typeface="Hind"/>
                <a:ea typeface="Hind"/>
                <a:cs typeface="Hind"/>
                <a:sym typeface="Hind"/>
              </a:defRPr>
            </a:pPr>
            <a:r>
              <a:rPr lang="en-US" sz="3200" dirty="0">
                <a:solidFill>
                  <a:srgbClr val="1A1A1A"/>
                </a:solidFill>
                <a:latin typeface="Hind"/>
                <a:cs typeface="Hind"/>
              </a:rPr>
              <a:t>“Closed source AI tools which do not place information in the public domain, such as Microsoft Copilot, are available for tasks such as </a:t>
            </a:r>
            <a:r>
              <a:rPr lang="en-US" sz="3200" dirty="0" err="1">
                <a:solidFill>
                  <a:srgbClr val="1A1A1A"/>
                </a:solidFill>
                <a:latin typeface="Hind"/>
                <a:cs typeface="Hind"/>
              </a:rPr>
              <a:t>summarising</a:t>
            </a:r>
            <a:r>
              <a:rPr lang="en-US" sz="3200" dirty="0">
                <a:solidFill>
                  <a:srgbClr val="1A1A1A"/>
                </a:solidFill>
                <a:latin typeface="Hind"/>
                <a:cs typeface="Hind"/>
              </a:rPr>
              <a:t> without these risks.”</a:t>
            </a:r>
            <a:endParaRPr lang="en-US" sz="3200" dirty="0">
              <a:solidFill>
                <a:srgbClr val="000000"/>
              </a:solidFill>
              <a:latin typeface="Hind"/>
              <a:cs typeface="Hind"/>
            </a:endParaRPr>
          </a:p>
          <a:p>
            <a:pPr marL="277929" indent="-277929" defTabSz="635634">
              <a:lnSpc>
                <a:spcPct val="100000"/>
              </a:lnSpc>
              <a:spcBef>
                <a:spcPts val="1800"/>
              </a:spcBef>
              <a:spcAft>
                <a:spcPts val="1800"/>
              </a:spcAft>
              <a:buSzPct val="100000"/>
              <a:buFontTx/>
              <a:buChar char="•"/>
              <a:defRPr sz="2772">
                <a:solidFill>
                  <a:srgbClr val="000000"/>
                </a:solidFill>
                <a:latin typeface="Hind"/>
                <a:ea typeface="Hind"/>
                <a:cs typeface="Hind"/>
                <a:sym typeface="Hind"/>
              </a:defRPr>
            </a:pPr>
            <a:r>
              <a:rPr lang="en-US" sz="3200" dirty="0">
                <a:solidFill>
                  <a:srgbClr val="1A1A1A"/>
                </a:solidFill>
                <a:latin typeface="Hind"/>
                <a:cs typeface="Hind"/>
              </a:rPr>
              <a:t>Courts and Tribunals Judiciary of England and Wales: “Any information that you input into a public AI chatbot should be seen as being published to all the world”</a:t>
            </a:r>
          </a:p>
        </p:txBody>
      </p:sp>
      <p:sp>
        <p:nvSpPr>
          <p:cNvPr id="336" name="Shape 2963">
            <a:extLst>
              <a:ext uri="{FF2B5EF4-FFF2-40B4-BE49-F238E27FC236}">
                <a16:creationId xmlns:a16="http://schemas.microsoft.com/office/drawing/2014/main" id="{E8DECB59-740A-460A-DFED-2B055283FA36}"/>
              </a:ext>
            </a:extLst>
          </p:cNvPr>
          <p:cNvSpPr txBox="1">
            <a:spLocks noGrp="1"/>
          </p:cNvSpPr>
          <p:nvPr>
            <p:ph type="title"/>
          </p:nvPr>
        </p:nvSpPr>
        <p:spPr>
          <a:xfrm>
            <a:off x="2124223" y="1776984"/>
            <a:ext cx="20007072" cy="1170432"/>
          </a:xfrm>
          <a:prstGeom prst="rect">
            <a:avLst/>
          </a:prstGeom>
        </p:spPr>
        <p:txBody>
          <a:bodyPr>
            <a:noAutofit/>
          </a:bodyPr>
          <a:lstStyle/>
          <a:p>
            <a:pPr lvl="1" algn="l" defTabSz="825500">
              <a:lnSpc>
                <a:spcPct val="100000"/>
              </a:lnSpc>
              <a:defRPr sz="7000" b="0">
                <a:solidFill>
                  <a:srgbClr val="525252"/>
                </a:solidFill>
                <a:latin typeface="Poppins Medium"/>
                <a:ea typeface="Poppins Medium"/>
                <a:cs typeface="Poppins Medium"/>
                <a:sym typeface="Poppins Medium"/>
              </a:defRPr>
            </a:pPr>
            <a:r>
              <a:rPr lang="en-US" sz="7200" dirty="0">
                <a:solidFill>
                  <a:srgbClr val="1A1A1A"/>
                </a:solidFill>
                <a:latin typeface="Poppins Medium"/>
              </a:rPr>
              <a:t>UK Example of Waiving Privilege</a:t>
            </a:r>
            <a:endParaRPr lang="en-CA" sz="7200" dirty="0"/>
          </a:p>
        </p:txBody>
      </p:sp>
      <p:sp>
        <p:nvSpPr>
          <p:cNvPr id="337" name="Rectangle 2">
            <a:extLst>
              <a:ext uri="{FF2B5EF4-FFF2-40B4-BE49-F238E27FC236}">
                <a16:creationId xmlns:a16="http://schemas.microsoft.com/office/drawing/2014/main" id="{5D3FC0B5-1B06-DA19-B9C3-35B1B4C3AFF1}"/>
              </a:ext>
            </a:extLst>
          </p:cNvPr>
          <p:cNvSpPr/>
          <p:nvPr/>
        </p:nvSpPr>
        <p:spPr>
          <a:xfrm>
            <a:off x="2358683" y="3560064"/>
            <a:ext cx="7516368" cy="228600"/>
          </a:xfrm>
          <a:prstGeom prst="rect">
            <a:avLst/>
          </a:prstGeom>
          <a:solidFill>
            <a:srgbClr val="DD5052"/>
          </a:solidFill>
          <a:ln w="12700">
            <a:noFill/>
            <a:miter lim="400000"/>
          </a:ln>
        </p:spPr>
        <p:txBody>
          <a:bodyPr lIns="45718" tIns="45718" rIns="45718" bIns="45718" anchor="ctr"/>
          <a:lstStyle/>
          <a:p>
            <a:pPr algn="l" defTabSz="457200">
              <a:lnSpc>
                <a:spcPct val="93000"/>
              </a:lnSpc>
              <a:defRPr sz="1800">
                <a:latin typeface="Arial"/>
                <a:ea typeface="Arial"/>
                <a:cs typeface="Arial"/>
                <a:sym typeface="Arial"/>
              </a:defRPr>
            </a:pPr>
            <a:endParaRPr/>
          </a:p>
        </p:txBody>
      </p:sp>
    </p:spTree>
    <p:extLst>
      <p:ext uri="{BB962C8B-B14F-4D97-AF65-F5344CB8AC3E}">
        <p14:creationId xmlns:p14="http://schemas.microsoft.com/office/powerpoint/2010/main" val="2725509682"/>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C2334-84DB-1D42-C44C-37B9ADA10C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7B2636-0639-3E10-363E-6A7FB261B3A4}"/>
              </a:ext>
            </a:extLst>
          </p:cNvPr>
          <p:cNvPicPr>
            <a:picLocks noChangeAspect="1"/>
          </p:cNvPicPr>
          <p:nvPr/>
        </p:nvPicPr>
        <p:blipFill rotWithShape="1">
          <a:blip r:embed="rId3">
            <a:extLst>
              <a:ext uri="{28A0092B-C50C-407E-A947-70E740481C1C}">
                <a14:useLocalDpi xmlns:a14="http://schemas.microsoft.com/office/drawing/2010/main" val="0"/>
              </a:ext>
            </a:extLst>
          </a:blip>
          <a:srcRect l="35033" t="22322" r="13725" b="34170"/>
          <a:stretch/>
        </p:blipFill>
        <p:spPr>
          <a:xfrm>
            <a:off x="-1" y="0"/>
            <a:ext cx="24384001" cy="13716000"/>
          </a:xfrm>
          <a:prstGeom prst="rect">
            <a:avLst/>
          </a:prstGeom>
        </p:spPr>
      </p:pic>
      <p:sp>
        <p:nvSpPr>
          <p:cNvPr id="15" name="object 4">
            <a:extLst>
              <a:ext uri="{FF2B5EF4-FFF2-40B4-BE49-F238E27FC236}">
                <a16:creationId xmlns:a16="http://schemas.microsoft.com/office/drawing/2014/main" id="{DE30101D-2B60-021A-AB13-173570D6974F}"/>
              </a:ext>
            </a:extLst>
          </p:cNvPr>
          <p:cNvSpPr txBox="1">
            <a:spLocks/>
          </p:cNvSpPr>
          <p:nvPr/>
        </p:nvSpPr>
        <p:spPr>
          <a:xfrm>
            <a:off x="4559023" y="4782777"/>
            <a:ext cx="15265952" cy="1846659"/>
          </a:xfrm>
          <a:prstGeom prst="rect">
            <a:avLst/>
          </a:prstGeom>
        </p:spPr>
        <p:txBody>
          <a:bodyPr vert="horz" wrap="square" lIns="0" tIns="0" rIns="0" bIns="0" rtlCol="0">
            <a:spAutoFit/>
          </a:bodyPr>
          <a:lstStyle>
            <a:lvl1pPr>
              <a:defRPr>
                <a:latin typeface="+mj-lt"/>
                <a:ea typeface="+mj-ea"/>
                <a:cs typeface="+mj-cs"/>
              </a:defRPr>
            </a:lvl1pPr>
          </a:lstStyle>
          <a:p>
            <a:pPr>
              <a:defRPr sz="7200" b="1">
                <a:solidFill>
                  <a:srgbClr val="FFFFFF"/>
                </a:solidFill>
                <a:latin typeface="Hind SemiBold"/>
                <a:ea typeface="Hind SemiBold"/>
                <a:cs typeface="Hind SemiBold"/>
                <a:sym typeface="Hind SemiBold"/>
              </a:defRPr>
            </a:pPr>
            <a:r>
              <a:rPr lang="en-US" sz="6000" dirty="0"/>
              <a:t>CSSEA 2026 AGM and Conference</a:t>
            </a:r>
            <a:endParaRPr lang="en-US" sz="9600" dirty="0"/>
          </a:p>
          <a:p>
            <a:pPr>
              <a:defRPr sz="7200" b="1" i="1">
                <a:solidFill>
                  <a:srgbClr val="FFFFFF"/>
                </a:solidFill>
                <a:latin typeface="Hind SemiBold"/>
                <a:ea typeface="Hind SemiBold"/>
                <a:cs typeface="Hind SemiBold"/>
                <a:sym typeface="Hind SemiBold"/>
              </a:defRPr>
            </a:pPr>
            <a:r>
              <a:rPr lang="en-US" sz="6000" dirty="0"/>
              <a:t>AI and the Law</a:t>
            </a:r>
          </a:p>
        </p:txBody>
      </p:sp>
      <p:sp>
        <p:nvSpPr>
          <p:cNvPr id="7" name="Shape 645">
            <a:extLst>
              <a:ext uri="{FF2B5EF4-FFF2-40B4-BE49-F238E27FC236}">
                <a16:creationId xmlns:a16="http://schemas.microsoft.com/office/drawing/2014/main" id="{8CACC404-638F-4E49-A666-3430FF8E250C}"/>
              </a:ext>
            </a:extLst>
          </p:cNvPr>
          <p:cNvSpPr/>
          <p:nvPr/>
        </p:nvSpPr>
        <p:spPr>
          <a:xfrm>
            <a:off x="2725181" y="8238128"/>
            <a:ext cx="18459450" cy="48731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12700" marR="5080">
              <a:lnSpc>
                <a:spcPts val="3000"/>
              </a:lnSpc>
            </a:pPr>
            <a:endParaRPr lang="en-US" sz="2200">
              <a:solidFill>
                <a:schemeClr val="bg1"/>
              </a:solidFill>
              <a:latin typeface="Hind" charset="0"/>
              <a:ea typeface="Hind" charset="0"/>
              <a:cs typeface="Hind" charset="0"/>
            </a:endParaRPr>
          </a:p>
        </p:txBody>
      </p:sp>
      <p:sp>
        <p:nvSpPr>
          <p:cNvPr id="10" name="Rectangle 9">
            <a:extLst>
              <a:ext uri="{FF2B5EF4-FFF2-40B4-BE49-F238E27FC236}">
                <a16:creationId xmlns:a16="http://schemas.microsoft.com/office/drawing/2014/main" id="{53E3D90A-E4E4-7C4C-10EB-3A07611BA951}"/>
              </a:ext>
            </a:extLst>
          </p:cNvPr>
          <p:cNvSpPr/>
          <p:nvPr/>
        </p:nvSpPr>
        <p:spPr>
          <a:xfrm>
            <a:off x="9720345" y="7077002"/>
            <a:ext cx="4943309" cy="231154"/>
          </a:xfrm>
          <a:prstGeom prst="rect">
            <a:avLst/>
          </a:prstGeom>
          <a:solidFill>
            <a:srgbClr val="DD5052"/>
          </a:solidFill>
          <a:ln w="12700">
            <a:miter lim="400000"/>
          </a:ln>
        </p:spPr>
        <p:txBody>
          <a:bodyPr wrap="square" lIns="45719" rIns="45719" rtlCol="0" anchor="ctr">
            <a:noAutofit/>
          </a:bodyPr>
          <a:lstStyle/>
          <a:p>
            <a:pPr algn="l" defTabSz="457200">
              <a:lnSpc>
                <a:spcPct val="93000"/>
              </a:lnSpc>
            </a:pPr>
            <a:endParaRPr lang="en-US" sz="1800">
              <a:latin typeface="Arial"/>
              <a:ea typeface="Arial"/>
              <a:cs typeface="Arial"/>
              <a:sym typeface="Arial"/>
            </a:endParaRPr>
          </a:p>
        </p:txBody>
      </p:sp>
      <p:pic>
        <p:nvPicPr>
          <p:cNvPr id="3" name="Picture 2" descr="A black and white logo&#10;&#10;Description automatically generated">
            <a:extLst>
              <a:ext uri="{FF2B5EF4-FFF2-40B4-BE49-F238E27FC236}">
                <a16:creationId xmlns:a16="http://schemas.microsoft.com/office/drawing/2014/main" id="{866CA4D9-CAB7-A736-678C-E7972A31B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82" y="387752"/>
            <a:ext cx="2246999" cy="2859817"/>
          </a:xfrm>
          <a:prstGeom prst="rect">
            <a:avLst/>
          </a:prstGeom>
        </p:spPr>
      </p:pic>
      <p:sp>
        <p:nvSpPr>
          <p:cNvPr id="5" name="Rectangle 4">
            <a:extLst>
              <a:ext uri="{FF2B5EF4-FFF2-40B4-BE49-F238E27FC236}">
                <a16:creationId xmlns:a16="http://schemas.microsoft.com/office/drawing/2014/main" id="{44FD5D10-EE00-00B7-E8E2-0B5C13A1DFE8}"/>
              </a:ext>
            </a:extLst>
          </p:cNvPr>
          <p:cNvSpPr txBox="1"/>
          <p:nvPr/>
        </p:nvSpPr>
        <p:spPr>
          <a:xfrm>
            <a:off x="5077899" y="8201386"/>
            <a:ext cx="14228200" cy="56323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80000"/>
              </a:lnSpc>
              <a:defRPr sz="5200">
                <a:solidFill>
                  <a:srgbClr val="FFFFFF"/>
                </a:solidFill>
                <a:latin typeface="Hind SemiBold"/>
                <a:ea typeface="Hind SemiBold"/>
                <a:cs typeface="Hind SemiBold"/>
                <a:sym typeface="Hind SemiBold"/>
              </a:defRPr>
            </a:pPr>
            <a:r>
              <a:rPr lang="en-CA" sz="3200">
                <a:latin typeface="Hind Medium" panose="02000000000000000000" pitchFamily="2" charset="0"/>
                <a:cs typeface="Hind Medium" panose="02000000000000000000" pitchFamily="2" charset="0"/>
              </a:rPr>
              <a:t>October 15, 2026</a:t>
            </a:r>
          </a:p>
          <a:p>
            <a:pPr>
              <a:lnSpc>
                <a:spcPct val="80000"/>
              </a:lnSpc>
              <a:defRPr sz="5200">
                <a:solidFill>
                  <a:srgbClr val="FFFFFF"/>
                </a:solidFill>
                <a:latin typeface="Hind SemiBold"/>
                <a:ea typeface="Hind SemiBold"/>
                <a:cs typeface="Hind SemiBold"/>
                <a:sym typeface="Hind SemiBold"/>
              </a:defRPr>
            </a:pPr>
            <a:br>
              <a:rPr lang="en-CA" sz="3200"/>
            </a:br>
            <a:r>
              <a:rPr sz="3200"/>
              <a:t>Matthew Cooperwilliams &amp; Joshua Ghatak</a:t>
            </a:r>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endParaRPr lang="en-CA" sz="3200"/>
          </a:p>
          <a:p>
            <a:pPr>
              <a:lnSpc>
                <a:spcPct val="80000"/>
              </a:lnSpc>
              <a:defRPr sz="5200">
                <a:solidFill>
                  <a:srgbClr val="FFFFFF"/>
                </a:solidFill>
                <a:latin typeface="Hind SemiBold"/>
                <a:ea typeface="Hind SemiBold"/>
                <a:cs typeface="Hind SemiBold"/>
                <a:sym typeface="Hind SemiBold"/>
              </a:defRPr>
            </a:pPr>
            <a:br>
              <a:rPr lang="en-CA" sz="3200"/>
            </a:br>
            <a:r>
              <a:rPr sz="3200"/>
              <a:t>Cooperwilliams Truman &amp; Ito LLP</a:t>
            </a:r>
          </a:p>
          <a:p>
            <a:pPr>
              <a:lnSpc>
                <a:spcPct val="80000"/>
              </a:lnSpc>
              <a:defRPr sz="5200">
                <a:solidFill>
                  <a:srgbClr val="FFFFFF"/>
                </a:solidFill>
                <a:latin typeface="Hind SemiBold"/>
                <a:ea typeface="Hind SemiBold"/>
                <a:cs typeface="Hind SemiBold"/>
                <a:sym typeface="Hind SemiBold"/>
              </a:defRPr>
            </a:pPr>
            <a:endParaRPr sz="3200"/>
          </a:p>
          <a:p>
            <a:pPr>
              <a:lnSpc>
                <a:spcPct val="80000"/>
              </a:lnSpc>
              <a:defRPr sz="5200">
                <a:solidFill>
                  <a:srgbClr val="FFFFFF"/>
                </a:solidFill>
                <a:latin typeface="Hind SemiBold"/>
                <a:ea typeface="Hind SemiBold"/>
                <a:cs typeface="Hind SemiBold"/>
                <a:sym typeface="Hind SemiBold"/>
              </a:defRPr>
            </a:pPr>
            <a:endParaRPr sz="3200"/>
          </a:p>
        </p:txBody>
      </p:sp>
    </p:spTree>
    <p:extLst>
      <p:ext uri="{BB962C8B-B14F-4D97-AF65-F5344CB8AC3E}">
        <p14:creationId xmlns:p14="http://schemas.microsoft.com/office/powerpoint/2010/main" val="3884654737"/>
      </p:ext>
    </p:extLst>
  </p:cSld>
  <p:clrMapOvr>
    <a:masterClrMapping/>
  </p:clrMapOvr>
  <p:transition spd="med">
    <p:pull/>
  </p:transition>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55556"/>
        </a:solidFill>
        <a:ln w="12700">
          <a:miter lim="400000"/>
        </a:ln>
      </a:spPr>
      <a:bodyPr wrap="square" lIns="45719" rIns="45719" anchor="ctr">
        <a:noAutofit/>
      </a:bodyPr>
      <a:lstStyle>
        <a:defPPr algn="l" defTabSz="457200">
          <a:lnSpc>
            <a:spcPct val="93000"/>
          </a:lnSpc>
          <a:defRPr sz="1800">
            <a:latin typeface="Arial"/>
            <a:ea typeface="Arial"/>
            <a:cs typeface="Arial"/>
            <a:sym typeface="Arial"/>
          </a:defRPr>
        </a:defPPr>
      </a:lst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B00CD5497FB34CB90C4F1893392D43" ma:contentTypeVersion="0" ma:contentTypeDescription="Create a new document." ma:contentTypeScope="" ma:versionID="eddb51471b3dce27a3069b58b4e99c4d">
  <xsd:schema xmlns:xsd="http://www.w3.org/2001/XMLSchema" xmlns:xs="http://www.w3.org/2001/XMLSchema" xmlns:p="http://schemas.microsoft.com/office/2006/metadata/properties" targetNamespace="http://schemas.microsoft.com/office/2006/metadata/properties" ma:root="true" ma:fieldsID="31d5eec3c12ee2e8127422d567928f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2FDC8D-57FC-4D31-94EC-425FC2B18A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BF34EA9-1DAE-4915-85A5-F7274270EC4A}">
  <ds:schemaRefs>
    <ds:schemaRef ds:uri="http://schemas.microsoft.com/sharepoint/v3/contenttype/forms"/>
  </ds:schemaRefs>
</ds:datastoreItem>
</file>

<file path=customXml/itemProps3.xml><?xml version="1.0" encoding="utf-8"?>
<ds:datastoreItem xmlns:ds="http://schemas.openxmlformats.org/officeDocument/2006/customXml" ds:itemID="{B5812702-7204-4D98-AEC5-1921F5DDC76D}">
  <ds:schemaRefs>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5480</TotalTime>
  <Words>3990</Words>
  <Application>Microsoft Office PowerPoint</Application>
  <PresentationFormat>Custom</PresentationFormat>
  <Paragraphs>292</Paragraphs>
  <Slides>31</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Arial</vt:lpstr>
      <vt:lpstr>Helvetica Light</vt:lpstr>
      <vt:lpstr>Hind</vt:lpstr>
      <vt:lpstr>Hind Medium</vt:lpstr>
      <vt:lpstr>Hind SemiBold</vt:lpstr>
      <vt:lpstr>Lato Bold</vt:lpstr>
      <vt:lpstr>Lato Regular</vt:lpstr>
      <vt:lpstr>Open Sans</vt:lpstr>
      <vt:lpstr>Poppins Medium</vt:lpstr>
      <vt:lpstr>White</vt:lpstr>
      <vt:lpstr>PowerPoint Presentation</vt:lpstr>
      <vt:lpstr>PowerPoint Presentation</vt:lpstr>
      <vt:lpstr>PowerPoint Presentation</vt:lpstr>
      <vt:lpstr>B.C. Legislation (or lack thereof)</vt:lpstr>
      <vt:lpstr>Ontario Employment Standards Act, 2000</vt:lpstr>
      <vt:lpstr>Alberta – Privacy Legislation</vt:lpstr>
      <vt:lpstr>Alberta – Takeaways and Questions</vt:lpstr>
      <vt:lpstr>Manitoba – Bill 51</vt:lpstr>
      <vt:lpstr>Manitoba – Bill 51</vt:lpstr>
      <vt:lpstr>Quebec Privacy Legislation</vt:lpstr>
      <vt:lpstr>How B.C. Legislation Might Change</vt:lpstr>
      <vt:lpstr>Which Legislation B.C. Might Use</vt:lpstr>
      <vt:lpstr>PowerPoint Presentation</vt:lpstr>
      <vt:lpstr>Human Rights - Test for Discrimination</vt:lpstr>
      <vt:lpstr>Section 13 –   Protected Grounds in Employment</vt:lpstr>
      <vt:lpstr>How AI Creates Human Rights Risks</vt:lpstr>
      <vt:lpstr>USA Examples</vt:lpstr>
      <vt:lpstr>Ontario’s AI Impact Assessment Tool</vt:lpstr>
      <vt:lpstr>Examples from the Questionnaire</vt:lpstr>
      <vt:lpstr>Avoiding Discriminatory AI Determinations</vt:lpstr>
      <vt:lpstr>AI and B.C. PIPA</vt:lpstr>
      <vt:lpstr>PIPA Risks Arising From AI</vt:lpstr>
      <vt:lpstr>Risks In Labour and Unionized Context</vt:lpstr>
      <vt:lpstr>PowerPoint Presentation</vt:lpstr>
      <vt:lpstr>AI Chat Logs are a “Document”</vt:lpstr>
      <vt:lpstr>AI Chat Logs May Be Evidence in Litigation</vt:lpstr>
      <vt:lpstr>Court Decisions on Producing AI Chat Logs</vt:lpstr>
      <vt:lpstr>Internal AI Logs of HR are Likely Producible</vt:lpstr>
      <vt:lpstr>Waiving Solicitor-Client Privilege Through AI</vt:lpstr>
      <vt:lpstr>UK Example of Waiving Privilege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Joshua Ghatak</dc:creator>
  <cp:keywords/>
  <dc:description/>
  <cp:lastModifiedBy>Doris Sun</cp:lastModifiedBy>
  <cp:revision>151</cp:revision>
  <dcterms:modified xsi:type="dcterms:W3CDTF">2026-10-13T16:41:35Z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0x0101000FB00CD5497FB34CB90C4F1893392D43</vt:lpwstr>
  </property>
  <property fmtid="{D5CDD505-2E9C-101B-9397-08002B2CF9AE}" pid="3" name="Order">
    <vt:r8>39400</vt:r8>
  </property>
</Properties>
</file>