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98" r:id="rId17"/>
    <p:sldId id="272" r:id="rId18"/>
    <p:sldId id="273" r:id="rId19"/>
    <p:sldId id="274" r:id="rId20"/>
    <p:sldId id="276" r:id="rId21"/>
    <p:sldId id="277" r:id="rId22"/>
    <p:sldId id="278" r:id="rId23"/>
    <p:sldId id="279" r:id="rId24"/>
    <p:sldId id="280" r:id="rId25"/>
    <p:sldId id="281" r:id="rId26"/>
    <p:sldId id="282" r:id="rId27"/>
    <p:sldId id="283" r:id="rId28"/>
    <p:sldId id="286" r:id="rId29"/>
    <p:sldId id="289" r:id="rId30"/>
    <p:sldId id="290" r:id="rId31"/>
    <p:sldId id="291" r:id="rId32"/>
    <p:sldId id="299" r:id="rId33"/>
    <p:sldId id="284" r:id="rId34"/>
    <p:sldId id="285" r:id="rId35"/>
    <p:sldId id="300" r:id="rId36"/>
    <p:sldId id="301" r:id="rId37"/>
    <p:sldId id="293" r:id="rId38"/>
    <p:sldId id="294" r:id="rId39"/>
    <p:sldId id="295" r:id="rId40"/>
    <p:sldId id="296" r:id="rId41"/>
    <p:sldId id="297" r:id="rId4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377" autoAdjust="0"/>
    <p:restoredTop sz="45521" autoAdjust="0"/>
  </p:normalViewPr>
  <p:slideViewPr>
    <p:cSldViewPr snapToGrid="0" snapToObjects="1">
      <p:cViewPr varScale="1">
        <p:scale>
          <a:sx n="46" d="100"/>
          <a:sy n="46" d="100"/>
        </p:scale>
        <p:origin x="1456"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4752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0:00 to 0:01   |   1 min
PURPOSE: Welcome the room and frame the session as practical support for a real transition, not a test of whether anyone is already a "good manager."
</a:t>
            </a:r>
            <a:r>
              <a:rPr lang="en-US" b="1" dirty="0"/>
              <a:t>SAY:
- Welcome. Today is built around four questions every manager keeps answering, whether you stepped into the role this year or have led for a long time: how you lead, how you handle relationships, how you communicate, and how you hold a team together when people aren't always in the same place.
- This is a workshop, not a lecture. You will do most of the talking today.</a:t>
            </a:r>
            <a:r>
              <a:rPr lang="en-US" dirty="0"/>
              <a:t>
TIMING: Planned content runs 0:00 to 2:47, leaving a 13-minute buffer before 3:00. It is not scheduled anywhere on purpose. Spend it where the room is most engaged (the Jordan scenario, the Leadership Lab or the Alex scenario), absorb a late start or long break, or finish early.
</a:t>
            </a:r>
            <a:r>
              <a:rPr lang="en-US" b="1" dirty="0"/>
              <a:t>DO: Housekeeping in under 30 seconds: washrooms, break at roughly the 75-minute mark, phones on silent.</a:t>
            </a:r>
            <a:r>
              <a:rPr lang="en-US" dirty="0"/>
              <a:t>
WHO IS LIKELY IN THE ROOM (working assumptions, kept general so everyone can map it to their own program): Excluded (non-bargaining-unit) managers from CSSEA member agencies across its three divisions: Community Living, Indigenous Services and General Services. Programs include group homes and residential services, supported employment, child development, adult day programs, mental health, settlement, counselling and crisis services. Many of the people they lead are unionized under one of the three province-wide collective agreements. Some programs run around the clock, with rotating shifts and casual or relief staff, often across several sites or out in the community. Recruitment, retention and turnover are ongoing pressures in the sector.
POSITIONING: CSSEA's My Leadership Hub already covers the formal side: performance management, the disciplinary process, investigations, duty to accommodate and attendance management. Today is the everyday leadership that comes before those processes, and often prevents the need for them. Say this if anyone asks how this fits with what CSSEA already offers.
VISUAL: The graphic shows the transition, not a hierarchy: one person has left their spot in the circle (dashed outline) and moved to the centre as a connector. Point to it if useful: "Same circle. Different position."
</a:t>
            </a:r>
            <a:r>
              <a:rPr lang="en-US" b="1" dirty="0"/>
              <a:t>TRANSITION: Let's start with what actually changes when you step into this role.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0:01 to 0:03   |   2 min
PURPOSE: Name the core tension of the day: the role changed instantly, but identity and relationships take longer.
SAY:
- Moving into management changes more than your job description.
- People may now interpret the exact same behaviour differently because of the role. A joke, a quick opinion, or lunch with one colleague can land differently now.
- You may still feel like yourself, while other people are already experiencing you as "management."
- That gap is normal. It is not a sign you are doing it wrong.
- If you have led for a while: this gap opens again every time your role or team changes, whether that is a new team, a restructure or a bigger role.
EXAMPLE: Before the promotion you said "this new form is ridiculous" in the staff room and people laughed. Now you say it, and the team hears: the manager thinks policy is optional.
WHERE THE GAP SHOWS UP: Point to the row. These are the five places people usually feel the gap between "you still feel like you" and "others now see the role." One example each is enough:
- Identity (your leadership identity): you still think of yourself as one of the team, but others already see "management."
- Relationships: the lunch you used to be invited to, the group chat that goes quiet when you join, the friend on the team.
- Boundaries: staff call you on your day off, or a friend expects a heads-up nobody else gets.
- Communication: an offhand comment now lands as a signal from the manager (the example above).
- Accountability: you now have to address the lateness you used to quietly cover for.
LAND: "Today works through these roughly left to right. We start with identity: how you see yourself as a leader, which shapes your leadership style. Then relationships and boundaries. Then communication. Accountability runs through all of it. And if your team isn't all in one place, every one of these gets harder, which is where we finish."
TRANSITION: Let's hear what this has actually felt like for you.</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0:03 to 0:07   |   4 min
PURPOSE: Get every voice in the room early, in a low-risk way, and surface the emotional reality of the transition.
SAY (instructions, read aloud): "Take 30 seconds on your own. One word or a short phrase: what feels different about leading people now? Then go around your table. Just the word and one sentence about it. No full introductions, we'll get to know each other through the work."
SAY: Establish the sampling norm now: "You'll have lots of chances to discuss today. We won't hear from every table every time, so sometimes I'll take two or three voices and move us forward."
ASK: "What are you noticing across the room?"
SIGNALS: At 1:30 of table time: "About 30 seconds, make sure everyone has had a turn."
SAMPLE: 2 to 3 voices from different parts of the room.
WATCH FOR: Tables sliding into full introductions or job histories. Gently redirect: "Just the word for now."
LAND: Whatever words come up (lonely, exposed, responsible, awkward, proud), name that they are normal parts of the shift, and that most of them are about relationships rather than tasks.
FLEX: CUT IF BEHIND: skip the whole-room sample and simply reflect back one or two words you overheard.
TRANSITION: Those words point to three shifts that research on managers keeps finding.</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0:07 to 0:11   |   4 min (teaching)
PURPOSE: Give participants language for what they are living through. This is the frame for the whole day.
SAY:
- Shift 1, doing to enabling. Your value used to come from being excellent at the work. Now it comes from how well the team does the work. Example: the urge to just do the intake yourself because it's faster, versus coaching someone else to do it well.
- Shift 2, belonging to responsibility. You were one of the team. Now you are responsible for the team, including the people you used to vent with. Example: you can't join the conversation about "management" in the same way. You may now approve schedule changes or extra hours, and apply the collective agreement you used to be covered by.
- Shift 3, my results to the conditions I create. Success is less about your own output and more about whether people experience clarity, fairness and consistency from you.
- None of these shifts happen on the day of the promotion. They happen through hundreds of small moments. And they aren't one-time shifts: every new team or bigger role asks you to make them again.
ASK: Optional, quick show of hands: "Which of these three is hardest for you right now?"
RESEARCH: Hill (2003) found new managers often start with mistaken assumptions about the role, expecting authority and control, and only gradually learn that the job is about building relationships and influence; the identity shift can take a year or more. Zhou (2021), studying social workers moving from frontline to supervisory roles, describes a similar identity transition along with unclear role expectations and the challenge of supervising experienced former colleagues. Crane (2021) highlights how habits that made someone a strong individual contributor can hold them back as a manager.
FLEX: PROTECT the explanation of all three shifts. CUT the show of hands if behind.
TRANSITION: Here is how we'll work through this today.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0:11 to 0:12   |   1 min
PURPOSE: Orient the room. Keep it quick; this is a map, not an agenda walk-through.
SAY:
- Four stops, built around the four questions - How do I develop my leadership style? How do I manage complex relationships and create team culture? After the break: how do I communicate effectively, including when it gets difficult? And how do I lead a team that isn't always in the same place?</a:t>
            </a:r>
          </a:p>
          <a:p>
            <a:r>
              <a:rPr lang="en-US" dirty="0"/>
              <a:t>
- We finish with one specific commitment for next week.
RESEARCH: Design note for you, not the room: the rhythm of short teaching, practice and feedback reflects Lacerenza et al. (2017), whose meta-analysis found leadership training is more effective when it includes practice and feedback rather than information alone.
TRANSITION: Let's start with you.</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0:12 to 0:13   |   1 min
PURPOSE: Open Module 1 and plant the idea that style is built through repeated choices.
SAY:
- Your team will not experience your intentions. They will experience your patterns.
- The good news: patterns are learnable and changeable. You are not locked into a type.
TRANSITION: So what makes up a leadership style?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0:13 to 0:17   |   4 min (teaching)
PURPOSE: Replace "What type am I?" with "What patterns am I building?"
SAY:
- Leadership style develops through repeated behaviour. People experience it through four ingredients.
- Values: what you protect when there is a trade-off. Your team learns your values by watching what you do when time is tight.
- Communication habits: how you ask, listen, explain and respond. Especially whether you explain the why.
- Decision-making: when you consult, when you decide, when you delegate. New managers often either decide everything or consult on everything.
- Under pressure: your style is most visible when stakes rise. That is often when people form their opinion of you.
EXAMPLE: Common trap: the strongest frontline performers get promoted, then keep acting like the expert. They fix every problem personally, take work back instead of developing others, and quietly try to stay liked by everyone. Each of those habits made them great before. Each one now gets in the way.
WATCH FOR: People treating this as a personality test. Reinforce: "This isn't a type. It's a set of choices you make every day."
RESEARCH: Crane (2021): high-performing individual contributor habits (needing to be the expert, fixing personally, wanting approval) can become traps for new managers.
FLEX: PROTECT the "habits that become traps" example; it sets up Keep / Retire.
TRANSITION: Let's get specific about your own four ingredients.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0:17 to 0:20   |   3 min
PURPOSE: Individual reflection so everyone has a personal anchor before the next framework.
SAY (instructions, read aloud): "On your own, in your workbook, finish these four sentences. This is just for you. Nobody will ask you to share it word for word.“</a:t>
            </a:r>
          </a:p>
          <a:p>
            <a:endParaRPr lang="en-US" dirty="0"/>
          </a:p>
          <a:p>
            <a:r>
              <a:rPr lang="en-CA" b="1" dirty="0"/>
              <a:t>If the room is slow to start,</a:t>
            </a:r>
            <a:r>
              <a:rPr lang="en-CA" dirty="0"/>
              <a:t> offer one of each. "Explaining the why" is a good communication habit to model, and "saying yes in the moment, then realizing you can't do it for everyone" is a good decision habit to name. The second one also sets up the fairness content in Module 2.</a:t>
            </a:r>
            <a:r>
              <a:rPr lang="en-US" dirty="0"/>
              <a:t>
SIGNALS: At 2:00: "One more minute." Keep the room quiet. Resist the urge to fill the silence.
SAMPLE: None. Private reflection.
LAND: "Hold on to the fourth one, under pressure. We're going to look at what pressure does to how we communicate."
FLEX: CUT IF BEHIND: reduce to 2 minutes and ask people to pick any two stems.</a:t>
            </a:r>
          </a:p>
          <a:p>
            <a:endParaRPr lang="en-US" dirty="0"/>
          </a:p>
          <a:p>
            <a:pPr rtl="0"/>
            <a:r>
              <a:rPr lang="en-CA" dirty="0"/>
              <a:t>Let me tell you about Dana. She'd just moved from being a peer into her first team lead role. One of her team kept missing deadlines and not saying anything about it. Dana didn't want to come across as bossy, so she posted in the team chat: 'Hey everyone, let's try to be mindful of timelines, thanks!'</a:t>
            </a:r>
          </a:p>
          <a:p>
            <a:pPr rtl="0"/>
            <a:r>
              <a:rPr lang="en-CA" dirty="0"/>
              <a:t>Nothing changed.</a:t>
            </a:r>
          </a:p>
          <a:p>
            <a:pPr rtl="0"/>
            <a:r>
              <a:rPr lang="en-CA" dirty="0"/>
              <a:t>A few weeks later she'd had enough, and she sent the whole team an email: 'This can't keep happening. If people can't stay on track, there will be consequences.'</a:t>
            </a:r>
          </a:p>
          <a:p>
            <a:pPr rtl="0"/>
            <a:r>
              <a:rPr lang="en-CA" dirty="0"/>
              <a:t>Now Dana felt terrible. She'd gone from too soft to too harsh in one step. And the team? Confused, a bit rattled, and still not sure what was actually expected.</a:t>
            </a:r>
          </a:p>
          <a:p>
            <a:r>
              <a:rPr lang="en-US" dirty="0"/>
              <a:t>
TRANSITION: Under pressure, most of us drift out of our best zone. Here's a way to see where we go.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0:20 to 0:25   |   5 min (teaching)
PURPOSE: Give a simple self-diagnostic for how managers use (or avoid using) the authority of the role.
SAY:</a:t>
            </a:r>
          </a:p>
          <a:p>
            <a:endParaRPr lang="en-US" dirty="0"/>
          </a:p>
          <a:p>
            <a:r>
              <a:rPr lang="en-CA" dirty="0"/>
              <a:t>Most of us have been Dana at some point. The issue isn't whether she cared or had authority. It's how she used the power of the role. Here's a simple way to see where we tend to go under pressure.</a:t>
            </a:r>
          </a:p>
          <a:p>
            <a:endParaRPr lang="en-CA" dirty="0"/>
          </a:p>
          <a:p>
            <a:r>
              <a:rPr lang="en-CA" dirty="0"/>
              <a:t>Here’s </a:t>
            </a:r>
            <a:r>
              <a:rPr lang="en-US" dirty="0"/>
              <a:t>a simple self-diagnostic for how managers use (or avoid using) the authority of the role.</a:t>
            </a:r>
            <a:endParaRPr lang="en-CA" dirty="0"/>
          </a:p>
          <a:p>
            <a:r>
              <a:rPr lang="en-US" dirty="0"/>
              <a:t>
- Avoidant: we step away. The conversation doesn't happen, or we hope the problem fixes itself.
- Ambiguous: the most common zone for managers, especially newer ones. We hint, soften, joke, or bury the point so deep the other person misses it. It feels nice to us. It is confusing to them.
- Assertive: clear, respectful, direct. This is the target. It is not harsh; it is honest and kind at the same time.
- Aggressive: we get clarity but pay for it with the relationship. Often shows up after we've avoided something too long and it boils over.
- Pressure moves us out of our preferred zone. Many people swing between ambiguous and aggressive: avoid, avoid, avoid, then snap.
ASK: "Which zone do you drift to under pressure? Just notice it for now."
EXAMPLE: Ambiguous: "It would be amazing if maybe we could all try to be a bit better about the shift logs?" Assertive: "I need the shift logs completed before you leave. Starting today."
RESEARCH: Framework adapted from Su &amp; Wilkins (2013), Own the Room.
FLEX: PROTECT. Do not cut this explanation; the whole CALM section builds on "assertive, not aggressive."
TRANSITION: Where you land on the Zones under pressure usually isn't random. It comes from habits: things that worked for you before, in your old role or with a previous team, and that you still reach for without thinking. Some of those habits are exactly why you got here. Others made sense then but don't fit the job you're doing now. So let's sort them: what's worth keeping, and what might need adjusting.</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0:25 to 0:37   |   12 min
PURPOSE: Turn the "habits become traps" idea into personal insight, and let people discover they are not alone in it.</a:t>
            </a:r>
          </a:p>
          <a:p>
            <a:endParaRPr lang="en-US" dirty="0"/>
          </a:p>
          <a:p>
            <a:pPr rtl="0"/>
            <a:r>
              <a:rPr lang="en-CA" b="1" dirty="0"/>
              <a:t>For experienced managers:</a:t>
            </a:r>
            <a:endParaRPr lang="en-CA" dirty="0"/>
          </a:p>
          <a:p>
            <a:pPr lvl="0" rtl="0"/>
            <a:r>
              <a:rPr lang="en-CA" b="1" dirty="0"/>
              <a:t>Keep:</a:t>
            </a:r>
            <a:r>
              <a:rPr lang="en-CA" dirty="0"/>
              <a:t> you've seen most situations before, and you know how to work the system for your team.</a:t>
            </a:r>
          </a:p>
          <a:p>
            <a:pPr lvl="0" rtl="0"/>
            <a:r>
              <a:rPr lang="en-CA" b="1" dirty="0"/>
              <a:t>Adjust:</a:t>
            </a:r>
            <a:r>
              <a:rPr lang="en-CA" dirty="0"/>
              <a:t> doing it the way that worked with your last team, or with this team five years ago; or relying on "they know what I expect" instead of saying it out loud.</a:t>
            </a:r>
          </a:p>
          <a:p>
            <a:r>
              <a:rPr lang="en-US" dirty="0"/>
              <a:t>
SAY (instructions, read aloud): "On your own for three minutes: in the Keep column, one habit that serves your team well. In the Adjust column, one habit you'd like to change for the team you lead now. If you're newer to the role, that is often a frontline habit. If you've led for a while, it is often something that worked with a previous team. Then turn to one person and share. Five minutes, about two and a half each. Then open it up at your table for four minutes: what patterns do you hear? One rule: don't solve each other's answers. Just listen for patterns."
SIGNALS: Individual at 3:00: "Find a partner." Pairs at 2:00: "Switch if you haven't." Tables at 3:00: "One more minute, what's the common thread?"
SAMPLE: Optional: 2 voices only, and only if on time. "What pattern came up at your table?"
EXAMPLE: Keep: credibility with the work, relationships, knowing the clients. Adjust: jumping in to fix, being the go-to expert for everything, saying yes to every request, venting with the team.
WATCH FOR: Pairs advising each other ("you should just..."). Remind: listen, don't fix.
LAND: "Almost everything on the Adjust list was once a strength. You're not getting rid of who you are; you're loosening your grip on how you used to add value. The job is shifting from proving you are good at the work to creating the conditions where others can do good work."
FLEX: CUT IF BEHIND: skip the whole-room sample (first cut on the list). EXTEND IF AHEAD: take 3 voices and connect to Shift 1.
TRANSITION: The hardest part of loosening your grip is usually not the tasks. It's the relationships.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0:37 to 0:38   |   1 min
PURPOSE: Open the module most participants care about. Release the pressure to "become the boss."
SAY:
- Whether you were promoted this year or have led this team for a long time, some of the hardest work is relational: former peers, the informal leader, the long-serving staff member, the friend on the team, the site that feels left out. You don't have to pull away from people to be taken seriously.</a:t>
            </a:r>
          </a:p>
          <a:p>
            <a:r>
              <a:rPr lang="en-US" dirty="0"/>
              <a:t>
- What you do need is clarity: about what has changed, what hasn't, and how you will make decisions.</a:t>
            </a:r>
          </a:p>
          <a:p>
            <a:endParaRPr lang="en-US" dirty="0"/>
          </a:p>
          <a:p>
            <a:r>
              <a:rPr lang="en-US" dirty="0"/>
              <a:t>
SECTOR NOTE: Many of your staff are likely covered by a collective agreement, and some may be shop stewards. Everything in this module works inside the agreement, not around it. When something becomes a formal process, that's a conversation with your HR or labour relations support.
TRANSITION: Before we get into how to handle tricky relationships, it helps to understand why people react the way they do when something changes, including when a new manager arrives. A lot of what feels like resistance isn’t about you at all.</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0:38 to 0:43   |   5 min (teaching)
PURPOSE: Help managers see resistance as a predictable reaction to threat, not a personal attack. This is the diagnostic lens for the scenario later.
SAY:
Our brains treat social threats a lot like physical ones. When something changes at work, people quietly ask themselves five questions. The SCARF model names them: Status, Certainty, Autonomy, Relatedness and Fairness. Look at the quotes along the bottom. You’ve probably heard a version of every one of these. You may even have said a few yourself.</a:t>
            </a:r>
          </a:p>
          <a:p>
            <a:r>
              <a:rPr lang="en-US" dirty="0"/>
              <a:t>
- Status: our sense of where we stand relative to others. Your promotion can shift that for everyone, especially someone who also applied or who has more seniority.
- Certainty: our need to predict what's coming. "New manager" equals "what's going to change?"
- Autonomy: our sense of control. If you start directing things they used to decide themselves, expect pushback.
- Relatedness: are we in the same group? Former peers may wonder whether you are still "one of us."
- Fairness: will decisions be fair? This is heightened with former peers because people know who your friends are.</a:t>
            </a:r>
          </a:p>
          <a:p>
            <a:r>
              <a:rPr lang="en-US" dirty="0"/>
              <a:t>
Reactions are usually a signal about one of these five, not a verdict on you.
This applies to any change: a new manager, a new process, a restructure, a new person joining the team. Former peers are simply the sharpest example.
EXAMPLE: A colleague who used to swap shifts informally now has to ask you. Autonomy and Status both drop. Their frustration is less about you and more about what changed.
WATCH FOR: Participants using SCARF to label people ("she's just a status person"). Redirect: it describes situations and needs, not personalities.
RESEARCH: SCARF (Rock, 2008), as framed in the NeuroLeadership Institute's 2025 SCARF article from your workshop source material. Keep claims at the level of "people are sensitive to these five social domains."
FLEX: PROTECT. Do not compress SCARF to definitions; the examples are what make it usable.
TRANSITION: Knowing why someone reacts is useful. But the real question for you is: what do I do about it tomorrow?</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0:43 to 0:45   |   2 min
PURPOSE: Translate SCARF into five practical behaviours.
SAY:
- Here’s the translation. Each SCARF area has one practical behaviour that lowers the threat. When someone’s pushing back, start with one question: what might feel threatened here? Then choose the behaviour that matches - recognize competence and experience for status; explain the why for certainty; offer real choices where you can for autonomy; stay connected, without creating an inner circle, for relatedness; be visibly consistent for fairness.
EXAMPLE: "I know you've run this program longer than I've managed it. I'm going to lean on that. Here's why the reporting is changing, and here's where I'd like your input on how we do it."  That one sentence touches status, certainty and autonomy.
FLEX: CUT IF BEHIND: read the five behaviours without the example.
TRANSITION: SCARF tells you why someone reacts in the moment. Each time you handle one of those moments well, by recognizing someone, explaining the why or staying consistent, you build something that lasts longer than the moment: trust. Boiled down, these five behaviours come to three things your team is watching for.</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0:45 to 0:49   |   4 min (teaching)
PURPOSE: Shift fairness from "treat everyone the same" to "make decisions people can understand and trust.“</a:t>
            </a:r>
          </a:p>
          <a:p>
            <a:endParaRPr lang="en-US" dirty="0"/>
          </a:p>
          <a:p>
            <a:r>
              <a:rPr lang="en-US" sz="1200" kern="1200" dirty="0">
                <a:solidFill>
                  <a:schemeClr val="tx1"/>
                </a:solidFill>
                <a:effectLst/>
                <a:latin typeface="+mn-lt"/>
                <a:ea typeface="+mn-ea"/>
                <a:cs typeface="+mn-cs"/>
              </a:rPr>
              <a:t>Respect, explanations and consistency. Notice that none of these is about being liked. Research on trust in supervisors keeps landing in the same place: people trust leaders who treat them with respect, explain their decisions and apply the same principles to everyone. Look at the bottom line, because it’s the one that trips people up: fair does not always mean identical.</a:t>
            </a:r>
            <a:r>
              <a:rPr lang="en-US" dirty="0"/>
              <a:t>
SAY:
- Respect: how people are treated in the interaction matters as much as the outcome. Researchers call this interactional justice.
- Explanations: people accept decisions they don't like far more readily when they understand the reasoning.
- Consistency: people watch whether the same principle applies to everyone, including your friends.</a:t>
            </a:r>
          </a:p>
          <a:p>
            <a:r>
              <a:rPr lang="en-US" dirty="0"/>
              <a:t>
- With former peers, favouritism concerns are heightened. People know who you used to have lunch with. That is why visible consistency matters more for you than for an external hire.
- Two simple habits: correct in private, credit in public. And follow through on what you say you will do; follow-through is one of the fastest ways trust is built or lost.
IF ASKED:
- Does fair mean everyone gets the same thing? No. It means the same principles, applied consistently, with reasons you can explain.
- How do I avoid the perception of favourites? Be deliberate about who you give access, time and good assignments to. Rotate. Be transparent about how decisions are made.
- What can I say when confidentiality prevents me explaining? Explain the principle even if you can't explain the case: "I can't share details about another person, but I can tell you how I make these decisions."
RESEARCH: Aryee, Budhwar &amp; Chen (2002) linked perceived organizational justice to trust and work outcomes. Legood et al. (2020), a meta-analysis, found trust in the leader helps explain the link between leadership and performance. Matta et al. (2020) examined what motivates supervisors to act fairly, underlining that fairness is enacted in daily decisions. Deluga (1994) connected supervisor trust-building behaviour, including fairness, to employees going beyond their formal role.
FLEX: PROTECT the core message. EXTEND IF AHEAD into confidentiality and explaining decisions.
TRANSITION: </a:t>
            </a:r>
            <a:r>
              <a:rPr lang="en-US" sz="1200" kern="1200" dirty="0">
                <a:solidFill>
                  <a:schemeClr val="tx1"/>
                </a:solidFill>
                <a:effectLst/>
                <a:latin typeface="+mn-lt"/>
                <a:ea typeface="+mn-ea"/>
                <a:cs typeface="+mn-cs"/>
              </a:rPr>
              <a:t>That last line is worth testing, because most of us grew up thinking fair means everyone gets exactly the same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0:49 to 0:53   |   4 min
PURPOSE: Let participants discover the difference between consistent principles and identical treatment.
SAY (instructions, read aloud):  "</a:t>
            </a:r>
            <a:r>
              <a:rPr lang="en-US" sz="1200" kern="1200" dirty="0">
                <a:solidFill>
                  <a:schemeClr val="tx1"/>
                </a:solidFill>
                <a:effectLst/>
                <a:latin typeface="+mn-lt"/>
                <a:ea typeface="+mn-ea"/>
                <a:cs typeface="+mn-cs"/>
              </a:rPr>
              <a:t>At your tables: when might treating everyone exactly the same actually be unfair? Look for a real example from your work. There’s no trick answer. You’re looking for the difference between keeping the principle the same and applying it identically to everyone.”</a:t>
            </a:r>
            <a:r>
              <a:rPr lang="en-US" dirty="0"/>
              <a:t>
SIGNALS: At 2:00: "One more minute. Pick your best example."
SAMPLE: 2 to 3 tables.
EXAMPLE: If the room is slow to start: scheduling when one person has a documented accommodation; workload for someone new versus someone with ten years' experience; flexibility for a staff member supporting a family crisis; extra shifts and overtime, where the collective agreement may set rules for how they are offered, and your fairness shows in how consistently and openly you apply them.
LAND: Distinguish consistency of principles from identical treatment regardless of context. "The principle stays the same. How it applies can differ, as long as you can explain why."
IF ASKED:
- What if someone needs an accommodation or exception? That can be fair and consistent: the principle is meeting needs within policy. Distinguish leadership behaviour (how you communicate it) from policy and HR/labour relations requirements (what is permitted).
FLEX: EXTEND IF AHEAD: this is a natural place to use flex time if the room is engaged. CUT IF BEHIND: shorten the plenary to one example (second cut on the list).
TRANSITION: </a:t>
            </a:r>
            <a:r>
              <a:rPr lang="en-US" sz="1200" kern="1200" dirty="0">
                <a:solidFill>
                  <a:schemeClr val="tx1"/>
                </a:solidFill>
                <a:effectLst/>
                <a:latin typeface="+mn-lt"/>
                <a:ea typeface="+mn-ea"/>
                <a:cs typeface="+mn-cs"/>
              </a:rPr>
              <a:t>What you just talked about is fairness in the bigger decisions. But your team is also watching the small, everyday things. That’s where culture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0:53 to 0:57   |   4 min (teaching)
PURPOSE: Show that team culture is built by the leader's everyday behaviour, not by a values poster, and give two simple tools.
SAY:
Culture isn’t what’s on the wall or in the orientation binder. It’s what your team sees you do again and again, and what they see you let slide.</a:t>
            </a:r>
          </a:p>
          <a:p>
            <a:endParaRPr lang="en-US" dirty="0"/>
          </a:p>
          <a:p>
            <a:r>
              <a:rPr lang="en-US" dirty="0"/>
              <a:t>It shows up in three places: what you model, what you agree on together and what you let slide. The third is usually the one we </a:t>
            </a:r>
            <a:r>
              <a:rPr lang="en-US" sz="1200" kern="1200" dirty="0">
                <a:solidFill>
                  <a:schemeClr val="tx1"/>
                </a:solidFill>
                <a:effectLst/>
                <a:latin typeface="+mn-lt"/>
                <a:ea typeface="+mn-ea"/>
                <a:cs typeface="+mn-cs"/>
              </a:rPr>
              <a:t>Culture isn’t what’s on the wall or in the orientation binder. It’s what your team sees you do again and again, and what they see you let slide. It shows up in three places: what you model, what you agree on together and what you let slide. The third is usually the one we </a:t>
            </a:r>
            <a:r>
              <a:rPr lang="en-US" sz="1200" b="1" kern="1200" dirty="0">
                <a:solidFill>
                  <a:schemeClr val="tx1"/>
                </a:solidFill>
                <a:effectLst/>
                <a:latin typeface="+mn-lt"/>
                <a:ea typeface="+mn-ea"/>
                <a:cs typeface="+mn-cs"/>
              </a:rPr>
              <a:t>underestimate</a:t>
            </a:r>
            <a:r>
              <a:rPr lang="en-US" dirty="0"/>
              <a:t>.
</a:t>
            </a:r>
          </a:p>
          <a:p>
            <a:r>
              <a:rPr lang="en-US" b="1" dirty="0"/>
              <a:t>What you model: </a:t>
            </a:r>
            <a:r>
              <a:rPr lang="en-US" dirty="0"/>
              <a:t>how you speak about other teams, how you handle mistakes, whether you follow the same rules you ask others to follow.
</a:t>
            </a:r>
            <a:r>
              <a:rPr lang="en-US" b="1" dirty="0"/>
              <a:t>What you agree together: </a:t>
            </a:r>
            <a:r>
              <a:rPr lang="en-US" dirty="0"/>
              <a:t>two or three working agreements, made with the team, give everyone the same reference point. Especially useful when people work different sites and shifts.
</a:t>
            </a:r>
            <a:r>
              <a:rPr lang="en-US" b="1" dirty="0"/>
              <a:t>What you let slide: </a:t>
            </a:r>
            <a:r>
              <a:rPr lang="en-US" dirty="0"/>
              <a:t>the lowest standard you tolerate quickly becomes the team's standard. People notice what the manager walks past.
EXAMPLE: A team agrees that concerns about a colleague go to that colleague or to the manager, not to the group chat. The first time it happens, the manager addresses it privately and promptly. That single response sets the norm more than the agreement itself.
ASK: "What is one behaviour on your team you may have been letting slide?" Quiet reflection only; no share-out.
IF ASKED:
- How do I start working agreements with an established team? Ask: "What helps us work well together, and what gets in the way?" Keep it to two or three agreements, and revisit them.
- What if the behaviour I have been tolerating comes from someone senior or well liked? That is exactly why it matters. Fairness is watched most closely with the people everyone knows.
- What if a working agreement touches something in the collective agreement? The collective agreement comes first. Working agreements cover how you work together within it: handovers, how concerns are raised, how you communicate across shifts.
FLEX: CUT IF BEHIND: skip the example; keep the three points.
</a:t>
            </a:r>
            <a:r>
              <a:rPr lang="en-US" b="1" dirty="0"/>
              <a:t>TRANSITION: </a:t>
            </a:r>
          </a:p>
          <a:p>
            <a:endParaRPr lang="en-US" dirty="0"/>
          </a:p>
          <a:p>
            <a:r>
              <a:rPr lang="en-US" dirty="0"/>
              <a:t>Everything so far applies to anyone leading a team. For those of you promoted from within, there’s one conversation that makes all of it easier, and most people skip it.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0:57 to 0:58   |   1 min
PURPOSE: A one-minute reference for anyone promoted from within. The full structure is in the workbook.
SAY:
</a:t>
            </a:r>
            <a:r>
              <a:rPr lang="en-US" sz="1200" kern="1200" dirty="0">
                <a:solidFill>
                  <a:schemeClr val="tx1"/>
                </a:solidFill>
                <a:effectLst/>
                <a:latin typeface="+mn-lt"/>
                <a:ea typeface="+mn-ea"/>
                <a:cs typeface="+mn-cs"/>
              </a:rPr>
              <a:t>If you’ve been promoted from the team you now lead, the relationship has changed whether you name it or not. Five steps, one conversation, and better early than late. If you’ve led for a while, the same steps work when you take on a new team or want to reset with your current one. The full version is in your workbook.</a:t>
            </a:r>
          </a:p>
          <a:p>
            <a:r>
              <a:rPr lang="en-US" dirty="0"/>
              <a:t>
- Five steps: acknowledge the change; name what stays the same (respect, humour, how much you value them); name what changes (you'll now make certain decisions, you'll need to address performance, you can't share everything); ask what they need from you; and explain how you'll handle disagreement, before it happens.
- If you have led for a while, the same five steps work when you take over a new team or reset with your current one.
EXAMPLE: "Sam, it's a bit strange that I'm now your manager, and I don't want to pretend it isn't. What won't change is that I respect how you work and I still want to hear your honest opinion. What will change is that I'm now responsible for some decisions, and sometimes I'll have to give feedback or say no. What would help you from me as we figure this out? And if we disagree, I'd rather you tell me directly, one on one, and I'll do the same."
IF ASKED:
- Can I still be friends with people I supervise? Yes, with care. Be transparent about the boundary: the friendship can't influence decisions, and you may have to share less. Watch how it looks to others.
- How much distance do I need? Less distance, more clarity. The change is in role and information, not in warmth.
- What if someone has more experience than I do? Recognize it openly (status). Your job is not to know more; it is to lead well.
RESEARCH: Hills (2016) on managing former peers: address the change directly and early rather than hoping it resolves itself.
FLEX: Keep this to one minute: name the five steps, read the SOUNDS LIKE line and point to the workbook. Use the spoken example only if you are ahead.
TRANSITION: Let’s put all of this together: SCARF, fairness and culture. Here’s a situation a lot of you will recognize.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0:58 to 1:10   |   12 min (main scenario of the workshop)
PURPOSE: Apply SCARF, fairness and team culture to one realistic situation. It works whether the manager was promoted from within or has inherited the team.
SAY (instructions, read aloud):  Meet Jordan. Almost every team has a Jordan: the person everyone goes to, who has often been there longer than the manager. Read the situation on your own first, then work through the four questions at your table. Make sure you get to question four, because that’s where the leadership is.
ASK:
- "What would you actually say to Jordan? Give me the first sentence."
- "What stays private between you and Jordan?"
- "What, if anything, does the wider team need to hear from you?"
SIGNALS: At 2:00: "Start talking at your tables." At 4:00 of table time: "If you haven't reached question four yet, go there now." At 5:00: "One minute."
SAMPLE: 3 tables, one question each, then open briefly.
WATCH FOR: Tables jumping to formal discipline. Separate leadership behaviour from organizational policy and HR/labour relations process: "If it becomes a performance issue, that's a process conversation with HR. Today we're working on the leadership conversation that comes first."
LAND:
- Jordan is likely experiencing </a:t>
            </a:r>
            <a:r>
              <a:rPr lang="en-US" b="1" dirty="0"/>
              <a:t>status</a:t>
            </a:r>
            <a:r>
              <a:rPr lang="en-US" dirty="0"/>
              <a:t> and </a:t>
            </a:r>
            <a:r>
              <a:rPr lang="en-US" b="1" dirty="0"/>
              <a:t>autonomy</a:t>
            </a:r>
            <a:r>
              <a:rPr lang="en-US" dirty="0"/>
              <a:t> threats, and possibly </a:t>
            </a:r>
            <a:r>
              <a:rPr lang="en-US" b="1" dirty="0"/>
              <a:t>relatedness</a:t>
            </a:r>
            <a:r>
              <a:rPr lang="en-US" dirty="0"/>
              <a:t>. This is </a:t>
            </a:r>
            <a:r>
              <a:rPr lang="en-US" i="1" dirty="0"/>
              <a:t>predictable, not personal.</a:t>
            </a:r>
            <a:r>
              <a:rPr lang="en-US" dirty="0"/>
              <a:t>
- Fairness cuts both ways: Jordan deserves respect and a real conversation, and the rest of the team is watching whether the new requirements apply to everyone.
- Strong responses usually involve a private one-to-one using the former-peer steps: recognize Jordan's experience and influence, explain the why behind the reporting, invite input on the how, and be clear that the requirement itself stands.</a:t>
            </a:r>
          </a:p>
          <a:p>
            <a:r>
              <a:rPr lang="en-US" dirty="0"/>
              <a:t>
</a:t>
            </a:r>
            <a:r>
              <a:rPr lang="en-US" b="1" i="1" dirty="0"/>
              <a:t>- Informal leaders can become your strongest allies if they feel respected and involved.</a:t>
            </a:r>
            <a:r>
              <a:rPr lang="en-US" dirty="0"/>
              <a:t>
FLEX: PROTECT the table time. CUT IF BEHIND: sample 2 tables instead of 3.
TRANSITION: </a:t>
            </a:r>
            <a:r>
              <a:rPr lang="en-US" sz="1200" kern="1200" dirty="0">
                <a:solidFill>
                  <a:schemeClr val="tx1"/>
                </a:solidFill>
                <a:effectLst/>
                <a:latin typeface="+mn-lt"/>
                <a:ea typeface="+mn-ea"/>
                <a:cs typeface="+mn-cs"/>
              </a:rPr>
              <a:t>Jordan is made up. But most of you were probably picturing someone real while you talked. Let’s bring it closer to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1:10 to 1:14   |   4 min
PURPOSE: Transfer the scenario to a real relationship, privately.
SAY (instructions, read aloud): </a:t>
            </a:r>
            <a:r>
              <a:rPr lang="en-US" sz="1200" kern="1200" dirty="0">
                <a:solidFill>
                  <a:schemeClr val="tx1"/>
                </a:solidFill>
                <a:effectLst/>
                <a:latin typeface="+mn-lt"/>
                <a:ea typeface="+mn-ea"/>
                <a:cs typeface="+mn-cs"/>
              </a:rPr>
              <a:t>Think of one person on your team, someone who may be finding a change hard. You don’t need to write their name; initials are fine. Answer these three privately. Nobody will ask you to share.</a:t>
            </a:r>
            <a:r>
              <a:rPr lang="en-US" dirty="0"/>
              <a:t>
SIGNALS: At 3:00: "One more minute."
SAMPLE: None.
LAND: "The third sentence is your leadership action. It's probably small. Small and consistent beats big and occasional."
IF ASKED:
- What if a former peer doesn't respect my authority? Look for the SCARF need underneath first, then have the direct conversation. If behaviour continues, it becomes an expectation conversation, which we'll practise after the break.
- What if someone thinks I only got the role because of favouritism? You can't argue someone out of that. You can show them, over time, through visibly consistent decisions.
FLEX: CUT IF BEHIND: 2 minutes, first and third sentences only.
TRANSITION: </a:t>
            </a:r>
            <a:r>
              <a:rPr lang="en-US" sz="1200" kern="1200" dirty="0">
                <a:solidFill>
                  <a:schemeClr val="tx1"/>
                </a:solidFill>
                <a:effectLst/>
                <a:latin typeface="+mn-lt"/>
                <a:ea typeface="+mn-ea"/>
                <a:cs typeface="+mn-cs"/>
              </a:rPr>
              <a:t>Hold on to that third sentence, the behaviour they need to see from you. We’ll build on it after the break.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1:14 to 1:29 (official), hard restart by 1:34   |   15 min announced, up to 20 in practice
PURPOSE: Genuine break with a clear, visible restart time.
SAY: </a:t>
            </a:r>
            <a:r>
              <a:rPr lang="en-US" sz="1200" kern="1200" dirty="0">
                <a:solidFill>
                  <a:schemeClr val="tx1"/>
                </a:solidFill>
                <a:effectLst/>
                <a:latin typeface="+mn-lt"/>
                <a:ea typeface="+mn-ea"/>
                <a:cs typeface="+mn-cs"/>
              </a:rPr>
              <a:t>Fifteen minutes. We restart at [</a:t>
            </a:r>
            <a:r>
              <a:rPr lang="en-US" sz="1200" b="1" kern="1200" dirty="0">
                <a:solidFill>
                  <a:schemeClr val="tx1"/>
                </a:solidFill>
                <a:effectLst/>
                <a:latin typeface="+mn-lt"/>
                <a:ea typeface="+mn-ea"/>
                <a:cs typeface="+mn-cs"/>
              </a:rPr>
              <a:t>time</a:t>
            </a:r>
            <a:r>
              <a:rPr lang="en-US" sz="1200" kern="1200" dirty="0">
                <a:solidFill>
                  <a:schemeClr val="tx1"/>
                </a:solidFill>
                <a:effectLst/>
                <a:latin typeface="+mn-lt"/>
                <a:ea typeface="+mn-ea"/>
                <a:cs typeface="+mn-cs"/>
              </a:rPr>
              <a:t>], and I’ll start on time. While you’re away, think about the question on the screen: what conversation have you been putting off?</a:t>
            </a:r>
            <a:r>
              <a:rPr lang="en-US" dirty="0"/>
              <a:t>
DO:
- Before the session, click into "__:__" and type the actual restart clock time (start time plus 1 hour 29 minutes).
- Optional: run a 15-minute countdown on your phone or a separate timer app; this deck has no timer animation by design, to avoid technical risk.
FLEX: Operating rule: announce 15, expect some people to take 20, and restart no later than the 20-minute mark. Do not wait for every participant. The 5-minute return buffer is already built into the design.</a:t>
            </a:r>
          </a:p>
          <a:p>
            <a:endParaRPr lang="en-US" dirty="0"/>
          </a:p>
          <a:p>
            <a:r>
              <a:rPr lang="en-US" sz="1200" b="1" kern="1200" dirty="0">
                <a:solidFill>
                  <a:schemeClr val="tx1"/>
                </a:solidFill>
                <a:effectLst/>
                <a:latin typeface="+mn-lt"/>
                <a:ea typeface="+mn-ea"/>
                <a:cs typeface="+mn-cs"/>
              </a:rPr>
              <a:t>Welcome back</a:t>
            </a:r>
            <a:r>
              <a:rPr lang="en-US" sz="1200" kern="1200" dirty="0">
                <a:solidFill>
                  <a:schemeClr val="tx1"/>
                </a:solidFill>
                <a:effectLst/>
                <a:latin typeface="+mn-lt"/>
                <a:ea typeface="+mn-ea"/>
                <a:cs typeface="+mn-cs"/>
              </a:rPr>
              <a:t>. As people settle, write down one conversation you know you need to have. Keep it handy, because you’ll use it in about 15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1:29 to 1:30   |   0 to 1 min, depending on how quickly people return
PURPOSE: Operational buffer. Gives early returners something useful to do while the room settles. Not required content.
SAY: "As people settle, write down one conversation you know you need to have. You'll be able to use it in our practice in a few minutes."
FLEX: If everyone is back at 1:29, give 60 seconds of quiet writing and go straight on. Start Module 3 by 1:31 regardless.
TRANSITION: </a:t>
            </a:r>
            <a:r>
              <a:rPr lang="en-US" sz="1200" kern="1200" dirty="0">
                <a:solidFill>
                  <a:schemeClr val="tx1"/>
                </a:solidFill>
                <a:effectLst/>
                <a:latin typeface="+mn-lt"/>
                <a:ea typeface="+mn-ea"/>
                <a:cs typeface="+mn-cs"/>
              </a:rPr>
              <a:t>That conversation you just wrote down is where our next module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1:30 to 1:31   |   1 min
PURPOSE: Reopen after the break with energy. Frame clarity as something you do, not something you are.
SAY:
</a:t>
            </a:r>
            <a:r>
              <a:rPr lang="en-US" sz="1200" kern="1200" dirty="0">
                <a:solidFill>
                  <a:schemeClr val="tx1"/>
                </a:solidFill>
                <a:effectLst/>
                <a:latin typeface="+mn-lt"/>
                <a:ea typeface="+mn-ea"/>
                <a:cs typeface="+mn-cs"/>
              </a:rPr>
              <a:t>Module 3 is about communicating effectively, including when it gets difficult. We’ll start with everyday conversations, then look at what to do when one goes sideways. One idea to hold onto: as a peer, a vague comment was just a comment. As a manager, people try to decode it. Clarity is a leadership behaviour</a:t>
            </a:r>
          </a:p>
          <a:p>
            <a:r>
              <a:rPr lang="en-US" dirty="0"/>
              <a:t>
TRANSITION: </a:t>
            </a:r>
          </a:p>
          <a:p>
            <a:r>
              <a:rPr lang="en-US" dirty="0"/>
              <a:t>So where does clear communication actually start? </a:t>
            </a:r>
          </a:p>
          <a:p>
            <a:r>
              <a:rPr lang="en-US" dirty="0"/>
              <a:t>Not with what you say, but with how you </a:t>
            </a:r>
            <a:r>
              <a:rPr lang="en-US" b="1" dirty="0"/>
              <a:t>listen</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1:31 to 1:35   |   4 min (teaching)
PURPOSE: Establish listening as active, and close the loop as the part most managers miss.
SAY:
Three practices change almost any conversation. </a:t>
            </a:r>
          </a:p>
          <a:p>
            <a:r>
              <a:rPr lang="en-US" dirty="0"/>
              <a:t>The first two happen during the conversation: ask before assuming, and reflect back what you heard. </a:t>
            </a:r>
          </a:p>
          <a:p>
            <a:r>
              <a:rPr lang="en-US" dirty="0"/>
              <a:t>The third happens after, and it’s the one most of us miss: say what happens next. </a:t>
            </a:r>
          </a:p>
          <a:p>
            <a:r>
              <a:rPr lang="en-US" dirty="0"/>
              <a:t>Look at the bottom row. </a:t>
            </a:r>
          </a:p>
          <a:p>
            <a:r>
              <a:rPr lang="en-US" dirty="0"/>
              <a:t>Closing the loop doesn’t mean saying yes. It means people aren’t left guessing.
EXAMPLE: A staff member raises a concern about the new intake schedule. Weak: "Thanks, I'll look into it," then silence. Strong: "So the issue is the overlap at 3 pm, is that right? I'll check with the other site and get back to you by Thursday either way."
RESEARCH: Kluger et al. (2023), a meta-analysis, found perceived listening from supervisors is associated with a range of positive work outcomes. Kriz, Kluger &amp; Lyddy (2021) explored what makes people feel heard at work, including how the listener responds and follows through. Itzchakov et al. (2022) showed listening can be improved through training, with lower burnout and turnover intentions afterwards.
SECTOR NOTE: Frontline staff in this sector carry a heavy emotional load, and retention is a constant pressure. Being listened to by a manager is one of the things that keeps people. Frame listening as a retention practice, not a soft skill.
FLEX: PROTECT. EXTEND IF AHEAD: ask "When did you last feel truly heard by a manager? What did they do after?"
TRANSITION: </a:t>
            </a:r>
            <a:r>
              <a:rPr lang="en-US" sz="1200" kern="1200" dirty="0">
                <a:solidFill>
                  <a:schemeClr val="tx1"/>
                </a:solidFill>
                <a:effectLst/>
                <a:latin typeface="+mn-lt"/>
                <a:ea typeface="+mn-ea"/>
                <a:cs typeface="+mn-cs"/>
              </a:rPr>
              <a:t>Those three practices work in most conversations. But when there’s more at stake, like a pattern you need to address or a boundary you need to set, it helps to have a bit more structure.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1:35 to 1:39   |   4 min (teaching)
PURPOSE: Give a memorable structure for assertive conversations: clear without being harsh.
SAY:</a:t>
            </a:r>
          </a:p>
          <a:p>
            <a:endParaRPr lang="en-US" dirty="0"/>
          </a:p>
          <a:p>
            <a:r>
              <a:rPr lang="en-US" sz="1200" kern="1200" dirty="0">
                <a:solidFill>
                  <a:schemeClr val="tx1"/>
                </a:solidFill>
                <a:effectLst/>
                <a:latin typeface="+mn-lt"/>
                <a:ea typeface="+mn-ea"/>
                <a:cs typeface="+mn-cs"/>
              </a:rPr>
              <a:t>CALM is a simple structure for being clear without being harsh. It’s what the Assertive zone from Module 1 sounds like in practice. Center yourself first, acknowledge what’s happening, link it to the impact and make a specific request. Look at the three lines along the bottom, because those are where most conversations go off track.</a:t>
            </a:r>
          </a:p>
          <a:p>
            <a:r>
              <a:rPr lang="en-US" dirty="0"/>
              <a:t>
- C, Center. Before you say anything, notice your own state. Are you irritated, anxious, rushing? One breath, and decide what you want from the conversation.
- A, Acknowledge. Show you've heard the person or the situation. Acknowledging is not agreeing. "I know mornings are hard" doesn't mean lateness is fine.
- L, Link to impact. Describe what's happening and why it matters, in observable terms. Impact is not judgement. "The handover gets rushed" is impact. "You're unreliable" is judgement.
- M, Make the request. Be specific. "Try to be more mindful" is a vague suggestion. "I need you here and ready at 8:00" is a request.
WATCH FOR: People skipping Center because it's internal. It's the step that keeps you out of the aggressive zone.
LAND: Connect back to Four Zones: CALM is what assertive sounds like.
FLEX: PROTECT. Do not cut the three distinctions at the bottom; they are where most of the learning is.
TRANSITION: </a:t>
            </a:r>
            <a:r>
              <a:rPr lang="en-US" sz="1200" kern="1200" dirty="0">
                <a:solidFill>
                  <a:schemeClr val="tx1"/>
                </a:solidFill>
                <a:effectLst/>
                <a:latin typeface="+mn-lt"/>
                <a:ea typeface="+mn-ea"/>
                <a:cs typeface="+mn-cs"/>
              </a:rPr>
              <a:t>A structure is easy to nod along to. Let’s hear what it actually sounds like.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1:39 to 1:41   |   2 min
PURPOSE: Make CALM concrete before practice.</a:t>
            </a:r>
          </a:p>
          <a:p>
            <a:endParaRPr lang="en-US" dirty="0"/>
          </a:p>
          <a:p>
            <a:r>
              <a:rPr lang="en-US" sz="1200" kern="1200" dirty="0">
                <a:solidFill>
                  <a:schemeClr val="tx1"/>
                </a:solidFill>
                <a:effectLst/>
                <a:latin typeface="+mn-lt"/>
                <a:ea typeface="+mn-ea"/>
                <a:cs typeface="+mn-cs"/>
              </a:rPr>
              <a:t>Same situation, two versions. On the left is what most of us say when we don’t want to be the bad guy. On the right is the CALM version. Read both and notice what’s different.</a:t>
            </a:r>
            <a:r>
              <a:rPr lang="en-US" dirty="0"/>
              <a:t>
ASK: "What is different about the second version?" Take 2 or 3 quick answers.
DO: Read both versions aloud. Pause after each.
LAND:
- The CALM version is specific, names the impact on colleagues rather than judging the person, and ends with a question that invites problem-solving.
- Notice it is not longer by much. Clarity doesn't require a speech.
- The final question keeps it a conversation. Ask before assuming.
FLEX: CUT IF BEHIND: read and land without taking answers.
TRANSITION: </a:t>
            </a:r>
            <a:r>
              <a:rPr lang="en-US" sz="1200" kern="1200" dirty="0">
                <a:solidFill>
                  <a:schemeClr val="tx1"/>
                </a:solidFill>
                <a:effectLst/>
                <a:latin typeface="+mn-lt"/>
                <a:ea typeface="+mn-ea"/>
                <a:cs typeface="+mn-cs"/>
              </a:rPr>
              <a:t>That was my example. Now you try it with yours.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1:41 to 1:54   |   13 min (main skill practice of the workshop)
PURPOSE: Every participant practises a CALM conversation once and gets feedback once. No performing in front of the room.</a:t>
            </a:r>
          </a:p>
          <a:p>
            <a:endParaRPr lang="en-US" dirty="0"/>
          </a:p>
          <a:p>
            <a:r>
              <a:rPr lang="en-US" sz="1200" kern="1200" dirty="0">
                <a:solidFill>
                  <a:schemeClr val="tx1"/>
                </a:solidFill>
                <a:effectLst/>
                <a:latin typeface="+mn-lt"/>
                <a:ea typeface="+mn-ea"/>
                <a:cs typeface="+mn-cs"/>
              </a:rPr>
              <a:t>Remember the conversation you wrote down after the break? This is where you use it, or you can choose one from the list. You’ll plan with CALM, have the conversation with a partner and get quick feedback. Nobody performs in front of the room. I’ll call the time.</a:t>
            </a:r>
            <a:r>
              <a:rPr lang="en-US" dirty="0"/>
              <a:t>
SAY (instructions, read aloud): "Find a partner at your table, ideally someone you haven't worked with yet today. Each pick one situation from the list, or better, the real conversation you wrote down after the break. Take two minutes on your own to prepare using CALM. Then Person A has three minutes to have the conversation, with Person B playing the other person realistically, not as a villain. Then one minute of feedback using the prompt. Then switch. We'll finish with three minutes on what helped. I'll call the time."
SIGNALS:
- Call every transition aloud: "Prep time done, Person A begin." "Time, feedback to A." "Switch, Person B begin." "Time, feedback to B." "Now discuss what helped."
- At 2:30 into each conversation: "30 seconds, get to your request."
SAMPLE: None during practice. Debrief follows on the next slide.
WATCH FOR:
- Pairs chatting about the scenario rather than practising. Walk nearby and prompt: "Try saying it out loud, first sentence."
- Partners playing the other person as extremely hostile. Remind: realistic, not impossible.
- Tables of odd numbers: allow a triad, with the third person as observer.
LAND: Hold landing for the debrief slide.
FLEX: PROTECT. This is the core skill practice. Do not cut. If behind, take time from the hybrid section instead.
TRANSITION: </a:t>
            </a:r>
            <a:r>
              <a:rPr lang="en-US" sz="1200" kern="1200" dirty="0">
                <a:solidFill>
                  <a:schemeClr val="tx1"/>
                </a:solidFill>
                <a:effectLst/>
                <a:latin typeface="+mn-lt"/>
                <a:ea typeface="+mn-ea"/>
                <a:cs typeface="+mn-cs"/>
              </a:rPr>
              <a:t>Let’s hear what that was like, because the learning is usually in the part that felt awkward.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1:54 to 1:57   |   3 min
PURPOSE: Surface what made CALM work, especially the pull toward softening.</a:t>
            </a:r>
          </a:p>
          <a:p>
            <a:endParaRPr lang="en-US" dirty="0"/>
          </a:p>
          <a:p>
            <a:r>
              <a:rPr lang="en-US" sz="1200" kern="1200" dirty="0">
                <a:solidFill>
                  <a:schemeClr val="tx1"/>
                </a:solidFill>
                <a:effectLst/>
                <a:latin typeface="+mn-lt"/>
                <a:ea typeface="+mn-ea"/>
                <a:cs typeface="+mn-cs"/>
              </a:rPr>
              <a:t>A few questions to pull out what you noticed. We won’t need all four. For most people, the hardest part isn’t knowing what to say. It’s resisting the urge to soften it.</a:t>
            </a:r>
            <a:r>
              <a:rPr lang="en-US" dirty="0"/>
              <a:t>
SAMPLE: 3 to 4 comments total. Stop once the learning is in the room.
LAND:
- Most people over-explain or soften the request. That is the ambiguous zone showing up.
- Asking a question after the request often reduces defensiveness more than cushioning the request itself.
- "Respectful" usually came from acknowledgement and tone, not from diluting the message.
FLEX: CUT IF BEHIND: one question, 2 comments.
TRANSITION: CALM helps you start the conversation clearly. But you can prepare perfectly and it still goes sideways.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1:57 to 1:58   |   1 min</a:t>
            </a:r>
          </a:p>
          <a:p>
            <a:endParaRPr lang="en-US" dirty="0"/>
          </a:p>
          <a:p>
            <a:r>
              <a:rPr lang="en-US" dirty="0"/>
              <a:t>So when conversations get difficult - Someone gets upset, says something personal or refuses outright. That isn’t a sign you did it wrong. Staying steady when it happens is a skill, and it’s one you can learn.
SAY: You can prepare perfectly and the conversation still bends. Someone gets upset, says something personal, or refuses outright. This part of the module is about staying steady when that happens.
TRANSITION: Before we get to what to do in the heated moment, let’s be honest about the option most of us reach for first: not having the conversation at all.</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1:58 to 2:01   |   3 min (teaching)
PURPOSE: Reframe avoidance as a choice with consequences, especially for the rest of the team. Link back to the Four Zones of Power from Module 1: this is what the Avoidant and Ambiguous zones cost over time.
SAY:
Think back to the Zones of Power from Module 1. Under pressure, many of us drift toward </a:t>
            </a:r>
            <a:r>
              <a:rPr lang="en-US" b="1" dirty="0"/>
              <a:t>Avoidant</a:t>
            </a:r>
            <a:r>
              <a:rPr lang="en-US" dirty="0"/>
              <a:t> or </a:t>
            </a:r>
            <a:r>
              <a:rPr lang="en-US" b="1" dirty="0"/>
              <a:t>Ambiguous</a:t>
            </a:r>
            <a:r>
              <a:rPr lang="en-US" dirty="0"/>
              <a:t>. It feels </a:t>
            </a:r>
            <a:r>
              <a:rPr lang="en-US" i="1" dirty="0"/>
              <a:t>kind</a:t>
            </a:r>
            <a:r>
              <a:rPr lang="en-US" dirty="0"/>
              <a:t> in the moment. Here’s what it costs over time.</a:t>
            </a:r>
          </a:p>
          <a:p>
            <a:r>
              <a:rPr lang="en-US" dirty="0"/>
              <a:t>
- When you avoid a conversation, the issue doesn't pause. It grows.
- Ambiguity grows: people aren't sure what the standard is.
- Fairness concerns grow: the people doing it right notice that nothing happens to the people who aren't.
- And everyone watches what you tolerate. Whatever you tolerate becomes the real standard.
LAND: Avoidance feels kind in the moment. Over time it is often the least kind option for everyone, including the person you are avoiding.
RESEARCH: Dijkstra, De Dreu, Evers &amp; van Dierendonck (2009) linked passive conflict strategies such as avoiding to higher employee strain. Yang (2015) examined how employees perceive managers who avoid conflict, with negative effects on how managers are seen. Alhamali (2019) and Hamre et al. (2021) connect conflict management styles and climate to team outcomes, where overusing avoidance or domination tends to hurt performance.
FLEX: PROTECT the three consequences.
TRANSITION: So, avoiding isn’t the answer. But when you do have the conversation and it heats up, what do you actually do in that moment?</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2:01 to 2:05   |   4 min (teaching)
PURPOSE: A simple de-escalation sequence for when emotion rises.</a:t>
            </a:r>
          </a:p>
          <a:p>
            <a:endParaRPr lang="en-US" dirty="0"/>
          </a:p>
          <a:p>
            <a:r>
              <a:rPr lang="en-US" sz="1200" b="1" kern="1200" dirty="0">
                <a:solidFill>
                  <a:schemeClr val="tx1"/>
                </a:solidFill>
                <a:effectLst/>
                <a:latin typeface="+mn-lt"/>
                <a:ea typeface="+mn-ea"/>
                <a:cs typeface="+mn-cs"/>
              </a:rPr>
              <a:t>Three steps: Notice, Name and Navigate</a:t>
            </a:r>
            <a:r>
              <a:rPr lang="en-US" sz="1200" kern="1200" dirty="0">
                <a:solidFill>
                  <a:schemeClr val="tx1"/>
                </a:solidFill>
                <a:effectLst/>
                <a:latin typeface="+mn-lt"/>
                <a:ea typeface="+mn-ea"/>
                <a:cs typeface="+mn-cs"/>
              </a:rPr>
              <a:t>. Notice what’s happening in you and in them. Name the emotion or concern without agreeing to the demand. Then navigate: slow down, clarify or agree on a next step. The line at the bottom matters most: name it, don’t diagnose it</a:t>
            </a:r>
            <a:r>
              <a:rPr lang="en-US" dirty="0"/>
              <a:t>
SAY:
- </a:t>
            </a:r>
            <a:r>
              <a:rPr lang="en-US" b="1" dirty="0"/>
              <a:t>Notice</a:t>
            </a:r>
            <a:r>
              <a:rPr lang="en-US" dirty="0"/>
              <a:t>: first yourself. Your pulse, your urge to defend, explain or win. Then them: tone, volume, body language. Then the interaction: is this escalating?
- </a:t>
            </a:r>
            <a:r>
              <a:rPr lang="en-US" b="1" dirty="0"/>
              <a:t>Name</a:t>
            </a:r>
            <a:r>
              <a:rPr lang="en-US" dirty="0"/>
              <a:t>: say out loud what you're hearing. It lowers the temperature because the person no longer has to prove they're upset. Naming is not agreeing. You can acknowledge frustration and still hold the boundary.
- </a:t>
            </a:r>
            <a:r>
              <a:rPr lang="en-US" b="1" dirty="0"/>
              <a:t>Navigate</a:t>
            </a:r>
            <a:r>
              <a:rPr lang="en-US" dirty="0"/>
              <a:t>: choose a response. Slow down. Ask a clarifying question. Offer a real choice where one exists. Or agree to pause and come back: "Let's take this up at 2 o'clock when we can both give it proper time."
- Key distinction: naming emotion is not diagnosing someone. "You're angry" invites "I'm NOT angry." "I can hear this is frustrating" describes your experience of them and is much harder to argue with.
IF ASKED:
- What if I've already told them multiple times? Then the conversation changes from the behaviour to the pattern: "This is the third time we've talked about this. What's getting in the way?" and be clear about what happens next.
- What if they become emotional? Name it, slow down, offer a pause if needed. Emotion is not a reason to drop the topic, only to change the pace.
- What if they raise their voice? Stay calm and quieter. Name it: "I want to keep talking, and I need us to do it at a calmer volume." If it continues, pause the conversation. Safety first.
- When does coaching become formal performance management? When the pattern continues after clear expectations and support. At that point, involve HR and follow your organization's process and the collective agreement. Leadership behaviour and HR/labour relations requirements are different conversations.
FLEX: PROTECT. Do not cut the "name, don't diagnose" distinction.
TRANSITION: </a:t>
            </a:r>
            <a:r>
              <a:rPr lang="en-US" sz="1200" kern="1200" dirty="0">
                <a:solidFill>
                  <a:schemeClr val="tx1"/>
                </a:solidFill>
                <a:effectLst/>
                <a:latin typeface="+mn-lt"/>
                <a:ea typeface="+mn-ea"/>
                <a:cs typeface="+mn-cs"/>
              </a:rPr>
              <a:t>In a heated moment, your first two sentences set the direction for everything after. So let’s practice just those.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2:05 to 2:10   |   5 min
PURPOSE: Rapid, low-stakes application of Notice, Name, Navigate. Only the opening matters.</a:t>
            </a:r>
          </a:p>
          <a:p>
            <a:endParaRPr lang="en-US" dirty="0"/>
          </a:p>
          <a:p>
            <a:r>
              <a:rPr lang="en-US" sz="1200" kern="1200" dirty="0">
                <a:solidFill>
                  <a:schemeClr val="tx1"/>
                </a:solidFill>
                <a:effectLst/>
                <a:latin typeface="+mn-lt"/>
                <a:ea typeface="+mn-ea"/>
                <a:cs typeface="+mn-cs"/>
              </a:rPr>
              <a:t>Two situations. With a partner, agree on your first two sentences. You’re not solving the whole conversation, only the opening. Notice, Name, then begin to Navigate.</a:t>
            </a:r>
            <a:r>
              <a:rPr lang="en-US" dirty="0"/>
              <a:t>
SAY (instructions, read aloud): "With a partner. Someone says to you: 'You've changed since you became the manager.' What are your first two sentences? You have two minutes to agree on them. Say them out loud to each other."
ASK:
- "What reduced defensiveness?"
- "What kept the boundary intact?"
- "Where did you acknowledge without agreeing?"
SIGNALS: At 1:30: "30 seconds. Lock in your two sentences."
SAMPLE: 2 to 3 pairs read their two sentences. Then, only if on time, reveal Scenario 2 with the same instructions and sample 2 pairs.
EXAMPLE: Scenario 1: "You're right that some things have changed, and I'm glad you said it to me directly. Can you tell me what you've noticed?"  Scenario 2: "I can hear this feels like it doesn't make sense. Let me explain why it's in place, and then I want to hear what's making it hard."
LAND: "You've changed" is often true, and acknowledging that calmly is disarming. Getting curious beats getting defensive. And acknowledging the frustration about the requirement is not the same as dropping the requirement.
FLEX: CUT IF BEHIND: Scenario 1 only (fifth cut on the list). EXTEND IF AHEAD: run Scenario 2.
TRANSITION: </a:t>
            </a:r>
            <a:r>
              <a:rPr lang="en-US" sz="1200" kern="1200" dirty="0">
                <a:solidFill>
                  <a:schemeClr val="tx1"/>
                </a:solidFill>
                <a:effectLst/>
                <a:latin typeface="+mn-lt"/>
                <a:ea typeface="+mn-ea"/>
                <a:cs typeface="+mn-cs"/>
              </a:rPr>
              <a:t>Everything we’ve practiced today gets harder in one situation: when your team isn’t all in the same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2:10 to 2:11   |   1 min
PURPOSE: Open the hybrid module. Frame it as the same leadership skills with more said out loud, not a separate technical topic.
SAY:</a:t>
            </a:r>
          </a:p>
          <a:p>
            <a:endParaRPr lang="en-US" dirty="0"/>
          </a:p>
          <a:p>
            <a:r>
              <a:rPr lang="en-US" sz="1200" kern="1200" dirty="0">
                <a:solidFill>
                  <a:schemeClr val="tx1"/>
                </a:solidFill>
                <a:effectLst/>
                <a:latin typeface="+mn-lt"/>
                <a:ea typeface="+mn-ea"/>
                <a:cs typeface="+mn-cs"/>
              </a:rPr>
              <a:t>Module 4 is about leading a hybrid or distributed team: different sites, shifts, community settings or screens. </a:t>
            </a:r>
            <a:r>
              <a:rPr lang="en-US" dirty="0"/>
              <a:t>Some of your team you might see every day; some you might not see for weeks. </a:t>
            </a:r>
            <a:r>
              <a:rPr lang="en-US" sz="1200" kern="1200" dirty="0">
                <a:solidFill>
                  <a:schemeClr val="tx1"/>
                </a:solidFill>
                <a:effectLst/>
                <a:latin typeface="+mn-lt"/>
                <a:ea typeface="+mn-ea"/>
                <a:cs typeface="+mn-cs"/>
              </a:rPr>
              <a:t>The good news is that the skills don’t change. What changes is how much you have to say out loud, because people can’t pick things up just by being in the room. </a:t>
            </a:r>
            <a:r>
              <a:rPr lang="en-US" dirty="0"/>
              <a:t>Across distance, they have to be made explicit.</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dirty="0"/>
              <a:t>
TRANSITION: </a:t>
            </a:r>
            <a:r>
              <a:rPr lang="en-US" sz="1200" kern="1200" dirty="0">
                <a:solidFill>
                  <a:schemeClr val="tx1"/>
                </a:solidFill>
                <a:effectLst/>
                <a:latin typeface="+mn-lt"/>
                <a:ea typeface="+mn-ea"/>
                <a:cs typeface="+mn-cs"/>
              </a:rPr>
              <a:t>So what exactly needs to be said out 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2:11 to 2:15   |   4 min (teaching)
PURPOSE: Give managers the five clarity questions every hybrid or distributed team needs answered.
SAY:</a:t>
            </a:r>
          </a:p>
          <a:p>
            <a:endParaRPr lang="en-US" dirty="0"/>
          </a:p>
          <a:p>
            <a:r>
              <a:rPr lang="en-US" sz="1200" kern="1200" dirty="0">
                <a:solidFill>
                  <a:schemeClr val="tx1"/>
                </a:solidFill>
                <a:effectLst/>
                <a:latin typeface="+mn-lt"/>
                <a:ea typeface="+mn-ea"/>
                <a:cs typeface="+mn-cs"/>
              </a:rPr>
              <a:t>Most friction in distributed teams comes from five unspoken questions. When they’re left to assumption, people make up their own rules, then judge each other for breaking rules nobody agreed to. Look at the bottom line: the fix is rarely more communication. It’s making assumptions explicit.</a:t>
            </a:r>
          </a:p>
          <a:p>
            <a:endParaRPr lang="en-US" sz="1200" kern="1200" dirty="0">
              <a:solidFill>
                <a:schemeClr val="tx1"/>
              </a:solidFill>
              <a:effectLst/>
              <a:latin typeface="+mn-lt"/>
              <a:ea typeface="+mn-ea"/>
              <a:cs typeface="+mn-cs"/>
            </a:endParaRPr>
          </a:p>
          <a:p>
            <a:r>
              <a:rPr lang="en-US" b="1" dirty="0"/>
              <a:t>Availability</a:t>
            </a:r>
            <a:r>
              <a:rPr lang="en-US" dirty="0"/>
              <a:t>: when are we reachable? </a:t>
            </a:r>
            <a:r>
              <a:rPr lang="en-US" b="1" dirty="0"/>
              <a:t>Responsiveness</a:t>
            </a:r>
            <a:r>
              <a:rPr lang="en-US" dirty="0"/>
              <a:t>: how fast, and where? </a:t>
            </a:r>
            <a:r>
              <a:rPr lang="en-US" b="1" dirty="0"/>
              <a:t>Visibility</a:t>
            </a:r>
            <a:r>
              <a:rPr lang="en-US" dirty="0"/>
              <a:t>: how do we know work is moving without constant check-ins? </a:t>
            </a:r>
            <a:r>
              <a:rPr lang="en-US" b="1" dirty="0"/>
              <a:t>Connection</a:t>
            </a:r>
            <a:r>
              <a:rPr lang="en-US" dirty="0"/>
              <a:t>: how do we still feel like one team? </a:t>
            </a:r>
            <a:r>
              <a:rPr lang="en-US" b="1" dirty="0"/>
              <a:t>Accountability</a:t>
            </a:r>
            <a:r>
              <a:rPr lang="en-US" dirty="0"/>
              <a:t>: what happens when something slips?</a:t>
            </a:r>
            <a:endParaRPr lang="en-US" sz="1200" kern="1200" dirty="0">
              <a:solidFill>
                <a:schemeClr val="tx1"/>
              </a:solidFill>
              <a:effectLst/>
              <a:latin typeface="+mn-lt"/>
              <a:ea typeface="+mn-ea"/>
              <a:cs typeface="+mn-cs"/>
            </a:endParaRPr>
          </a:p>
          <a:p>
            <a:r>
              <a:rPr lang="en-US" dirty="0"/>
              <a:t>
IF ASKED:
- How do we set responsiveness expectations fairly across roles and shifts? Same principle, different application: agree what "urgent" means and which channel it uses, then set response windows that fit each role.
- How do I know work is getting done without micromanaging? Make work visible by design (shared board, brief end-of-shift note) rather than checking on people.
- How do I maintain connection across sites? Small rituals that include everyone, such as rotating meeting times or a standing agenda item on wins across sites.
- What should be standardized versus flexible? Standardize the outcomes and the urgent channels; leave the how flexible where you can (autonomy).
RESEARCH: Mikkelson, Sloan &amp; Tietsort (2023) compared supervisor communication across remote, hybrid and in-person workplaces and found supervisor communication behaviours matter for employees across all three. Newman, Ford &amp; Marshall (2019) describe the deliberate communication practices virtual team leaders need. Shi, Haslam et al. (2024) point to identity leadership, building a shared sense of "us," as especially important in remote teams. Bravo-Duarte et al. (2025) identify communication and trust among core telework leadership competencies.
FLEX: CUT IF BEHIND: teach in 3 minutes, answers to questions only if asked.
TRANSITION: Let’s see which of these your own team is leaving to guesswork.</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2:15 to 2:19   |   4 min
PURPOSE: Quick personal application of the five clarity areas.</a:t>
            </a:r>
          </a:p>
          <a:p>
            <a:endParaRPr lang="en-US" dirty="0"/>
          </a:p>
          <a:p>
            <a:r>
              <a:rPr lang="en-US" sz="1200" kern="1200" dirty="0">
                <a:solidFill>
                  <a:schemeClr val="tx1"/>
                </a:solidFill>
                <a:effectLst/>
                <a:latin typeface="+mn-lt"/>
                <a:ea typeface="+mn-ea"/>
                <a:cs typeface="+mn-cs"/>
              </a:rPr>
              <a:t>Pick the one of these five </a:t>
            </a:r>
            <a:r>
              <a:rPr lang="en-US" sz="1200" i="1" u="sng" kern="1200" dirty="0">
                <a:solidFill>
                  <a:schemeClr val="tx1"/>
                </a:solidFill>
                <a:effectLst/>
                <a:latin typeface="+mn-lt"/>
                <a:ea typeface="+mn-ea"/>
                <a:cs typeface="+mn-cs"/>
              </a:rPr>
              <a:t>your</a:t>
            </a:r>
            <a:r>
              <a:rPr lang="en-US" sz="1200" kern="1200" dirty="0">
                <a:solidFill>
                  <a:schemeClr val="tx1"/>
                </a:solidFill>
                <a:effectLst/>
                <a:latin typeface="+mn-lt"/>
                <a:ea typeface="+mn-ea"/>
                <a:cs typeface="+mn-cs"/>
              </a:rPr>
              <a:t> team is leaving most to assumption right now. Write down one thing you could make explicit, then tell a partner.</a:t>
            </a:r>
            <a:r>
              <a:rPr lang="en-US" dirty="0"/>
              <a:t>
SIGNALS: At 1:00: "Turn to a partner." At 2:30 of pairs: "Make sure you both had a turn."
SAMPLE: Skip the plenary unless you are ahead.
LAND: "A single sentence at your next team meeting, such as 'Here's what I mean by urgent,' can remove weeks of friction."
FLEX: CUT IF BEHIND: skip plenary (fourth cut on the list). If very behind, make it individual only (1 min).
TRANSITION: Let’s apply this to a situation many of you will recognize: great work that you can’t see.</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2:19 to 2:29   |   10 min
PURPOSE: Apply SCARF and the five clarity questions to a common distributed-team situation: strong work, low visibility.</a:t>
            </a:r>
          </a:p>
          <a:p>
            <a:endParaRPr lang="en-US" dirty="0"/>
          </a:p>
          <a:p>
            <a:r>
              <a:rPr lang="en-US" sz="1200" kern="1200" dirty="0">
                <a:solidFill>
                  <a:schemeClr val="tx1"/>
                </a:solidFill>
                <a:effectLst/>
                <a:latin typeface="+mn-lt"/>
                <a:ea typeface="+mn-ea"/>
                <a:cs typeface="+mn-cs"/>
              </a:rPr>
              <a:t>Meet Alex. Alex’s work is strong, and that’s what makes this tricky. Read the situation, then work through the four questions at your table. Picture whichever role fits your own program: an outreach worker, a job coach or someone at a satellite site.</a:t>
            </a:r>
          </a:p>
          <a:p>
            <a:r>
              <a:rPr lang="en-US" dirty="0"/>
              <a:t>
SAY (instructions, read aloud): "Two minutes on your own to read this and jot your first thoughts. Then five minutes at your table on the four questions. Make sure you get to question four: what would you actually say to Alex first? I'll take a few tables at the end."
SIGNALS: At 2:00: "Start talking at your tables." At 3:00 of table time: "If you haven't reached question four, go there now." At 4:00: "One minute."
SAMPLE: 2 to 3 tables, one question each.
CONTEXT: Alex could be an outreach worker, a job coach in supported employment, or a support worker in a satellite home. Invite tables to picture whichever role fits their own program.
WATCH FOR: Tables treating this only as a performance problem. Alex's work is strong. The gap is visibility and connection, and the rest of the team is watching whether the same expectations apply to everyone.
LAND:
- Likely SCARF needs: </a:t>
            </a:r>
            <a:r>
              <a:rPr lang="en-US" b="1" dirty="0"/>
              <a:t>autonomy</a:t>
            </a:r>
            <a:r>
              <a:rPr lang="en-US" dirty="0"/>
              <a:t> (Alex values independence), </a:t>
            </a:r>
            <a:r>
              <a:rPr lang="en-US" b="1" dirty="0"/>
              <a:t>status</a:t>
            </a:r>
            <a:r>
              <a:rPr lang="en-US" dirty="0"/>
              <a:t> (strong work, yet only the gaps are being noticed), </a:t>
            </a:r>
            <a:r>
              <a:rPr lang="en-US" b="1" dirty="0"/>
              <a:t>relatedness</a:t>
            </a:r>
            <a:r>
              <a:rPr lang="en-US" dirty="0"/>
              <a:t> (distance from the team), and </a:t>
            </a:r>
            <a:r>
              <a:rPr lang="en-US" b="1" dirty="0"/>
              <a:t>fairness</a:t>
            </a:r>
            <a:r>
              <a:rPr lang="en-US" dirty="0"/>
              <a:t> for everyone watching.
- The unanswered clarity questions are usually responsiveness, visibility and connection.
- Strong responses recognize the quality of Alex's work first, explain why visibility matters for the team and the people you serve, and agree a simple rhythm together (for example, a brief weekly update and one huddle a month in person or on video). Be clear that some connection is part of the role, then offer choice in how.
IF ASKED:
- What if Alex still doesn't respond? Then it becomes an expectation conversation, using CALM from earlier.
- Isn't this micromanaging? Not if you agree the rhythm together and keep it light. Visibility by design replaces constant checking.
RESEARCH: Bravo-Duarte et al. (2025) identify goal management, support and digital communication among the leader competencies most tied to performance in telework. Shi, Haslam et al. (2024) found identity leadership, building a shared sense of "us," helps protect team connection when people work apart.
FLEX: CUT IF BEHIND: sample 1 to 2 tables.
TRANSITION: Let's land this module.</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2:29 to 2:34   |   5 min
PURPOSE: Land Module 4 in one line, with three practical reminders. Use remaining time for one or two table examples if the scenario debrief was short.
SAY:</a:t>
            </a:r>
          </a:p>
          <a:p>
            <a:endParaRPr lang="en-US" dirty="0"/>
          </a:p>
          <a:p>
            <a:r>
              <a:rPr lang="en-US" sz="1200" kern="1200" dirty="0">
                <a:solidFill>
                  <a:schemeClr val="tx1"/>
                </a:solidFill>
                <a:effectLst/>
                <a:latin typeface="+mn-lt"/>
                <a:ea typeface="+mn-ea"/>
                <a:cs typeface="+mn-cs"/>
              </a:rPr>
              <a:t>If there’s one line to take from this module, it’s this: connection doesn’t happen by accident when people are apart. You have to design it. Here are three reminders to take with you</a:t>
            </a:r>
          </a:p>
          <a:p>
            <a:r>
              <a:rPr lang="en-US" dirty="0"/>
              <a:t>
</a:t>
            </a:r>
            <a:r>
              <a:rPr lang="en-US" b="1" dirty="0"/>
              <a:t>- Say it out loud</a:t>
            </a:r>
            <a:r>
              <a:rPr lang="en-US" dirty="0"/>
              <a:t>: availability, response times and what "urgent" means.
</a:t>
            </a:r>
            <a:r>
              <a:rPr lang="en-US" b="1" dirty="0"/>
              <a:t>- Same standards at every site: </a:t>
            </a:r>
            <a:r>
              <a:rPr lang="en-US" dirty="0"/>
              <a:t>the people you see less often should get the same expectations, recognition and access as the people you see every day.
</a:t>
            </a:r>
            <a:r>
              <a:rPr lang="en-US" b="1" dirty="0"/>
              <a:t>- Make work visible </a:t>
            </a:r>
            <a:r>
              <a:rPr lang="en-US" dirty="0"/>
              <a:t>by design, so you don't have to check on people to know how things are going.
ASK: "What is one thing you'll make explicit for your team this month?" Take 1 or 2 voices.
FLEX: CUT IF BEHIND: read the line and the three cards, skip the question.
TRANSITION: </a:t>
            </a:r>
            <a:r>
              <a:rPr lang="en-US" sz="1200" kern="1200" dirty="0">
                <a:solidFill>
                  <a:schemeClr val="tx1"/>
                </a:solidFill>
                <a:effectLst/>
                <a:latin typeface="+mn-lt"/>
                <a:ea typeface="+mn-ea"/>
                <a:cs typeface="+mn-cs"/>
              </a:rPr>
              <a:t>We’ve worked through four questions today. Now let’s turn one of them into something you’ll actually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2:34 to 2:39   |   5 min (1 min teaching, 4 min writing)
PURPOSE: Turn intention into a specific, cue-based plan. This is the most important transfer activity of the day.
OPTIONAL LEAD-IN (15 seconds): "Think back across the four questions: your style, your relationships, your conversations, and what your team needs made explicit. Pick the one where a small change would matter most next week."
SAY (instructions, read aloud): "Four minutes on your own. Write one if-then plan. Make the 'if' a real moment you know is coming, and the 'then' something someone could see you do. Then write the name of one person you'll tell."
SAY:
</a:t>
            </a:r>
            <a:r>
              <a:rPr lang="en-US" sz="1200" kern="1200" dirty="0">
                <a:solidFill>
                  <a:schemeClr val="tx1"/>
                </a:solidFill>
                <a:effectLst/>
                <a:latin typeface="+mn-lt"/>
                <a:ea typeface="+mn-ea"/>
                <a:cs typeface="+mn-cs"/>
              </a:rPr>
              <a:t>Good intentions fade fast after a workshop. What helps is deciding in advance: if this happens, then I’ll do that. Choose one real moment you know is coming in the next two weeks, and one thing someone could see you do.</a:t>
            </a:r>
            <a:r>
              <a:rPr lang="en-US" dirty="0"/>
              <a:t>
SIGNALS: At 3:00: "One more minute. Check: could someone see you do your 'then'?"
WATCH FOR: Vague commitments ("I will communicate better"). Prompt: "What would that look like on Thursday?"
RESEARCH: Friedman &amp; Ronen (2015) found implementation intentions improved the transfer of training to the workplace. Sheeran et al. (2024), in a large meta-analysis, found if-then plans reliably help people act on their goals.
FLEX: PROTECT. Do not cut this.
TRANSITION: </a:t>
            </a:r>
            <a:r>
              <a:rPr lang="en-US" sz="1200" kern="1200" dirty="0">
                <a:solidFill>
                  <a:schemeClr val="tx1"/>
                </a:solidFill>
                <a:effectLst/>
                <a:latin typeface="+mn-lt"/>
                <a:ea typeface="+mn-ea"/>
                <a:cs typeface="+mn-cs"/>
              </a:rPr>
              <a:t>Commitments stick better when someone else has heard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2:39 to 2:42   |   3 min
PURPOSE: Public commitment in a safe, small group. Speaking it aloud strengthens follow-through.
SAY (instructions, read aloud): "Go around your table. One sentence each: 'My leadership commitment is...' No advice, no fixing, no discussion. Just listen and let each person have their moment."
SIGNALS: At 2:00: "If your table hasn't finished, keep going. Everyone gets a turn."
SAMPLE: None to the whole room.
WATCH FOR: Tables slipping into advice. Remind once: "Just listen."
FLEX: CUT IF BEHIND: pairs instead of tables (sixth cut on the list).
TRANSITION: One last thought before you go.</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CLOCK 2:42 to 2:47   |   5 min
PURPOSE: Close with one memorable line and send people out on time, ideally early.
SAY:
</a:t>
            </a:r>
            <a:r>
              <a:rPr lang="en-US" sz="1200" kern="1200" dirty="0">
                <a:solidFill>
                  <a:schemeClr val="tx1"/>
                </a:solidFill>
                <a:effectLst/>
                <a:latin typeface="+mn-lt"/>
                <a:ea typeface="+mn-ea"/>
                <a:cs typeface="+mn-cs"/>
              </a:rPr>
              <a:t>Leadership is rarely proven in big decisions. It’s built in everyday moments: what you clarify, what you tolerate, what you address, how you listen and how consistently you follow through.</a:t>
            </a:r>
            <a:r>
              <a:rPr lang="en-US" dirty="0"/>
              <a:t>
- You don't have to become someone else to lead well. You have to become clear.
- Thank you. Go have that conversation.
DO: Alternative takeaway line if you prefer: "Every boundary you set teaches people how to work with you." Both are workshop takeaways; do not attribute either as a quotation.
FLEX: Planned content ends at 2:47. Whatever buffer is left is yours: take questions, or end early.</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Reference slide for the handout or PDF version. Not presented; skip past it in the room.
DO: Before finalizing: confirm full citation details (journal, volume, pages) from your source files, and replace the Rock (2008) line with the exact 2025 NeuroLeadership Institute SCARF article you are using if you prefer to cite that framing.</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Closing contact slide in your standard Peak Potential format. Leave up as people leave.</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3.png"/><Relationship Id="rId10" Type="http://schemas.openxmlformats.org/officeDocument/2006/relationships/image" Target="../media/image16.png"/><Relationship Id="rId4" Type="http://schemas.openxmlformats.org/officeDocument/2006/relationships/image" Target="../media/image12.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5.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10.png"/><Relationship Id="rId4" Type="http://schemas.openxmlformats.org/officeDocument/2006/relationships/image" Target="../media/image8.pn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10.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7.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png"/><Relationship Id="rId4"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png"/><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png"/><Relationship Id="rId7" Type="http://schemas.openxmlformats.org/officeDocument/2006/relationships/image" Target="../media/image58.png"/><Relationship Id="rId12"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61.png"/><Relationship Id="rId5" Type="http://schemas.openxmlformats.org/officeDocument/2006/relationships/image" Target="../media/image4.png"/><Relationship Id="rId10" Type="http://schemas.openxmlformats.org/officeDocument/2006/relationships/image" Target="../media/image60.png"/><Relationship Id="rId4" Type="http://schemas.openxmlformats.org/officeDocument/2006/relationships/image" Target="../media/image8.png"/><Relationship Id="rId9" Type="http://schemas.openxmlformats.org/officeDocument/2006/relationships/image" Target="../media/image59.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2.png"/><Relationship Id="rId7" Type="http://schemas.openxmlformats.org/officeDocument/2006/relationships/image" Target="../media/image63.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9.png"/><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636363"/>
        </a:solidFill>
        <a:effectLst/>
      </p:bgPr>
    </p:bg>
    <p:spTree>
      <p:nvGrpSpPr>
        <p:cNvPr id="1" name=""/>
        <p:cNvGrpSpPr/>
        <p:nvPr/>
      </p:nvGrpSpPr>
      <p:grpSpPr>
        <a:xfrm>
          <a:off x="0" y="0"/>
          <a:ext cx="0" cy="0"/>
          <a:chOff x="0" y="0"/>
          <a:chExt cx="0" cy="0"/>
        </a:xfrm>
      </p:grpSpPr>
      <p:pic>
        <p:nvPicPr>
          <p:cNvPr id="2" name="Image 0" descr="a22.png"/>
          <p:cNvPicPr>
            <a:picLocks noChangeAspect="1"/>
          </p:cNvPicPr>
          <p:nvPr/>
        </p:nvPicPr>
        <p:blipFill>
          <a:blip r:embed="rId3"/>
          <a:stretch>
            <a:fillRect/>
          </a:stretch>
        </p:blipFill>
        <p:spPr>
          <a:xfrm>
            <a:off x="548640" y="457200"/>
            <a:ext cx="1188720" cy="818388"/>
          </a:xfrm>
          <a:prstGeom prst="rect">
            <a:avLst/>
          </a:prstGeom>
        </p:spPr>
      </p:pic>
      <p:sp>
        <p:nvSpPr>
          <p:cNvPr id="3" name="Text 0"/>
          <p:cNvSpPr txBox="1"/>
          <p:nvPr/>
        </p:nvSpPr>
        <p:spPr>
          <a:xfrm>
            <a:off x="548640" y="2148840"/>
            <a:ext cx="6583680" cy="914400"/>
          </a:xfrm>
          <a:prstGeom prst="rect">
            <a:avLst/>
          </a:prstGeom>
          <a:noFill/>
          <a:ln/>
        </p:spPr>
        <p:txBody>
          <a:bodyPr wrap="square" lIns="0" tIns="0" rIns="0" bIns="0" rtlCol="0" anchor="t"/>
          <a:lstStyle/>
          <a:p>
            <a:pPr marL="0" indent="0">
              <a:buNone/>
            </a:pPr>
            <a:r>
              <a:rPr lang="en-US" sz="4600" b="1" dirty="0">
                <a:solidFill>
                  <a:srgbClr val="FFFFFF"/>
                </a:solidFill>
                <a:latin typeface="Century Gothic" pitchFamily="34" charset="0"/>
                <a:ea typeface="Century Gothic" pitchFamily="34" charset="-122"/>
                <a:cs typeface="Century Gothic" pitchFamily="34" charset="-120"/>
              </a:rPr>
              <a:t>From Peer to Leader</a:t>
            </a:r>
            <a:endParaRPr lang="en-US" sz="4600" dirty="0"/>
          </a:p>
        </p:txBody>
      </p:sp>
      <p:sp>
        <p:nvSpPr>
          <p:cNvPr id="4" name="Text 1"/>
          <p:cNvSpPr txBox="1"/>
          <p:nvPr/>
        </p:nvSpPr>
        <p:spPr>
          <a:xfrm>
            <a:off x="548640" y="3154680"/>
            <a:ext cx="5852160" cy="914400"/>
          </a:xfrm>
          <a:prstGeom prst="rect">
            <a:avLst/>
          </a:prstGeom>
          <a:noFill/>
          <a:ln/>
        </p:spPr>
        <p:txBody>
          <a:bodyPr wrap="square" lIns="0" tIns="0" rIns="0" bIns="0" rtlCol="0" anchor="t"/>
          <a:lstStyle/>
          <a:p>
            <a:pPr marL="0" indent="0">
              <a:buNone/>
            </a:pPr>
            <a:r>
              <a:rPr lang="en-US" sz="2000" dirty="0">
                <a:solidFill>
                  <a:srgbClr val="E2CD74"/>
                </a:solidFill>
                <a:latin typeface="Century Gothic" pitchFamily="34" charset="0"/>
                <a:ea typeface="Century Gothic" pitchFamily="34" charset="-122"/>
                <a:cs typeface="Century Gothic" pitchFamily="34" charset="-120"/>
              </a:rPr>
              <a:t>Building Credibility, Clarity, and Confidence as a Manager</a:t>
            </a:r>
            <a:endParaRPr lang="en-US" sz="2000" dirty="0"/>
          </a:p>
        </p:txBody>
      </p:sp>
      <p:sp>
        <p:nvSpPr>
          <p:cNvPr id="5" name="Text 2"/>
          <p:cNvSpPr txBox="1"/>
          <p:nvPr/>
        </p:nvSpPr>
        <p:spPr>
          <a:xfrm>
            <a:off x="548640" y="5989320"/>
            <a:ext cx="5486400" cy="320040"/>
          </a:xfrm>
          <a:prstGeom prst="rect">
            <a:avLst/>
          </a:prstGeom>
          <a:noFill/>
          <a:ln/>
        </p:spPr>
        <p:txBody>
          <a:bodyPr wrap="square" lIns="0" tIns="0" rIns="0" bIns="0" rtlCol="0" anchor="t"/>
          <a:lstStyle/>
          <a:p>
            <a:pPr marL="0" indent="0">
              <a:buNone/>
            </a:pPr>
            <a:r>
              <a:rPr lang="en-US" sz="1200" dirty="0">
                <a:solidFill>
                  <a:srgbClr val="BFBFBF"/>
                </a:solidFill>
                <a:latin typeface="Century Gothic" pitchFamily="34" charset="0"/>
                <a:ea typeface="Century Gothic" pitchFamily="34" charset="-122"/>
                <a:cs typeface="Century Gothic" pitchFamily="34" charset="-120"/>
              </a:rPr>
              <a:t>Matt Gates  |  Peak Potential Consulting</a:t>
            </a:r>
            <a:endParaRPr lang="en-US" sz="1200" dirty="0"/>
          </a:p>
        </p:txBody>
      </p:sp>
      <p:sp>
        <p:nvSpPr>
          <p:cNvPr id="6" name="Shape 3"/>
          <p:cNvSpPr/>
          <p:nvPr/>
        </p:nvSpPr>
        <p:spPr>
          <a:xfrm>
            <a:off x="9326880" y="3429000"/>
            <a:ext cx="1737360" cy="914"/>
          </a:xfrm>
          <a:prstGeom prst="line">
            <a:avLst/>
          </a:prstGeom>
          <a:noFill/>
          <a:ln w="15875">
            <a:solidFill>
              <a:srgbClr val="8A8A8A"/>
            </a:solidFill>
            <a:prstDash val="solid"/>
          </a:ln>
        </p:spPr>
        <p:txBody>
          <a:bodyPr/>
          <a:lstStyle/>
          <a:p>
            <a:endParaRPr lang="en-CA"/>
          </a:p>
        </p:txBody>
      </p:sp>
      <p:sp>
        <p:nvSpPr>
          <p:cNvPr id="7" name="Shape 4"/>
          <p:cNvSpPr/>
          <p:nvPr/>
        </p:nvSpPr>
        <p:spPr>
          <a:xfrm>
            <a:off x="9326880" y="3429000"/>
            <a:ext cx="1228499" cy="1228499"/>
          </a:xfrm>
          <a:prstGeom prst="line">
            <a:avLst/>
          </a:prstGeom>
          <a:noFill/>
          <a:ln w="15875">
            <a:solidFill>
              <a:srgbClr val="8A8A8A"/>
            </a:solidFill>
            <a:prstDash val="solid"/>
          </a:ln>
        </p:spPr>
        <p:txBody>
          <a:bodyPr/>
          <a:lstStyle/>
          <a:p>
            <a:endParaRPr lang="en-CA"/>
          </a:p>
        </p:txBody>
      </p:sp>
      <p:sp>
        <p:nvSpPr>
          <p:cNvPr id="8" name="Shape 5"/>
          <p:cNvSpPr/>
          <p:nvPr/>
        </p:nvSpPr>
        <p:spPr>
          <a:xfrm>
            <a:off x="9326880" y="3429000"/>
            <a:ext cx="914" cy="1737360"/>
          </a:xfrm>
          <a:prstGeom prst="line">
            <a:avLst/>
          </a:prstGeom>
          <a:noFill/>
          <a:ln w="15875">
            <a:solidFill>
              <a:srgbClr val="8A8A8A"/>
            </a:solidFill>
            <a:prstDash val="solid"/>
          </a:ln>
        </p:spPr>
        <p:txBody>
          <a:bodyPr/>
          <a:lstStyle/>
          <a:p>
            <a:endParaRPr lang="en-CA"/>
          </a:p>
        </p:txBody>
      </p:sp>
      <p:sp>
        <p:nvSpPr>
          <p:cNvPr id="9" name="Shape 6"/>
          <p:cNvSpPr/>
          <p:nvPr/>
        </p:nvSpPr>
        <p:spPr>
          <a:xfrm flipH="1">
            <a:off x="8098381" y="3429000"/>
            <a:ext cx="1228499" cy="1228499"/>
          </a:xfrm>
          <a:prstGeom prst="line">
            <a:avLst/>
          </a:prstGeom>
          <a:noFill/>
          <a:ln w="15875">
            <a:solidFill>
              <a:srgbClr val="8A8A8A"/>
            </a:solidFill>
            <a:prstDash val="solid"/>
          </a:ln>
        </p:spPr>
        <p:txBody>
          <a:bodyPr/>
          <a:lstStyle/>
          <a:p>
            <a:endParaRPr lang="en-CA"/>
          </a:p>
        </p:txBody>
      </p:sp>
      <p:sp>
        <p:nvSpPr>
          <p:cNvPr id="10" name="Shape 7"/>
          <p:cNvSpPr/>
          <p:nvPr/>
        </p:nvSpPr>
        <p:spPr>
          <a:xfrm flipH="1" flipV="1">
            <a:off x="8098381" y="2200501"/>
            <a:ext cx="1228499" cy="1228499"/>
          </a:xfrm>
          <a:prstGeom prst="line">
            <a:avLst/>
          </a:prstGeom>
          <a:noFill/>
          <a:ln w="15875">
            <a:solidFill>
              <a:srgbClr val="8A8A8A"/>
            </a:solidFill>
            <a:prstDash val="solid"/>
          </a:ln>
        </p:spPr>
        <p:txBody>
          <a:bodyPr/>
          <a:lstStyle/>
          <a:p>
            <a:endParaRPr lang="en-CA"/>
          </a:p>
        </p:txBody>
      </p:sp>
      <p:sp>
        <p:nvSpPr>
          <p:cNvPr id="11" name="Shape 8"/>
          <p:cNvSpPr/>
          <p:nvPr/>
        </p:nvSpPr>
        <p:spPr>
          <a:xfrm flipV="1">
            <a:off x="9326880" y="1691640"/>
            <a:ext cx="914" cy="1737360"/>
          </a:xfrm>
          <a:prstGeom prst="line">
            <a:avLst/>
          </a:prstGeom>
          <a:noFill/>
          <a:ln w="15875">
            <a:solidFill>
              <a:srgbClr val="8A8A8A"/>
            </a:solidFill>
            <a:prstDash val="solid"/>
          </a:ln>
        </p:spPr>
        <p:txBody>
          <a:bodyPr/>
          <a:lstStyle/>
          <a:p>
            <a:endParaRPr lang="en-CA"/>
          </a:p>
        </p:txBody>
      </p:sp>
      <p:sp>
        <p:nvSpPr>
          <p:cNvPr id="12" name="Shape 9"/>
          <p:cNvSpPr/>
          <p:nvPr/>
        </p:nvSpPr>
        <p:spPr>
          <a:xfrm flipV="1">
            <a:off x="9326880" y="2200501"/>
            <a:ext cx="1228499" cy="1228499"/>
          </a:xfrm>
          <a:prstGeom prst="line">
            <a:avLst/>
          </a:prstGeom>
          <a:noFill/>
          <a:ln w="15875">
            <a:solidFill>
              <a:srgbClr val="8A8A8A"/>
            </a:solidFill>
            <a:prstDash val="solid"/>
          </a:ln>
        </p:spPr>
        <p:txBody>
          <a:bodyPr/>
          <a:lstStyle/>
          <a:p>
            <a:endParaRPr lang="en-CA"/>
          </a:p>
        </p:txBody>
      </p:sp>
      <p:sp>
        <p:nvSpPr>
          <p:cNvPr id="13" name="Shape 10"/>
          <p:cNvSpPr/>
          <p:nvPr/>
        </p:nvSpPr>
        <p:spPr>
          <a:xfrm flipV="1">
            <a:off x="7909560" y="3429000"/>
            <a:ext cx="960120" cy="914"/>
          </a:xfrm>
          <a:prstGeom prst="line">
            <a:avLst/>
          </a:prstGeom>
          <a:noFill/>
          <a:ln w="25400">
            <a:solidFill>
              <a:srgbClr val="E2CD74"/>
            </a:solidFill>
            <a:prstDash val="dash"/>
            <a:tailEnd type="triangle"/>
          </a:ln>
        </p:spPr>
        <p:txBody>
          <a:bodyPr/>
          <a:lstStyle/>
          <a:p>
            <a:endParaRPr lang="en-CA"/>
          </a:p>
        </p:txBody>
      </p:sp>
      <p:sp>
        <p:nvSpPr>
          <p:cNvPr id="14" name="Shape 11"/>
          <p:cNvSpPr/>
          <p:nvPr/>
        </p:nvSpPr>
        <p:spPr>
          <a:xfrm>
            <a:off x="10812780" y="3177540"/>
            <a:ext cx="502920" cy="502920"/>
          </a:xfrm>
          <a:prstGeom prst="ellipse">
            <a:avLst/>
          </a:prstGeom>
          <a:solidFill>
            <a:srgbClr val="B3B3B3"/>
          </a:solidFill>
          <a:ln w="12700">
            <a:solidFill>
              <a:srgbClr val="B3B3B3"/>
            </a:solidFill>
            <a:prstDash val="solid"/>
          </a:ln>
        </p:spPr>
        <p:txBody>
          <a:bodyPr/>
          <a:lstStyle/>
          <a:p>
            <a:endParaRPr lang="en-CA"/>
          </a:p>
        </p:txBody>
      </p:sp>
      <p:sp>
        <p:nvSpPr>
          <p:cNvPr id="15" name="Shape 12"/>
          <p:cNvSpPr/>
          <p:nvPr/>
        </p:nvSpPr>
        <p:spPr>
          <a:xfrm>
            <a:off x="10303919" y="4406039"/>
            <a:ext cx="502920" cy="502920"/>
          </a:xfrm>
          <a:prstGeom prst="ellipse">
            <a:avLst/>
          </a:prstGeom>
          <a:solidFill>
            <a:srgbClr val="B3B3B3"/>
          </a:solidFill>
          <a:ln w="12700">
            <a:solidFill>
              <a:srgbClr val="B3B3B3"/>
            </a:solidFill>
            <a:prstDash val="solid"/>
          </a:ln>
        </p:spPr>
        <p:txBody>
          <a:bodyPr/>
          <a:lstStyle/>
          <a:p>
            <a:endParaRPr lang="en-CA"/>
          </a:p>
        </p:txBody>
      </p:sp>
      <p:sp>
        <p:nvSpPr>
          <p:cNvPr id="16" name="Shape 13"/>
          <p:cNvSpPr/>
          <p:nvPr/>
        </p:nvSpPr>
        <p:spPr>
          <a:xfrm>
            <a:off x="9075420" y="4914900"/>
            <a:ext cx="502920" cy="502920"/>
          </a:xfrm>
          <a:prstGeom prst="ellipse">
            <a:avLst/>
          </a:prstGeom>
          <a:solidFill>
            <a:srgbClr val="B3B3B3"/>
          </a:solidFill>
          <a:ln w="12700">
            <a:solidFill>
              <a:srgbClr val="B3B3B3"/>
            </a:solidFill>
            <a:prstDash val="solid"/>
          </a:ln>
        </p:spPr>
        <p:txBody>
          <a:bodyPr/>
          <a:lstStyle/>
          <a:p>
            <a:endParaRPr lang="en-CA"/>
          </a:p>
        </p:txBody>
      </p:sp>
      <p:sp>
        <p:nvSpPr>
          <p:cNvPr id="17" name="Shape 14"/>
          <p:cNvSpPr/>
          <p:nvPr/>
        </p:nvSpPr>
        <p:spPr>
          <a:xfrm>
            <a:off x="7846921" y="4406039"/>
            <a:ext cx="502920" cy="502920"/>
          </a:xfrm>
          <a:prstGeom prst="ellipse">
            <a:avLst/>
          </a:prstGeom>
          <a:solidFill>
            <a:srgbClr val="B3B3B3"/>
          </a:solidFill>
          <a:ln w="12700">
            <a:solidFill>
              <a:srgbClr val="B3B3B3"/>
            </a:solidFill>
            <a:prstDash val="solid"/>
          </a:ln>
        </p:spPr>
        <p:txBody>
          <a:bodyPr/>
          <a:lstStyle/>
          <a:p>
            <a:endParaRPr lang="en-CA"/>
          </a:p>
        </p:txBody>
      </p:sp>
      <p:sp>
        <p:nvSpPr>
          <p:cNvPr id="18" name="Shape 15"/>
          <p:cNvSpPr/>
          <p:nvPr/>
        </p:nvSpPr>
        <p:spPr>
          <a:xfrm>
            <a:off x="7338060" y="3177540"/>
            <a:ext cx="502920" cy="502920"/>
          </a:xfrm>
          <a:prstGeom prst="ellipse">
            <a:avLst/>
          </a:prstGeom>
          <a:solidFill>
            <a:srgbClr val="636363"/>
          </a:solidFill>
          <a:ln w="19050">
            <a:solidFill>
              <a:srgbClr val="E2CD74"/>
            </a:solidFill>
            <a:prstDash val="dash"/>
          </a:ln>
        </p:spPr>
        <p:txBody>
          <a:bodyPr/>
          <a:lstStyle/>
          <a:p>
            <a:endParaRPr lang="en-CA"/>
          </a:p>
        </p:txBody>
      </p:sp>
      <p:sp>
        <p:nvSpPr>
          <p:cNvPr id="19" name="Shape 16"/>
          <p:cNvSpPr/>
          <p:nvPr/>
        </p:nvSpPr>
        <p:spPr>
          <a:xfrm>
            <a:off x="7846921" y="1949041"/>
            <a:ext cx="502920" cy="502920"/>
          </a:xfrm>
          <a:prstGeom prst="ellipse">
            <a:avLst/>
          </a:prstGeom>
          <a:solidFill>
            <a:srgbClr val="B3B3B3"/>
          </a:solidFill>
          <a:ln w="12700">
            <a:solidFill>
              <a:srgbClr val="B3B3B3"/>
            </a:solidFill>
            <a:prstDash val="solid"/>
          </a:ln>
        </p:spPr>
        <p:txBody>
          <a:bodyPr/>
          <a:lstStyle/>
          <a:p>
            <a:endParaRPr lang="en-CA"/>
          </a:p>
        </p:txBody>
      </p:sp>
      <p:sp>
        <p:nvSpPr>
          <p:cNvPr id="20" name="Shape 17"/>
          <p:cNvSpPr/>
          <p:nvPr/>
        </p:nvSpPr>
        <p:spPr>
          <a:xfrm>
            <a:off x="9075420" y="1440180"/>
            <a:ext cx="502920" cy="502920"/>
          </a:xfrm>
          <a:prstGeom prst="ellipse">
            <a:avLst/>
          </a:prstGeom>
          <a:solidFill>
            <a:srgbClr val="B3B3B3"/>
          </a:solidFill>
          <a:ln w="12700">
            <a:solidFill>
              <a:srgbClr val="B3B3B3"/>
            </a:solidFill>
            <a:prstDash val="solid"/>
          </a:ln>
        </p:spPr>
        <p:txBody>
          <a:bodyPr/>
          <a:lstStyle/>
          <a:p>
            <a:endParaRPr lang="en-CA"/>
          </a:p>
        </p:txBody>
      </p:sp>
      <p:sp>
        <p:nvSpPr>
          <p:cNvPr id="21" name="Shape 18"/>
          <p:cNvSpPr/>
          <p:nvPr/>
        </p:nvSpPr>
        <p:spPr>
          <a:xfrm>
            <a:off x="10303919" y="1949041"/>
            <a:ext cx="502920" cy="502920"/>
          </a:xfrm>
          <a:prstGeom prst="ellipse">
            <a:avLst/>
          </a:prstGeom>
          <a:solidFill>
            <a:srgbClr val="B3B3B3"/>
          </a:solidFill>
          <a:ln w="12700">
            <a:solidFill>
              <a:srgbClr val="B3B3B3"/>
            </a:solidFill>
            <a:prstDash val="solid"/>
          </a:ln>
        </p:spPr>
        <p:txBody>
          <a:bodyPr/>
          <a:lstStyle/>
          <a:p>
            <a:endParaRPr lang="en-CA"/>
          </a:p>
        </p:txBody>
      </p:sp>
      <p:sp>
        <p:nvSpPr>
          <p:cNvPr id="22" name="Shape 19"/>
          <p:cNvSpPr/>
          <p:nvPr/>
        </p:nvSpPr>
        <p:spPr>
          <a:xfrm>
            <a:off x="8869680" y="2971800"/>
            <a:ext cx="914400" cy="914400"/>
          </a:xfrm>
          <a:prstGeom prst="ellipse">
            <a:avLst/>
          </a:prstGeom>
          <a:solidFill>
            <a:srgbClr val="E2CD74"/>
          </a:solidFill>
          <a:ln w="12700">
            <a:solidFill>
              <a:srgbClr val="E2CD74"/>
            </a:solidFill>
            <a:prstDash val="solid"/>
          </a:ln>
        </p:spPr>
        <p:txBody>
          <a:bodyPr/>
          <a:lstStyle/>
          <a:p>
            <a:endParaRPr lang="en-C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WELCOME  |  FOUR LEADERSHIP QUESTIONS</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2800" b="1" dirty="0">
                <a:solidFill>
                  <a:srgbClr val="4A4A4A"/>
                </a:solidFill>
                <a:latin typeface="Century Gothic" pitchFamily="34" charset="0"/>
                <a:ea typeface="Century Gothic" pitchFamily="34" charset="-122"/>
                <a:cs typeface="Century Gothic" pitchFamily="34" charset="-120"/>
              </a:rPr>
              <a:t>When your role or team changes,</a:t>
            </a:r>
            <a:endParaRPr lang="en-US" sz="2800" dirty="0"/>
          </a:p>
          <a:p>
            <a:pPr marL="0" indent="0">
              <a:buNone/>
            </a:pPr>
            <a:r>
              <a:rPr lang="en-US" sz="2800" b="1" dirty="0">
                <a:solidFill>
                  <a:srgbClr val="4A4A4A"/>
                </a:solidFill>
                <a:latin typeface="Century Gothic" pitchFamily="34" charset="0"/>
                <a:ea typeface="Century Gothic" pitchFamily="34" charset="-122"/>
                <a:cs typeface="Century Gothic" pitchFamily="34" charset="-120"/>
              </a:rPr>
              <a:t>relationships have to catch up.</a:t>
            </a:r>
            <a:endParaRPr lang="en-US" sz="2800" dirty="0"/>
          </a:p>
        </p:txBody>
      </p:sp>
      <p:sp>
        <p:nvSpPr>
          <p:cNvPr id="5" name="Shape 2"/>
          <p:cNvSpPr/>
          <p:nvPr/>
        </p:nvSpPr>
        <p:spPr>
          <a:xfrm>
            <a:off x="2103120" y="1600200"/>
            <a:ext cx="2103120" cy="2103120"/>
          </a:xfrm>
          <a:prstGeom prst="ellipse">
            <a:avLst/>
          </a:prstGeom>
          <a:solidFill>
            <a:srgbClr val="F2F2F2"/>
          </a:solidFill>
          <a:ln w="12700">
            <a:solidFill>
              <a:srgbClr val="D9D9D9"/>
            </a:solidFill>
            <a:prstDash val="solid"/>
          </a:ln>
        </p:spPr>
        <p:txBody>
          <a:bodyPr/>
          <a:lstStyle/>
          <a:p>
            <a:endParaRPr lang="en-CA"/>
          </a:p>
        </p:txBody>
      </p:sp>
      <p:sp>
        <p:nvSpPr>
          <p:cNvPr id="6" name="Text 3"/>
          <p:cNvSpPr txBox="1"/>
          <p:nvPr/>
        </p:nvSpPr>
        <p:spPr>
          <a:xfrm>
            <a:off x="2103120" y="1600200"/>
            <a:ext cx="2103120" cy="2103120"/>
          </a:xfrm>
          <a:prstGeom prst="rect">
            <a:avLst/>
          </a:prstGeom>
          <a:noFill/>
          <a:ln/>
        </p:spPr>
        <p:txBody>
          <a:bodyPr wrap="square" lIns="0" tIns="0" rIns="0" bIns="0" rtlCol="0" anchor="ctr"/>
          <a:lstStyle/>
          <a:p>
            <a:pPr marL="0" indent="0" algn="ctr">
              <a:buNone/>
            </a:pPr>
            <a:r>
              <a:rPr lang="en-US" sz="2600" b="1" dirty="0">
                <a:solidFill>
                  <a:srgbClr val="4A4A4A"/>
                </a:solidFill>
                <a:latin typeface="Century Gothic" pitchFamily="34" charset="0"/>
                <a:ea typeface="Century Gothic" pitchFamily="34" charset="-122"/>
                <a:cs typeface="Century Gothic" pitchFamily="34" charset="-120"/>
              </a:rPr>
              <a:t>Peer</a:t>
            </a:r>
            <a:endParaRPr lang="en-US" sz="2600" dirty="0"/>
          </a:p>
        </p:txBody>
      </p:sp>
      <p:sp>
        <p:nvSpPr>
          <p:cNvPr id="7" name="Shape 4"/>
          <p:cNvSpPr/>
          <p:nvPr/>
        </p:nvSpPr>
        <p:spPr>
          <a:xfrm>
            <a:off x="8001000" y="1600200"/>
            <a:ext cx="2103120" cy="2103120"/>
          </a:xfrm>
          <a:prstGeom prst="ellipse">
            <a:avLst/>
          </a:prstGeom>
          <a:solidFill>
            <a:srgbClr val="E2CD74"/>
          </a:solidFill>
          <a:ln w="12700">
            <a:solidFill>
              <a:srgbClr val="E2CD74"/>
            </a:solidFill>
            <a:prstDash val="solid"/>
          </a:ln>
        </p:spPr>
        <p:txBody>
          <a:bodyPr/>
          <a:lstStyle/>
          <a:p>
            <a:endParaRPr lang="en-CA"/>
          </a:p>
        </p:txBody>
      </p:sp>
      <p:sp>
        <p:nvSpPr>
          <p:cNvPr id="8" name="Text 5"/>
          <p:cNvSpPr txBox="1"/>
          <p:nvPr/>
        </p:nvSpPr>
        <p:spPr>
          <a:xfrm>
            <a:off x="8001000" y="1600200"/>
            <a:ext cx="2103120" cy="2103120"/>
          </a:xfrm>
          <a:prstGeom prst="rect">
            <a:avLst/>
          </a:prstGeom>
          <a:noFill/>
          <a:ln/>
        </p:spPr>
        <p:txBody>
          <a:bodyPr wrap="square" lIns="0" tIns="0" rIns="0" bIns="0" rtlCol="0" anchor="ctr"/>
          <a:lstStyle/>
          <a:p>
            <a:pPr marL="0" indent="0" algn="ctr">
              <a:buNone/>
            </a:pPr>
            <a:r>
              <a:rPr lang="en-US" sz="2600" b="1" dirty="0">
                <a:solidFill>
                  <a:srgbClr val="4A4A4A"/>
                </a:solidFill>
                <a:latin typeface="Century Gothic" pitchFamily="34" charset="0"/>
                <a:ea typeface="Century Gothic" pitchFamily="34" charset="-122"/>
                <a:cs typeface="Century Gothic" pitchFamily="34" charset="-120"/>
              </a:rPr>
              <a:t>Manager</a:t>
            </a:r>
            <a:endParaRPr lang="en-US" sz="2600" dirty="0"/>
          </a:p>
        </p:txBody>
      </p:sp>
      <p:sp>
        <p:nvSpPr>
          <p:cNvPr id="9" name="Shape 6"/>
          <p:cNvSpPr/>
          <p:nvPr/>
        </p:nvSpPr>
        <p:spPr>
          <a:xfrm>
            <a:off x="4526280" y="2651760"/>
            <a:ext cx="3154680" cy="914"/>
          </a:xfrm>
          <a:prstGeom prst="line">
            <a:avLst/>
          </a:prstGeom>
          <a:noFill/>
          <a:ln w="31750">
            <a:solidFill>
              <a:srgbClr val="636363"/>
            </a:solidFill>
            <a:prstDash val="solid"/>
            <a:tailEnd type="triangle"/>
          </a:ln>
        </p:spPr>
        <p:txBody>
          <a:bodyPr/>
          <a:lstStyle/>
          <a:p>
            <a:endParaRPr lang="en-CA"/>
          </a:p>
        </p:txBody>
      </p:sp>
      <p:sp>
        <p:nvSpPr>
          <p:cNvPr id="10" name="Text 7"/>
          <p:cNvSpPr txBox="1"/>
          <p:nvPr/>
        </p:nvSpPr>
        <p:spPr>
          <a:xfrm>
            <a:off x="4434840" y="2057400"/>
            <a:ext cx="3337560" cy="365760"/>
          </a:xfrm>
          <a:prstGeom prst="rect">
            <a:avLst/>
          </a:prstGeom>
          <a:noFill/>
          <a:ln/>
        </p:spPr>
        <p:txBody>
          <a:bodyPr wrap="square" lIns="0" tIns="0" rIns="0" bIns="0" rtlCol="0" anchor="t"/>
          <a:lstStyle/>
          <a:p>
            <a:pPr marL="0" indent="0" algn="ctr">
              <a:buNone/>
            </a:pPr>
            <a:r>
              <a:rPr lang="en-US" sz="1400" i="1" dirty="0">
                <a:solidFill>
                  <a:srgbClr val="8C8C8C"/>
                </a:solidFill>
                <a:latin typeface="Century Gothic" pitchFamily="34" charset="0"/>
                <a:ea typeface="Century Gothic" pitchFamily="34" charset="-122"/>
                <a:cs typeface="Century Gothic" pitchFamily="34" charset="-120"/>
              </a:rPr>
              <a:t>You still feel like you</a:t>
            </a:r>
            <a:endParaRPr lang="en-US" sz="1400" dirty="0"/>
          </a:p>
        </p:txBody>
      </p:sp>
      <p:sp>
        <p:nvSpPr>
          <p:cNvPr id="11" name="Text 8"/>
          <p:cNvSpPr txBox="1"/>
          <p:nvPr/>
        </p:nvSpPr>
        <p:spPr>
          <a:xfrm>
            <a:off x="4434840" y="2834640"/>
            <a:ext cx="3337560" cy="365760"/>
          </a:xfrm>
          <a:prstGeom prst="rect">
            <a:avLst/>
          </a:prstGeom>
          <a:noFill/>
          <a:ln/>
        </p:spPr>
        <p:txBody>
          <a:bodyPr wrap="square" lIns="0" tIns="0" rIns="0" bIns="0" rtlCol="0" anchor="t"/>
          <a:lstStyle/>
          <a:p>
            <a:pPr marL="0" indent="0" algn="ctr">
              <a:buNone/>
            </a:pPr>
            <a:r>
              <a:rPr lang="en-US" sz="1400" i="1" dirty="0">
                <a:solidFill>
                  <a:srgbClr val="8C8C8C"/>
                </a:solidFill>
                <a:latin typeface="Century Gothic" pitchFamily="34" charset="0"/>
                <a:ea typeface="Century Gothic" pitchFamily="34" charset="-122"/>
                <a:cs typeface="Century Gothic" pitchFamily="34" charset="-120"/>
              </a:rPr>
              <a:t>Others now see the role</a:t>
            </a:r>
            <a:endParaRPr lang="en-US" sz="1400" dirty="0"/>
          </a:p>
        </p:txBody>
      </p:sp>
      <p:sp>
        <p:nvSpPr>
          <p:cNvPr id="12" name="Shape 9"/>
          <p:cNvSpPr/>
          <p:nvPr/>
        </p:nvSpPr>
        <p:spPr>
          <a:xfrm>
            <a:off x="502920" y="4069080"/>
            <a:ext cx="2103120" cy="731520"/>
          </a:xfrm>
          <a:prstGeom prst="roundRect">
            <a:avLst>
              <a:gd name="adj" fmla="val 18750"/>
            </a:avLst>
          </a:prstGeom>
          <a:solidFill>
            <a:srgbClr val="F2F2F2"/>
          </a:solidFill>
          <a:ln w="9525">
            <a:solidFill>
              <a:srgbClr val="F2F2F2"/>
            </a:solidFill>
            <a:prstDash val="solid"/>
          </a:ln>
        </p:spPr>
        <p:txBody>
          <a:bodyPr/>
          <a:lstStyle/>
          <a:p>
            <a:endParaRPr lang="en-CA"/>
          </a:p>
        </p:txBody>
      </p:sp>
      <p:pic>
        <p:nvPicPr>
          <p:cNvPr id="13" name="Image 1" descr="preencoded.png"/>
          <p:cNvPicPr>
            <a:picLocks noChangeAspect="1"/>
          </p:cNvPicPr>
          <p:nvPr/>
        </p:nvPicPr>
        <p:blipFill>
          <a:blip r:embed="rId4"/>
          <a:stretch>
            <a:fillRect/>
          </a:stretch>
        </p:blipFill>
        <p:spPr>
          <a:xfrm>
            <a:off x="640080" y="4261104"/>
            <a:ext cx="347472" cy="347472"/>
          </a:xfrm>
          <a:prstGeom prst="rect">
            <a:avLst/>
          </a:prstGeom>
        </p:spPr>
      </p:pic>
      <p:sp>
        <p:nvSpPr>
          <p:cNvPr id="14" name="Text 10"/>
          <p:cNvSpPr txBox="1"/>
          <p:nvPr/>
        </p:nvSpPr>
        <p:spPr>
          <a:xfrm>
            <a:off x="1124712" y="4069080"/>
            <a:ext cx="1463040" cy="731520"/>
          </a:xfrm>
          <a:prstGeom prst="rect">
            <a:avLst/>
          </a:prstGeom>
          <a:noFill/>
          <a:ln/>
        </p:spPr>
        <p:txBody>
          <a:bodyPr wrap="square" lIns="0" tIns="0" rIns="0" bIns="0" rtlCol="0" anchor="ctr"/>
          <a:lstStyle/>
          <a:p>
            <a:pPr marL="0" indent="0">
              <a:buNone/>
            </a:pPr>
            <a:r>
              <a:rPr lang="en-US" sz="1300" b="1" dirty="0">
                <a:solidFill>
                  <a:srgbClr val="4A4A4A"/>
                </a:solidFill>
                <a:latin typeface="Century Gothic" pitchFamily="34" charset="0"/>
                <a:ea typeface="Century Gothic" pitchFamily="34" charset="-122"/>
                <a:cs typeface="Century Gothic" pitchFamily="34" charset="-120"/>
              </a:rPr>
              <a:t>Identity</a:t>
            </a:r>
            <a:endParaRPr lang="en-US" sz="1300" dirty="0"/>
          </a:p>
        </p:txBody>
      </p:sp>
      <p:sp>
        <p:nvSpPr>
          <p:cNvPr id="15" name="Shape 11"/>
          <p:cNvSpPr/>
          <p:nvPr/>
        </p:nvSpPr>
        <p:spPr>
          <a:xfrm>
            <a:off x="2788920" y="4069080"/>
            <a:ext cx="2103120" cy="731520"/>
          </a:xfrm>
          <a:prstGeom prst="roundRect">
            <a:avLst>
              <a:gd name="adj" fmla="val 18750"/>
            </a:avLst>
          </a:prstGeom>
          <a:solidFill>
            <a:srgbClr val="F2F2F2"/>
          </a:solidFill>
          <a:ln w="9525">
            <a:solidFill>
              <a:srgbClr val="F2F2F2"/>
            </a:solidFill>
            <a:prstDash val="solid"/>
          </a:ln>
        </p:spPr>
        <p:txBody>
          <a:bodyPr/>
          <a:lstStyle/>
          <a:p>
            <a:endParaRPr lang="en-CA"/>
          </a:p>
        </p:txBody>
      </p:sp>
      <p:pic>
        <p:nvPicPr>
          <p:cNvPr id="16" name="Image 2" descr="preencoded.png"/>
          <p:cNvPicPr>
            <a:picLocks noChangeAspect="1"/>
          </p:cNvPicPr>
          <p:nvPr/>
        </p:nvPicPr>
        <p:blipFill>
          <a:blip r:embed="rId5"/>
          <a:stretch>
            <a:fillRect/>
          </a:stretch>
        </p:blipFill>
        <p:spPr>
          <a:xfrm>
            <a:off x="2926080" y="4261104"/>
            <a:ext cx="347472" cy="347472"/>
          </a:xfrm>
          <a:prstGeom prst="rect">
            <a:avLst/>
          </a:prstGeom>
        </p:spPr>
      </p:pic>
      <p:sp>
        <p:nvSpPr>
          <p:cNvPr id="17" name="Text 12"/>
          <p:cNvSpPr txBox="1"/>
          <p:nvPr/>
        </p:nvSpPr>
        <p:spPr>
          <a:xfrm>
            <a:off x="3410712" y="4069080"/>
            <a:ext cx="1463040" cy="731520"/>
          </a:xfrm>
          <a:prstGeom prst="rect">
            <a:avLst/>
          </a:prstGeom>
          <a:noFill/>
          <a:ln/>
        </p:spPr>
        <p:txBody>
          <a:bodyPr wrap="square" lIns="0" tIns="0" rIns="0" bIns="0" rtlCol="0" anchor="ctr"/>
          <a:lstStyle/>
          <a:p>
            <a:pPr marL="0" indent="0">
              <a:buNone/>
            </a:pPr>
            <a:r>
              <a:rPr lang="en-US" sz="1300" b="1" dirty="0">
                <a:solidFill>
                  <a:srgbClr val="4A4A4A"/>
                </a:solidFill>
                <a:latin typeface="Century Gothic" pitchFamily="34" charset="0"/>
                <a:ea typeface="Century Gothic" pitchFamily="34" charset="-122"/>
                <a:cs typeface="Century Gothic" pitchFamily="34" charset="-120"/>
              </a:rPr>
              <a:t>Relationships</a:t>
            </a:r>
            <a:endParaRPr lang="en-US" sz="1300" dirty="0"/>
          </a:p>
        </p:txBody>
      </p:sp>
      <p:sp>
        <p:nvSpPr>
          <p:cNvPr id="18" name="Shape 13"/>
          <p:cNvSpPr/>
          <p:nvPr/>
        </p:nvSpPr>
        <p:spPr>
          <a:xfrm>
            <a:off x="7360920" y="4069080"/>
            <a:ext cx="2103120" cy="731520"/>
          </a:xfrm>
          <a:prstGeom prst="roundRect">
            <a:avLst>
              <a:gd name="adj" fmla="val 18750"/>
            </a:avLst>
          </a:prstGeom>
          <a:solidFill>
            <a:srgbClr val="F2F2F2"/>
          </a:solidFill>
          <a:ln w="9525">
            <a:solidFill>
              <a:srgbClr val="F2F2F2"/>
            </a:solidFill>
            <a:prstDash val="solid"/>
          </a:ln>
        </p:spPr>
        <p:txBody>
          <a:bodyPr/>
          <a:lstStyle/>
          <a:p>
            <a:endParaRPr lang="en-CA"/>
          </a:p>
        </p:txBody>
      </p:sp>
      <p:pic>
        <p:nvPicPr>
          <p:cNvPr id="19" name="Image 3" descr="preencoded.png"/>
          <p:cNvPicPr>
            <a:picLocks noChangeAspect="1"/>
          </p:cNvPicPr>
          <p:nvPr/>
        </p:nvPicPr>
        <p:blipFill>
          <a:blip r:embed="rId6"/>
          <a:stretch>
            <a:fillRect/>
          </a:stretch>
        </p:blipFill>
        <p:spPr>
          <a:xfrm>
            <a:off x="7498080" y="4261104"/>
            <a:ext cx="347472" cy="347472"/>
          </a:xfrm>
          <a:prstGeom prst="rect">
            <a:avLst/>
          </a:prstGeom>
        </p:spPr>
      </p:pic>
      <p:sp>
        <p:nvSpPr>
          <p:cNvPr id="20" name="Text 14"/>
          <p:cNvSpPr txBox="1"/>
          <p:nvPr/>
        </p:nvSpPr>
        <p:spPr>
          <a:xfrm>
            <a:off x="7982712" y="4069080"/>
            <a:ext cx="1463040" cy="731520"/>
          </a:xfrm>
          <a:prstGeom prst="rect">
            <a:avLst/>
          </a:prstGeom>
          <a:noFill/>
          <a:ln/>
        </p:spPr>
        <p:txBody>
          <a:bodyPr wrap="square" lIns="0" tIns="0" rIns="0" bIns="0" rtlCol="0" anchor="ctr"/>
          <a:lstStyle/>
          <a:p>
            <a:pPr marL="0" indent="0">
              <a:buNone/>
            </a:pPr>
            <a:r>
              <a:rPr lang="en-US" sz="1300" b="1" dirty="0">
                <a:solidFill>
                  <a:srgbClr val="4A4A4A"/>
                </a:solidFill>
                <a:latin typeface="Century Gothic" pitchFamily="34" charset="0"/>
                <a:ea typeface="Century Gothic" pitchFamily="34" charset="-122"/>
                <a:cs typeface="Century Gothic" pitchFamily="34" charset="-120"/>
              </a:rPr>
              <a:t>Communication</a:t>
            </a:r>
            <a:endParaRPr lang="en-US" sz="1300" dirty="0"/>
          </a:p>
        </p:txBody>
      </p:sp>
      <p:sp>
        <p:nvSpPr>
          <p:cNvPr id="21" name="Shape 15"/>
          <p:cNvSpPr/>
          <p:nvPr/>
        </p:nvSpPr>
        <p:spPr>
          <a:xfrm>
            <a:off x="5074920" y="4069080"/>
            <a:ext cx="2103120" cy="731520"/>
          </a:xfrm>
          <a:prstGeom prst="roundRect">
            <a:avLst>
              <a:gd name="adj" fmla="val 18750"/>
            </a:avLst>
          </a:prstGeom>
          <a:solidFill>
            <a:srgbClr val="F2F2F2"/>
          </a:solidFill>
          <a:ln w="9525">
            <a:solidFill>
              <a:srgbClr val="F2F2F2"/>
            </a:solidFill>
            <a:prstDash val="solid"/>
          </a:ln>
        </p:spPr>
        <p:txBody>
          <a:bodyPr/>
          <a:lstStyle/>
          <a:p>
            <a:endParaRPr lang="en-CA"/>
          </a:p>
        </p:txBody>
      </p:sp>
      <p:pic>
        <p:nvPicPr>
          <p:cNvPr id="22" name="Image 4" descr="preencoded.png"/>
          <p:cNvPicPr>
            <a:picLocks noChangeAspect="1"/>
          </p:cNvPicPr>
          <p:nvPr/>
        </p:nvPicPr>
        <p:blipFill>
          <a:blip r:embed="rId7"/>
          <a:stretch>
            <a:fillRect/>
          </a:stretch>
        </p:blipFill>
        <p:spPr>
          <a:xfrm>
            <a:off x="5212080" y="4261104"/>
            <a:ext cx="347472" cy="347472"/>
          </a:xfrm>
          <a:prstGeom prst="rect">
            <a:avLst/>
          </a:prstGeom>
        </p:spPr>
      </p:pic>
      <p:sp>
        <p:nvSpPr>
          <p:cNvPr id="23" name="Text 16"/>
          <p:cNvSpPr txBox="1"/>
          <p:nvPr/>
        </p:nvSpPr>
        <p:spPr>
          <a:xfrm>
            <a:off x="5696712" y="4069080"/>
            <a:ext cx="1463040" cy="731520"/>
          </a:xfrm>
          <a:prstGeom prst="rect">
            <a:avLst/>
          </a:prstGeom>
          <a:noFill/>
          <a:ln/>
        </p:spPr>
        <p:txBody>
          <a:bodyPr wrap="square" lIns="0" tIns="0" rIns="0" bIns="0" rtlCol="0" anchor="ctr"/>
          <a:lstStyle/>
          <a:p>
            <a:pPr marL="0" indent="0">
              <a:buNone/>
            </a:pPr>
            <a:r>
              <a:rPr lang="en-US" sz="1300" b="1" dirty="0">
                <a:solidFill>
                  <a:srgbClr val="4A4A4A"/>
                </a:solidFill>
                <a:latin typeface="Century Gothic" pitchFamily="34" charset="0"/>
                <a:ea typeface="Century Gothic" pitchFamily="34" charset="-122"/>
                <a:cs typeface="Century Gothic" pitchFamily="34" charset="-120"/>
              </a:rPr>
              <a:t>Boundaries</a:t>
            </a:r>
            <a:endParaRPr lang="en-US" sz="1300" dirty="0"/>
          </a:p>
        </p:txBody>
      </p:sp>
      <p:sp>
        <p:nvSpPr>
          <p:cNvPr id="24" name="Shape 17"/>
          <p:cNvSpPr/>
          <p:nvPr/>
        </p:nvSpPr>
        <p:spPr>
          <a:xfrm>
            <a:off x="9646920" y="4069080"/>
            <a:ext cx="2103120" cy="731520"/>
          </a:xfrm>
          <a:prstGeom prst="roundRect">
            <a:avLst>
              <a:gd name="adj" fmla="val 18750"/>
            </a:avLst>
          </a:prstGeom>
          <a:solidFill>
            <a:srgbClr val="F2F2F2"/>
          </a:solidFill>
          <a:ln w="9525">
            <a:solidFill>
              <a:srgbClr val="F2F2F2"/>
            </a:solidFill>
            <a:prstDash val="solid"/>
          </a:ln>
        </p:spPr>
        <p:txBody>
          <a:bodyPr/>
          <a:lstStyle/>
          <a:p>
            <a:endParaRPr lang="en-CA"/>
          </a:p>
        </p:txBody>
      </p:sp>
      <p:pic>
        <p:nvPicPr>
          <p:cNvPr id="25" name="Image 5" descr="preencoded.png"/>
          <p:cNvPicPr>
            <a:picLocks noChangeAspect="1"/>
          </p:cNvPicPr>
          <p:nvPr/>
        </p:nvPicPr>
        <p:blipFill>
          <a:blip r:embed="rId8"/>
          <a:stretch>
            <a:fillRect/>
          </a:stretch>
        </p:blipFill>
        <p:spPr>
          <a:xfrm>
            <a:off x="9784080" y="4261104"/>
            <a:ext cx="347472" cy="347472"/>
          </a:xfrm>
          <a:prstGeom prst="rect">
            <a:avLst/>
          </a:prstGeom>
        </p:spPr>
      </p:pic>
      <p:sp>
        <p:nvSpPr>
          <p:cNvPr id="26" name="Text 18"/>
          <p:cNvSpPr txBox="1"/>
          <p:nvPr/>
        </p:nvSpPr>
        <p:spPr>
          <a:xfrm>
            <a:off x="10268712" y="4069080"/>
            <a:ext cx="1463040" cy="731520"/>
          </a:xfrm>
          <a:prstGeom prst="rect">
            <a:avLst/>
          </a:prstGeom>
          <a:noFill/>
          <a:ln/>
        </p:spPr>
        <p:txBody>
          <a:bodyPr wrap="square" lIns="0" tIns="0" rIns="0" bIns="0" rtlCol="0" anchor="ctr"/>
          <a:lstStyle/>
          <a:p>
            <a:pPr marL="0" indent="0">
              <a:buNone/>
            </a:pPr>
            <a:r>
              <a:rPr lang="en-US" sz="1300" b="1" dirty="0">
                <a:solidFill>
                  <a:srgbClr val="4A4A4A"/>
                </a:solidFill>
                <a:latin typeface="Century Gothic" pitchFamily="34" charset="0"/>
                <a:ea typeface="Century Gothic" pitchFamily="34" charset="-122"/>
                <a:cs typeface="Century Gothic" pitchFamily="34" charset="-120"/>
              </a:rPr>
              <a:t>Accountability</a:t>
            </a:r>
            <a:endParaRPr lang="en-US" sz="1300" dirty="0"/>
          </a:p>
        </p:txBody>
      </p:sp>
      <p:sp>
        <p:nvSpPr>
          <p:cNvPr id="27" name="Shape 19"/>
          <p:cNvSpPr/>
          <p:nvPr/>
        </p:nvSpPr>
        <p:spPr>
          <a:xfrm>
            <a:off x="502920" y="5120640"/>
            <a:ext cx="11201400" cy="868680"/>
          </a:xfrm>
          <a:prstGeom prst="roundRect">
            <a:avLst>
              <a:gd name="adj" fmla="val 15789"/>
            </a:avLst>
          </a:prstGeom>
          <a:solidFill>
            <a:srgbClr val="F8F3DF"/>
          </a:solidFill>
          <a:ln w="9525">
            <a:solidFill>
              <a:srgbClr val="F8F3DF"/>
            </a:solidFill>
            <a:prstDash val="solid"/>
          </a:ln>
        </p:spPr>
        <p:txBody>
          <a:bodyPr/>
          <a:lstStyle/>
          <a:p>
            <a:endParaRPr lang="en-CA"/>
          </a:p>
        </p:txBody>
      </p:sp>
      <p:sp>
        <p:nvSpPr>
          <p:cNvPr id="28" name="Text 20"/>
          <p:cNvSpPr txBox="1"/>
          <p:nvPr/>
        </p:nvSpPr>
        <p:spPr>
          <a:xfrm>
            <a:off x="822960" y="5120640"/>
            <a:ext cx="10698480" cy="868680"/>
          </a:xfrm>
          <a:prstGeom prst="rect">
            <a:avLst/>
          </a:prstGeom>
          <a:noFill/>
          <a:ln/>
        </p:spPr>
        <p:txBody>
          <a:bodyPr wrap="square" lIns="0" tIns="0" rIns="0" bIns="0" rtlCol="0" anchor="ctr"/>
          <a:lstStyle/>
          <a:p>
            <a:pPr marL="0" indent="0">
              <a:buNone/>
            </a:pPr>
            <a:r>
              <a:rPr lang="en-US" sz="1100" b="1" kern="0" spc="150" dirty="0">
                <a:solidFill>
                  <a:srgbClr val="C9AE4B"/>
                </a:solidFill>
                <a:latin typeface="Century Gothic" pitchFamily="34" charset="0"/>
                <a:ea typeface="Century Gothic" pitchFamily="34" charset="-122"/>
                <a:cs typeface="Century Gothic" pitchFamily="34" charset="-120"/>
              </a:rPr>
              <a:t>WORKSHOP TAKEAWAY   </a:t>
            </a:r>
            <a:r>
              <a:rPr lang="en-US" sz="1800" b="1" i="1" dirty="0">
                <a:solidFill>
                  <a:srgbClr val="4A4A4A"/>
                </a:solidFill>
                <a:latin typeface="Century Gothic" pitchFamily="34" charset="0"/>
                <a:ea typeface="Century Gothic" pitchFamily="34" charset="-122"/>
                <a:cs typeface="Century Gothic" pitchFamily="34" charset="-120"/>
              </a:rPr>
              <a:t>Your role can change overnight. Your leadership identity takes longer.</a:t>
            </a:r>
            <a:endParaRPr lang="en-US" sz="1600" dirty="0"/>
          </a:p>
        </p:txBody>
      </p:sp>
      <p:sp>
        <p:nvSpPr>
          <p:cNvPr id="29"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2</a:t>
            </a:fld>
            <a:endParaRPr lang="en-US"/>
          </a:p>
        </p:txBody>
      </p:sp>
      <p:sp>
        <p:nvSpPr>
          <p:cNvPr id="40" name="Gap Label"/>
          <p:cNvSpPr txBox="1"/>
          <p:nvPr/>
        </p:nvSpPr>
        <p:spPr>
          <a:xfrm>
            <a:off x="502920" y="3730752"/>
            <a:ext cx="7315200" cy="274320"/>
          </a:xfrm>
          <a:prstGeom prst="rect">
            <a:avLst/>
          </a:prstGeom>
          <a:noFill/>
          <a:ln/>
        </p:spPr>
        <p:txBody>
          <a:bodyPr wrap="square" lIns="0" tIns="0" rIns="0" bIns="0" rtlCol="0" anchor="b"/>
          <a:lstStyle/>
          <a:p>
            <a:pPr marL="0" indent="0">
              <a:buNone/>
            </a:pPr>
            <a:r>
              <a:rPr lang="en-US" sz="1100" b="1" kern="0" spc="150" dirty="0">
                <a:solidFill>
                  <a:srgbClr val="C9AE4B"/>
                </a:solidFill>
                <a:latin typeface="Century Gothic" pitchFamily="34" charset="0"/>
                <a:ea typeface="Century Gothic" pitchFamily="34" charset="-122"/>
                <a:cs typeface="Century Gothic" pitchFamily="34" charset="-120"/>
              </a:rPr>
              <a:t>WHERE THE GAP SHOWS UP</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3D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WELCOME  |  FOUR LEADERSHIP QUESTIONS</a:t>
            </a:r>
            <a:endParaRPr lang="en-US" sz="900" dirty="0"/>
          </a:p>
        </p:txBody>
      </p:sp>
      <p:sp>
        <p:nvSpPr>
          <p:cNvPr id="4" name="Shape 1"/>
          <p:cNvSpPr/>
          <p:nvPr/>
        </p:nvSpPr>
        <p:spPr>
          <a:xfrm>
            <a:off x="1463040" y="457200"/>
            <a:ext cx="1929384" cy="420624"/>
          </a:xfrm>
          <a:prstGeom prst="roundRect">
            <a:avLst>
              <a:gd name="adj" fmla="val 26087"/>
            </a:avLst>
          </a:prstGeom>
          <a:solidFill>
            <a:srgbClr val="E2CD74"/>
          </a:solidFill>
          <a:ln w="12700">
            <a:solidFill>
              <a:srgbClr val="E2CD74"/>
            </a:solidFill>
            <a:prstDash val="solid"/>
          </a:ln>
        </p:spPr>
        <p:txBody>
          <a:bodyPr/>
          <a:lstStyle/>
          <a:p>
            <a:endParaRPr lang="en-CA"/>
          </a:p>
        </p:txBody>
      </p:sp>
      <p:sp>
        <p:nvSpPr>
          <p:cNvPr id="5" name="Text 2"/>
          <p:cNvSpPr txBox="1"/>
          <p:nvPr/>
        </p:nvSpPr>
        <p:spPr>
          <a:xfrm>
            <a:off x="1463040" y="457200"/>
            <a:ext cx="1929384" cy="420624"/>
          </a:xfrm>
          <a:prstGeom prst="rect">
            <a:avLst/>
          </a:prstGeom>
          <a:noFill/>
          <a:ln/>
        </p:spPr>
        <p:txBody>
          <a:bodyPr wrap="square" lIns="0" tIns="0" rIns="0" bIns="0" rtlCol="0" anchor="ctr"/>
          <a:lstStyle/>
          <a:p>
            <a:pPr marL="0" indent="0" algn="ctr">
              <a:buNone/>
            </a:pPr>
            <a:r>
              <a:rPr lang="en-US" sz="1200" b="1" kern="0" spc="150" dirty="0">
                <a:solidFill>
                  <a:srgbClr val="4A4A4A"/>
                </a:solidFill>
                <a:latin typeface="Century Gothic" pitchFamily="34" charset="0"/>
                <a:ea typeface="Century Gothic" pitchFamily="34" charset="-122"/>
                <a:cs typeface="Century Gothic" pitchFamily="34" charset="-120"/>
              </a:rPr>
              <a:t>QUICK CHECK-IN</a:t>
            </a:r>
            <a:endParaRPr lang="en-US" sz="1200" dirty="0"/>
          </a:p>
        </p:txBody>
      </p:sp>
      <p:sp>
        <p:nvSpPr>
          <p:cNvPr id="6" name="Shape 3"/>
          <p:cNvSpPr/>
          <p:nvPr/>
        </p:nvSpPr>
        <p:spPr>
          <a:xfrm>
            <a:off x="10104120" y="420624"/>
            <a:ext cx="1645920" cy="493776"/>
          </a:xfrm>
          <a:prstGeom prst="roundRect">
            <a:avLst>
              <a:gd name="adj" fmla="val 25926"/>
            </a:avLst>
          </a:prstGeom>
          <a:solidFill>
            <a:srgbClr val="636363"/>
          </a:solidFill>
          <a:ln w="12700">
            <a:solidFill>
              <a:srgbClr val="636363"/>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259568" y="502920"/>
            <a:ext cx="329184" cy="329184"/>
          </a:xfrm>
          <a:prstGeom prst="rect">
            <a:avLst/>
          </a:prstGeom>
        </p:spPr>
      </p:pic>
      <p:sp>
        <p:nvSpPr>
          <p:cNvPr id="8" name="Text 4"/>
          <p:cNvSpPr txBox="1"/>
          <p:nvPr/>
        </p:nvSpPr>
        <p:spPr>
          <a:xfrm>
            <a:off x="10652760" y="420624"/>
            <a:ext cx="1051560" cy="493776"/>
          </a:xfrm>
          <a:prstGeom prst="rect">
            <a:avLst/>
          </a:prstGeom>
          <a:noFill/>
          <a:ln/>
        </p:spPr>
        <p:txBody>
          <a:bodyPr wrap="square" lIns="0" tIns="0" rIns="0" bIns="0" rtlCol="0" anchor="ctr"/>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4 MIN</a:t>
            </a:r>
            <a:endParaRPr lang="en-US" sz="1500" dirty="0"/>
          </a:p>
        </p:txBody>
      </p:sp>
      <p:sp>
        <p:nvSpPr>
          <p:cNvPr id="9" name="Shape 5"/>
          <p:cNvSpPr/>
          <p:nvPr/>
        </p:nvSpPr>
        <p:spPr>
          <a:xfrm>
            <a:off x="8567928" y="420624"/>
            <a:ext cx="1261872"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0" name="Image 2" descr="preencoded.png"/>
          <p:cNvPicPr>
            <a:picLocks noChangeAspect="1"/>
          </p:cNvPicPr>
          <p:nvPr/>
        </p:nvPicPr>
        <p:blipFill>
          <a:blip r:embed="rId5"/>
          <a:stretch>
            <a:fillRect/>
          </a:stretch>
        </p:blipFill>
        <p:spPr>
          <a:xfrm>
            <a:off x="8705088" y="512064"/>
            <a:ext cx="310896" cy="310896"/>
          </a:xfrm>
          <a:prstGeom prst="rect">
            <a:avLst/>
          </a:prstGeom>
        </p:spPr>
      </p:pic>
      <p:sp>
        <p:nvSpPr>
          <p:cNvPr id="11" name="Text 6"/>
          <p:cNvSpPr txBox="1"/>
          <p:nvPr/>
        </p:nvSpPr>
        <p:spPr>
          <a:xfrm>
            <a:off x="9079992" y="420624"/>
            <a:ext cx="713232"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Tables</a:t>
            </a:r>
            <a:endParaRPr lang="en-US" sz="1300" dirty="0"/>
          </a:p>
        </p:txBody>
      </p:sp>
      <p:sp>
        <p:nvSpPr>
          <p:cNvPr id="12" name="Shape 7"/>
          <p:cNvSpPr/>
          <p:nvPr/>
        </p:nvSpPr>
        <p:spPr>
          <a:xfrm>
            <a:off x="6784848" y="420624"/>
            <a:ext cx="1645920"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3" name="Image 3" descr="preencoded.png"/>
          <p:cNvPicPr>
            <a:picLocks noChangeAspect="1"/>
          </p:cNvPicPr>
          <p:nvPr/>
        </p:nvPicPr>
        <p:blipFill>
          <a:blip r:embed="rId6"/>
          <a:stretch>
            <a:fillRect/>
          </a:stretch>
        </p:blipFill>
        <p:spPr>
          <a:xfrm>
            <a:off x="6922008" y="512064"/>
            <a:ext cx="310896" cy="310896"/>
          </a:xfrm>
          <a:prstGeom prst="rect">
            <a:avLst/>
          </a:prstGeom>
        </p:spPr>
      </p:pic>
      <p:sp>
        <p:nvSpPr>
          <p:cNvPr id="14" name="Text 8"/>
          <p:cNvSpPr txBox="1"/>
          <p:nvPr/>
        </p:nvSpPr>
        <p:spPr>
          <a:xfrm>
            <a:off x="7296912" y="420624"/>
            <a:ext cx="1097280"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Individual</a:t>
            </a:r>
            <a:endParaRPr lang="en-US" sz="1300" dirty="0"/>
          </a:p>
        </p:txBody>
      </p:sp>
      <p:sp>
        <p:nvSpPr>
          <p:cNvPr id="15" name="Text 9"/>
          <p:cNvSpPr txBox="1"/>
          <p:nvPr/>
        </p:nvSpPr>
        <p:spPr>
          <a:xfrm>
            <a:off x="548640" y="1234440"/>
            <a:ext cx="11064240" cy="1188720"/>
          </a:xfrm>
          <a:prstGeom prst="rect">
            <a:avLst/>
          </a:prstGeom>
          <a:noFill/>
          <a:ln/>
        </p:spPr>
        <p:txBody>
          <a:bodyPr wrap="square" lIns="0" tIns="0" rIns="0" bIns="0" rtlCol="0" anchor="t"/>
          <a:lstStyle/>
          <a:p>
            <a:pPr marL="0" indent="0">
              <a:buNone/>
            </a:pPr>
            <a:r>
              <a:rPr lang="en-US" sz="2600" b="1" dirty="0">
                <a:solidFill>
                  <a:srgbClr val="4A4A4A"/>
                </a:solidFill>
                <a:latin typeface="Century Gothic" pitchFamily="34" charset="0"/>
                <a:ea typeface="Century Gothic" pitchFamily="34" charset="-122"/>
                <a:cs typeface="Century Gothic" pitchFamily="34" charset="-120"/>
              </a:rPr>
              <a:t>One word or short phrase:</a:t>
            </a:r>
            <a:endParaRPr lang="en-US" sz="2600" dirty="0"/>
          </a:p>
          <a:p>
            <a:pPr marL="0" indent="0">
              <a:buNone/>
            </a:pPr>
            <a:r>
              <a:rPr lang="en-US" sz="2600" b="1" dirty="0">
                <a:solidFill>
                  <a:srgbClr val="4A4A4A"/>
                </a:solidFill>
                <a:latin typeface="Century Gothic" pitchFamily="34" charset="0"/>
                <a:ea typeface="Century Gothic" pitchFamily="34" charset="-122"/>
                <a:cs typeface="Century Gothic" pitchFamily="34" charset="-120"/>
              </a:rPr>
              <a:t>What feels different about leading people now?</a:t>
            </a:r>
            <a:endParaRPr lang="en-US" sz="2600" dirty="0"/>
          </a:p>
        </p:txBody>
      </p:sp>
      <p:sp>
        <p:nvSpPr>
          <p:cNvPr id="16" name="Text 10"/>
          <p:cNvSpPr txBox="1"/>
          <p:nvPr/>
        </p:nvSpPr>
        <p:spPr>
          <a:xfrm>
            <a:off x="548640" y="2788920"/>
            <a:ext cx="5486400" cy="274320"/>
          </a:xfrm>
          <a:prstGeom prst="rect">
            <a:avLst/>
          </a:prstGeom>
          <a:noFill/>
          <a:ln/>
        </p:spPr>
        <p:txBody>
          <a:bodyPr wrap="square" lIns="0" tIns="0" rIns="0" bIns="0" rtlCol="0" anchor="t"/>
          <a:lstStyle/>
          <a:p>
            <a:pPr marL="0" indent="0">
              <a:buNone/>
            </a:pPr>
            <a:r>
              <a:rPr lang="en-US" sz="1100" b="1" kern="0" spc="150" dirty="0">
                <a:solidFill>
                  <a:srgbClr val="8C8C8C"/>
                </a:solidFill>
                <a:latin typeface="Century Gothic" pitchFamily="34" charset="0"/>
                <a:ea typeface="Century Gothic" pitchFamily="34" charset="-122"/>
                <a:cs typeface="Century Gothic" pitchFamily="34" charset="-120"/>
              </a:rPr>
              <a:t>HOW IT RUNS</a:t>
            </a:r>
            <a:endParaRPr lang="en-US" sz="1100" dirty="0"/>
          </a:p>
        </p:txBody>
      </p:sp>
      <p:sp>
        <p:nvSpPr>
          <p:cNvPr id="17" name="Shape 11"/>
          <p:cNvSpPr/>
          <p:nvPr/>
        </p:nvSpPr>
        <p:spPr>
          <a:xfrm>
            <a:off x="548640" y="3200400"/>
            <a:ext cx="384048" cy="384048"/>
          </a:xfrm>
          <a:prstGeom prst="ellipse">
            <a:avLst/>
          </a:prstGeom>
          <a:solidFill>
            <a:srgbClr val="636363"/>
          </a:solidFill>
          <a:ln w="12700">
            <a:solidFill>
              <a:srgbClr val="636363"/>
            </a:solidFill>
            <a:prstDash val="solid"/>
          </a:ln>
        </p:spPr>
        <p:txBody>
          <a:bodyPr/>
          <a:lstStyle/>
          <a:p>
            <a:endParaRPr lang="en-CA"/>
          </a:p>
        </p:txBody>
      </p:sp>
      <p:sp>
        <p:nvSpPr>
          <p:cNvPr id="18" name="Text 12"/>
          <p:cNvSpPr txBox="1"/>
          <p:nvPr/>
        </p:nvSpPr>
        <p:spPr>
          <a:xfrm>
            <a:off x="548640" y="32004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1</a:t>
            </a:r>
            <a:endParaRPr lang="en-US" sz="1300" dirty="0"/>
          </a:p>
        </p:txBody>
      </p:sp>
      <p:sp>
        <p:nvSpPr>
          <p:cNvPr id="19" name="Text 13"/>
          <p:cNvSpPr txBox="1"/>
          <p:nvPr/>
        </p:nvSpPr>
        <p:spPr>
          <a:xfrm>
            <a:off x="1097280" y="3182112"/>
            <a:ext cx="5029200" cy="420624"/>
          </a:xfrm>
          <a:prstGeom prst="rect">
            <a:avLst/>
          </a:prstGeom>
          <a:noFill/>
          <a:ln/>
        </p:spPr>
        <p:txBody>
          <a:bodyPr wrap="square" lIns="0" tIns="0" rIns="0" bIns="0" rtlCol="0" anchor="ctr"/>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Think of your word or phrase</a:t>
            </a:r>
            <a:endParaRPr lang="en-US" sz="1600" dirty="0"/>
          </a:p>
        </p:txBody>
      </p:sp>
      <p:sp>
        <p:nvSpPr>
          <p:cNvPr id="20" name="Text 14"/>
          <p:cNvSpPr txBox="1"/>
          <p:nvPr/>
        </p:nvSpPr>
        <p:spPr>
          <a:xfrm>
            <a:off x="6217920" y="3182112"/>
            <a:ext cx="1097280" cy="420624"/>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30 sec</a:t>
            </a:r>
            <a:endParaRPr lang="en-US" sz="1400" dirty="0"/>
          </a:p>
        </p:txBody>
      </p:sp>
      <p:sp>
        <p:nvSpPr>
          <p:cNvPr id="21" name="Shape 15"/>
          <p:cNvSpPr/>
          <p:nvPr/>
        </p:nvSpPr>
        <p:spPr>
          <a:xfrm>
            <a:off x="548640" y="3886200"/>
            <a:ext cx="384048" cy="384048"/>
          </a:xfrm>
          <a:prstGeom prst="ellipse">
            <a:avLst/>
          </a:prstGeom>
          <a:solidFill>
            <a:srgbClr val="636363"/>
          </a:solidFill>
          <a:ln w="12700">
            <a:solidFill>
              <a:srgbClr val="636363"/>
            </a:solidFill>
            <a:prstDash val="solid"/>
          </a:ln>
        </p:spPr>
        <p:txBody>
          <a:bodyPr/>
          <a:lstStyle/>
          <a:p>
            <a:endParaRPr lang="en-CA"/>
          </a:p>
        </p:txBody>
      </p:sp>
      <p:sp>
        <p:nvSpPr>
          <p:cNvPr id="22" name="Text 16"/>
          <p:cNvSpPr txBox="1"/>
          <p:nvPr/>
        </p:nvSpPr>
        <p:spPr>
          <a:xfrm>
            <a:off x="548640" y="38862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2</a:t>
            </a:r>
            <a:endParaRPr lang="en-US" sz="1300" dirty="0"/>
          </a:p>
        </p:txBody>
      </p:sp>
      <p:sp>
        <p:nvSpPr>
          <p:cNvPr id="23" name="Text 17"/>
          <p:cNvSpPr txBox="1"/>
          <p:nvPr/>
        </p:nvSpPr>
        <p:spPr>
          <a:xfrm>
            <a:off x="1097280" y="3867912"/>
            <a:ext cx="5029200" cy="420624"/>
          </a:xfrm>
          <a:prstGeom prst="rect">
            <a:avLst/>
          </a:prstGeom>
          <a:noFill/>
          <a:ln/>
        </p:spPr>
        <p:txBody>
          <a:bodyPr wrap="square" lIns="0" tIns="0" rIns="0" bIns="0" rtlCol="0" anchor="ctr"/>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Share it at your table (just the word, plus one sentence)</a:t>
            </a:r>
            <a:endParaRPr lang="en-US" sz="1600" dirty="0"/>
          </a:p>
        </p:txBody>
      </p:sp>
      <p:sp>
        <p:nvSpPr>
          <p:cNvPr id="24" name="Text 18"/>
          <p:cNvSpPr txBox="1"/>
          <p:nvPr/>
        </p:nvSpPr>
        <p:spPr>
          <a:xfrm>
            <a:off x="6217920" y="3867912"/>
            <a:ext cx="1097280" cy="420624"/>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2 min</a:t>
            </a:r>
            <a:endParaRPr lang="en-US" sz="1400" dirty="0"/>
          </a:p>
        </p:txBody>
      </p:sp>
      <p:sp>
        <p:nvSpPr>
          <p:cNvPr id="25" name="Shape 19"/>
          <p:cNvSpPr/>
          <p:nvPr/>
        </p:nvSpPr>
        <p:spPr>
          <a:xfrm>
            <a:off x="548640" y="4572000"/>
            <a:ext cx="384048" cy="384048"/>
          </a:xfrm>
          <a:prstGeom prst="ellipse">
            <a:avLst/>
          </a:prstGeom>
          <a:solidFill>
            <a:srgbClr val="636363"/>
          </a:solidFill>
          <a:ln w="12700">
            <a:solidFill>
              <a:srgbClr val="636363"/>
            </a:solidFill>
            <a:prstDash val="solid"/>
          </a:ln>
        </p:spPr>
        <p:txBody>
          <a:bodyPr/>
          <a:lstStyle/>
          <a:p>
            <a:endParaRPr lang="en-CA"/>
          </a:p>
        </p:txBody>
      </p:sp>
      <p:sp>
        <p:nvSpPr>
          <p:cNvPr id="26" name="Text 20"/>
          <p:cNvSpPr txBox="1"/>
          <p:nvPr/>
        </p:nvSpPr>
        <p:spPr>
          <a:xfrm>
            <a:off x="548640" y="45720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3</a:t>
            </a:r>
            <a:endParaRPr lang="en-US" sz="1300" dirty="0"/>
          </a:p>
        </p:txBody>
      </p:sp>
      <p:sp>
        <p:nvSpPr>
          <p:cNvPr id="27" name="Text 21"/>
          <p:cNvSpPr txBox="1"/>
          <p:nvPr/>
        </p:nvSpPr>
        <p:spPr>
          <a:xfrm>
            <a:off x="1097280" y="4553712"/>
            <a:ext cx="5029200" cy="420624"/>
          </a:xfrm>
          <a:prstGeom prst="rect">
            <a:avLst/>
          </a:prstGeom>
          <a:noFill/>
          <a:ln/>
        </p:spPr>
        <p:txBody>
          <a:bodyPr wrap="square" lIns="0" tIns="0" rIns="0" bIns="0" rtlCol="0" anchor="ctr"/>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A few voices to the whole room</a:t>
            </a:r>
            <a:endParaRPr lang="en-US" sz="1600" dirty="0"/>
          </a:p>
        </p:txBody>
      </p:sp>
      <p:sp>
        <p:nvSpPr>
          <p:cNvPr id="28" name="Text 22"/>
          <p:cNvSpPr txBox="1"/>
          <p:nvPr/>
        </p:nvSpPr>
        <p:spPr>
          <a:xfrm>
            <a:off x="6217920" y="4553712"/>
            <a:ext cx="1097280" cy="420624"/>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1.5 min</a:t>
            </a:r>
            <a:endParaRPr lang="en-US" sz="1400" dirty="0"/>
          </a:p>
        </p:txBody>
      </p:sp>
      <p:sp>
        <p:nvSpPr>
          <p:cNvPr id="29" name="Shape 23"/>
          <p:cNvSpPr/>
          <p:nvPr/>
        </p:nvSpPr>
        <p:spPr>
          <a:xfrm>
            <a:off x="7863840" y="2788920"/>
            <a:ext cx="3794760" cy="2331720"/>
          </a:xfrm>
          <a:prstGeom prst="roundRect">
            <a:avLst>
              <a:gd name="adj" fmla="val 5882"/>
            </a:avLst>
          </a:prstGeom>
          <a:solidFill>
            <a:srgbClr val="FFFFFF"/>
          </a:solidFill>
          <a:ln w="9525">
            <a:solidFill>
              <a:srgbClr val="D9D9D9"/>
            </a:solidFill>
            <a:prstDash val="solid"/>
          </a:ln>
        </p:spPr>
        <p:txBody>
          <a:bodyPr/>
          <a:lstStyle/>
          <a:p>
            <a:endParaRPr lang="en-CA"/>
          </a:p>
        </p:txBody>
      </p:sp>
      <p:sp>
        <p:nvSpPr>
          <p:cNvPr id="30" name="Shape 24"/>
          <p:cNvSpPr/>
          <p:nvPr/>
        </p:nvSpPr>
        <p:spPr>
          <a:xfrm>
            <a:off x="8138160" y="3063240"/>
            <a:ext cx="548640" cy="548640"/>
          </a:xfrm>
          <a:prstGeom prst="ellipse">
            <a:avLst/>
          </a:prstGeom>
          <a:solidFill>
            <a:srgbClr val="E2CD74"/>
          </a:solidFill>
          <a:ln w="12700">
            <a:solidFill>
              <a:srgbClr val="E2CD74"/>
            </a:solidFill>
            <a:prstDash val="solid"/>
          </a:ln>
        </p:spPr>
        <p:txBody>
          <a:bodyPr/>
          <a:lstStyle/>
          <a:p>
            <a:endParaRPr lang="en-CA"/>
          </a:p>
        </p:txBody>
      </p:sp>
      <p:pic>
        <p:nvPicPr>
          <p:cNvPr id="31" name="Image 4" descr="preencoded.png"/>
          <p:cNvPicPr>
            <a:picLocks noChangeAspect="1"/>
          </p:cNvPicPr>
          <p:nvPr/>
        </p:nvPicPr>
        <p:blipFill>
          <a:blip r:embed="rId7"/>
          <a:stretch>
            <a:fillRect/>
          </a:stretch>
        </p:blipFill>
        <p:spPr>
          <a:xfrm>
            <a:off x="8258861" y="3183941"/>
            <a:ext cx="307238" cy="307238"/>
          </a:xfrm>
          <a:prstGeom prst="rect">
            <a:avLst/>
          </a:prstGeom>
        </p:spPr>
      </p:pic>
      <p:sp>
        <p:nvSpPr>
          <p:cNvPr id="32" name="Text 25"/>
          <p:cNvSpPr txBox="1"/>
          <p:nvPr/>
        </p:nvSpPr>
        <p:spPr>
          <a:xfrm>
            <a:off x="8869680" y="3136392"/>
            <a:ext cx="2606040" cy="274320"/>
          </a:xfrm>
          <a:prstGeom prst="rect">
            <a:avLst/>
          </a:prstGeom>
          <a:noFill/>
          <a:ln/>
        </p:spPr>
        <p:txBody>
          <a:bodyPr wrap="square" lIns="0" tIns="0" rIns="0" bIns="0" rtlCol="0" anchor="t"/>
          <a:lstStyle/>
          <a:p>
            <a:pPr marL="0" indent="0">
              <a:buNone/>
            </a:pPr>
            <a:r>
              <a:rPr lang="en-US" sz="1100" b="1" kern="0" spc="150" dirty="0">
                <a:solidFill>
                  <a:srgbClr val="8C8C8C"/>
                </a:solidFill>
                <a:latin typeface="Century Gothic" pitchFamily="34" charset="0"/>
                <a:ea typeface="Century Gothic" pitchFamily="34" charset="-122"/>
                <a:cs typeface="Century Gothic" pitchFamily="34" charset="-120"/>
              </a:rPr>
              <a:t>YOU'LL PRODUCE</a:t>
            </a:r>
            <a:endParaRPr lang="en-US" sz="1100" dirty="0"/>
          </a:p>
        </p:txBody>
      </p:sp>
      <p:sp>
        <p:nvSpPr>
          <p:cNvPr id="33" name="Text 26"/>
          <p:cNvSpPr txBox="1"/>
          <p:nvPr/>
        </p:nvSpPr>
        <p:spPr>
          <a:xfrm>
            <a:off x="8138160" y="3749040"/>
            <a:ext cx="3246120" cy="1188720"/>
          </a:xfrm>
          <a:prstGeom prst="rect">
            <a:avLst/>
          </a:prstGeom>
          <a:noFill/>
          <a:ln/>
        </p:spPr>
        <p:txBody>
          <a:bodyPr wrap="square" lIns="0" tIns="0" rIns="0" bIns="0" rtlCol="0" anchor="t"/>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One word or short phrase that captures what feels different.</a:t>
            </a:r>
            <a:endParaRPr lang="en-US" sz="1600" dirty="0"/>
          </a:p>
        </p:txBody>
      </p:sp>
      <p:sp>
        <p:nvSpPr>
          <p:cNvPr id="34"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WELCOME  |  FOUR LEADERSHIP QUESTIONS</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Three Shifts Every Manager Keeps Making</a:t>
            </a:r>
            <a:endParaRPr lang="en-US" sz="3000" dirty="0"/>
          </a:p>
        </p:txBody>
      </p:sp>
      <p:sp>
        <p:nvSpPr>
          <p:cNvPr id="5" name="Text 2"/>
          <p:cNvSpPr txBox="1"/>
          <p:nvPr/>
        </p:nvSpPr>
        <p:spPr>
          <a:xfrm>
            <a:off x="548640" y="1280160"/>
            <a:ext cx="4572000" cy="274320"/>
          </a:xfrm>
          <a:prstGeom prst="rect">
            <a:avLst/>
          </a:prstGeom>
          <a:noFill/>
          <a:ln/>
        </p:spPr>
        <p:txBody>
          <a:bodyPr wrap="square" lIns="0" tIns="0" rIns="0" bIns="0" rtlCol="0" anchor="t"/>
          <a:lstStyle/>
          <a:p>
            <a:pPr marL="0" indent="0">
              <a:buNone/>
            </a:pPr>
            <a:r>
              <a:rPr lang="en-US" sz="1100" b="1" kern="0" spc="200" dirty="0">
                <a:solidFill>
                  <a:srgbClr val="8C8C8C"/>
                </a:solidFill>
                <a:latin typeface="Century Gothic" pitchFamily="34" charset="0"/>
                <a:ea typeface="Century Gothic" pitchFamily="34" charset="-122"/>
                <a:cs typeface="Century Gothic" pitchFamily="34" charset="-120"/>
              </a:rPr>
              <a:t>FROM</a:t>
            </a:r>
            <a:endParaRPr lang="en-US" sz="1100" dirty="0"/>
          </a:p>
        </p:txBody>
      </p:sp>
      <p:sp>
        <p:nvSpPr>
          <p:cNvPr id="6" name="Text 3"/>
          <p:cNvSpPr txBox="1"/>
          <p:nvPr/>
        </p:nvSpPr>
        <p:spPr>
          <a:xfrm>
            <a:off x="6355080" y="1280160"/>
            <a:ext cx="4572000" cy="274320"/>
          </a:xfrm>
          <a:prstGeom prst="rect">
            <a:avLst/>
          </a:prstGeom>
          <a:noFill/>
          <a:ln/>
        </p:spPr>
        <p:txBody>
          <a:bodyPr wrap="square" lIns="0" tIns="0" rIns="0" bIns="0" rtlCol="0" anchor="t"/>
          <a:lstStyle/>
          <a:p>
            <a:pPr marL="0" indent="0">
              <a:buNone/>
            </a:pPr>
            <a:r>
              <a:rPr lang="en-US" sz="1100" b="1" kern="0" spc="200" dirty="0">
                <a:solidFill>
                  <a:srgbClr val="C9AE4B"/>
                </a:solidFill>
                <a:latin typeface="Century Gothic" pitchFamily="34" charset="0"/>
                <a:ea typeface="Century Gothic" pitchFamily="34" charset="-122"/>
                <a:cs typeface="Century Gothic" pitchFamily="34" charset="-120"/>
              </a:rPr>
              <a:t>TO</a:t>
            </a:r>
            <a:endParaRPr lang="en-US" sz="1100" dirty="0"/>
          </a:p>
        </p:txBody>
      </p:sp>
      <p:sp>
        <p:nvSpPr>
          <p:cNvPr id="7" name="Shape 4"/>
          <p:cNvSpPr/>
          <p:nvPr/>
        </p:nvSpPr>
        <p:spPr>
          <a:xfrm>
            <a:off x="548640" y="1645920"/>
            <a:ext cx="4709160" cy="1234440"/>
          </a:xfrm>
          <a:prstGeom prst="roundRect">
            <a:avLst>
              <a:gd name="adj" fmla="val 11111"/>
            </a:avLst>
          </a:prstGeom>
          <a:solidFill>
            <a:srgbClr val="F2F2F2"/>
          </a:solidFill>
          <a:ln w="9525">
            <a:solidFill>
              <a:srgbClr val="F2F2F2"/>
            </a:solidFill>
            <a:prstDash val="solid"/>
          </a:ln>
        </p:spPr>
        <p:txBody>
          <a:bodyPr/>
          <a:lstStyle/>
          <a:p>
            <a:endParaRPr lang="en-CA"/>
          </a:p>
        </p:txBody>
      </p:sp>
      <p:pic>
        <p:nvPicPr>
          <p:cNvPr id="8" name="Image 1" descr="preencoded.png"/>
          <p:cNvPicPr>
            <a:picLocks noChangeAspect="1"/>
          </p:cNvPicPr>
          <p:nvPr/>
        </p:nvPicPr>
        <p:blipFill>
          <a:blip r:embed="rId4"/>
          <a:stretch>
            <a:fillRect/>
          </a:stretch>
        </p:blipFill>
        <p:spPr>
          <a:xfrm>
            <a:off x="822960" y="2029968"/>
            <a:ext cx="457200" cy="457200"/>
          </a:xfrm>
          <a:prstGeom prst="rect">
            <a:avLst/>
          </a:prstGeom>
        </p:spPr>
      </p:pic>
      <p:sp>
        <p:nvSpPr>
          <p:cNvPr id="9" name="Text 5"/>
          <p:cNvSpPr txBox="1"/>
          <p:nvPr/>
        </p:nvSpPr>
        <p:spPr>
          <a:xfrm>
            <a:off x="1508760" y="1645920"/>
            <a:ext cx="3611880" cy="1234440"/>
          </a:xfrm>
          <a:prstGeom prst="rect">
            <a:avLst/>
          </a:prstGeom>
          <a:noFill/>
          <a:ln/>
        </p:spPr>
        <p:txBody>
          <a:bodyPr wrap="square" lIns="0" tIns="0" rIns="0" bIns="0" rtlCol="0" anchor="ctr"/>
          <a:lstStyle/>
          <a:p>
            <a:pPr marL="0" indent="0">
              <a:buNone/>
            </a:pPr>
            <a:r>
              <a:rPr lang="en-US" sz="2000" dirty="0">
                <a:solidFill>
                  <a:srgbClr val="8C8C8C"/>
                </a:solidFill>
                <a:latin typeface="Century Gothic" pitchFamily="34" charset="0"/>
                <a:ea typeface="Century Gothic" pitchFamily="34" charset="-122"/>
                <a:cs typeface="Century Gothic" pitchFamily="34" charset="-120"/>
              </a:rPr>
              <a:t>Doing the work</a:t>
            </a:r>
            <a:endParaRPr lang="en-US" sz="2000" dirty="0"/>
          </a:p>
        </p:txBody>
      </p:sp>
      <p:sp>
        <p:nvSpPr>
          <p:cNvPr id="10" name="Shape 6"/>
          <p:cNvSpPr/>
          <p:nvPr/>
        </p:nvSpPr>
        <p:spPr>
          <a:xfrm>
            <a:off x="5468112" y="1965960"/>
            <a:ext cx="594360" cy="594360"/>
          </a:xfrm>
          <a:prstGeom prst="ellipse">
            <a:avLst/>
          </a:prstGeom>
          <a:solidFill>
            <a:srgbClr val="636363"/>
          </a:solidFill>
          <a:ln w="12700">
            <a:solidFill>
              <a:srgbClr val="636363"/>
            </a:solidFill>
            <a:prstDash val="solid"/>
          </a:ln>
        </p:spPr>
        <p:txBody>
          <a:bodyPr/>
          <a:lstStyle/>
          <a:p>
            <a:endParaRPr lang="en-CA"/>
          </a:p>
        </p:txBody>
      </p:sp>
      <p:pic>
        <p:nvPicPr>
          <p:cNvPr id="11" name="Image 2" descr="preencoded.png"/>
          <p:cNvPicPr>
            <a:picLocks noChangeAspect="1"/>
          </p:cNvPicPr>
          <p:nvPr/>
        </p:nvPicPr>
        <p:blipFill>
          <a:blip r:embed="rId5"/>
          <a:stretch>
            <a:fillRect/>
          </a:stretch>
        </p:blipFill>
        <p:spPr>
          <a:xfrm>
            <a:off x="5598871" y="2096719"/>
            <a:ext cx="332842" cy="332842"/>
          </a:xfrm>
          <a:prstGeom prst="rect">
            <a:avLst/>
          </a:prstGeom>
        </p:spPr>
      </p:pic>
      <p:sp>
        <p:nvSpPr>
          <p:cNvPr id="12" name="Shape 7"/>
          <p:cNvSpPr/>
          <p:nvPr/>
        </p:nvSpPr>
        <p:spPr>
          <a:xfrm>
            <a:off x="6309360" y="1645920"/>
            <a:ext cx="5349240" cy="1234440"/>
          </a:xfrm>
          <a:prstGeom prst="roundRect">
            <a:avLst>
              <a:gd name="adj" fmla="val 11111"/>
            </a:avLst>
          </a:prstGeom>
          <a:solidFill>
            <a:srgbClr val="E2CD74"/>
          </a:solidFill>
          <a:ln w="9525">
            <a:solidFill>
              <a:srgbClr val="E2CD74"/>
            </a:solidFill>
            <a:prstDash val="solid"/>
          </a:ln>
        </p:spPr>
        <p:txBody>
          <a:bodyPr/>
          <a:lstStyle/>
          <a:p>
            <a:endParaRPr lang="en-CA"/>
          </a:p>
        </p:txBody>
      </p:sp>
      <p:pic>
        <p:nvPicPr>
          <p:cNvPr id="13" name="Image 3" descr="preencoded.png"/>
          <p:cNvPicPr>
            <a:picLocks noChangeAspect="1"/>
          </p:cNvPicPr>
          <p:nvPr/>
        </p:nvPicPr>
        <p:blipFill>
          <a:blip r:embed="rId6"/>
          <a:stretch>
            <a:fillRect/>
          </a:stretch>
        </p:blipFill>
        <p:spPr>
          <a:xfrm>
            <a:off x="6583680" y="2029968"/>
            <a:ext cx="457200" cy="457200"/>
          </a:xfrm>
          <a:prstGeom prst="rect">
            <a:avLst/>
          </a:prstGeom>
        </p:spPr>
      </p:pic>
      <p:sp>
        <p:nvSpPr>
          <p:cNvPr id="14" name="Text 8"/>
          <p:cNvSpPr txBox="1"/>
          <p:nvPr/>
        </p:nvSpPr>
        <p:spPr>
          <a:xfrm>
            <a:off x="7269480" y="1645920"/>
            <a:ext cx="4206240" cy="1234440"/>
          </a:xfrm>
          <a:prstGeom prst="rect">
            <a:avLst/>
          </a:prstGeom>
          <a:noFill/>
          <a:ln/>
        </p:spPr>
        <p:txBody>
          <a:bodyPr wrap="square" lIns="0" tIns="0" rIns="0" bIns="0" rtlCol="0" anchor="ctr"/>
          <a:lstStyle/>
          <a:p>
            <a:pPr marL="0" indent="0">
              <a:buNone/>
            </a:pPr>
            <a:r>
              <a:rPr lang="en-US" sz="2000" b="1" dirty="0">
                <a:solidFill>
                  <a:srgbClr val="4A4A4A"/>
                </a:solidFill>
                <a:latin typeface="Century Gothic" pitchFamily="34" charset="0"/>
                <a:ea typeface="Century Gothic" pitchFamily="34" charset="-122"/>
                <a:cs typeface="Century Gothic" pitchFamily="34" charset="-120"/>
              </a:rPr>
              <a:t>Getting work done through others</a:t>
            </a:r>
            <a:endParaRPr lang="en-US" sz="2000" dirty="0"/>
          </a:p>
        </p:txBody>
      </p:sp>
      <p:sp>
        <p:nvSpPr>
          <p:cNvPr id="15" name="Shape 9"/>
          <p:cNvSpPr/>
          <p:nvPr/>
        </p:nvSpPr>
        <p:spPr>
          <a:xfrm>
            <a:off x="548640" y="3154680"/>
            <a:ext cx="4709160" cy="1234440"/>
          </a:xfrm>
          <a:prstGeom prst="roundRect">
            <a:avLst>
              <a:gd name="adj" fmla="val 11111"/>
            </a:avLst>
          </a:prstGeom>
          <a:solidFill>
            <a:srgbClr val="F2F2F2"/>
          </a:solidFill>
          <a:ln w="9525">
            <a:solidFill>
              <a:srgbClr val="F2F2F2"/>
            </a:solidFill>
            <a:prstDash val="solid"/>
          </a:ln>
        </p:spPr>
        <p:txBody>
          <a:bodyPr/>
          <a:lstStyle/>
          <a:p>
            <a:endParaRPr lang="en-CA"/>
          </a:p>
        </p:txBody>
      </p:sp>
      <p:pic>
        <p:nvPicPr>
          <p:cNvPr id="16" name="Image 4" descr="preencoded.png"/>
          <p:cNvPicPr>
            <a:picLocks noChangeAspect="1"/>
          </p:cNvPicPr>
          <p:nvPr/>
        </p:nvPicPr>
        <p:blipFill>
          <a:blip r:embed="rId7"/>
          <a:stretch>
            <a:fillRect/>
          </a:stretch>
        </p:blipFill>
        <p:spPr>
          <a:xfrm>
            <a:off x="822960" y="3538728"/>
            <a:ext cx="457200" cy="457200"/>
          </a:xfrm>
          <a:prstGeom prst="rect">
            <a:avLst/>
          </a:prstGeom>
        </p:spPr>
      </p:pic>
      <p:sp>
        <p:nvSpPr>
          <p:cNvPr id="17" name="Text 10"/>
          <p:cNvSpPr txBox="1"/>
          <p:nvPr/>
        </p:nvSpPr>
        <p:spPr>
          <a:xfrm>
            <a:off x="1508760" y="3154680"/>
            <a:ext cx="3611880" cy="1234440"/>
          </a:xfrm>
          <a:prstGeom prst="rect">
            <a:avLst/>
          </a:prstGeom>
          <a:noFill/>
          <a:ln/>
        </p:spPr>
        <p:txBody>
          <a:bodyPr wrap="square" lIns="0" tIns="0" rIns="0" bIns="0" rtlCol="0" anchor="ctr"/>
          <a:lstStyle/>
          <a:p>
            <a:pPr marL="0" indent="0">
              <a:buNone/>
            </a:pPr>
            <a:r>
              <a:rPr lang="en-US" sz="2000" dirty="0">
                <a:solidFill>
                  <a:srgbClr val="8C8C8C"/>
                </a:solidFill>
                <a:latin typeface="Century Gothic" pitchFamily="34" charset="0"/>
                <a:ea typeface="Century Gothic" pitchFamily="34" charset="-122"/>
                <a:cs typeface="Century Gothic" pitchFamily="34" charset="-120"/>
              </a:rPr>
              <a:t>Being one of the team</a:t>
            </a:r>
            <a:endParaRPr lang="en-US" sz="2000" dirty="0"/>
          </a:p>
        </p:txBody>
      </p:sp>
      <p:sp>
        <p:nvSpPr>
          <p:cNvPr id="18" name="Shape 11"/>
          <p:cNvSpPr/>
          <p:nvPr/>
        </p:nvSpPr>
        <p:spPr>
          <a:xfrm>
            <a:off x="5468112" y="3474720"/>
            <a:ext cx="594360" cy="594360"/>
          </a:xfrm>
          <a:prstGeom prst="ellipse">
            <a:avLst/>
          </a:prstGeom>
          <a:solidFill>
            <a:srgbClr val="636363"/>
          </a:solidFill>
          <a:ln w="12700">
            <a:solidFill>
              <a:srgbClr val="636363"/>
            </a:solidFill>
            <a:prstDash val="solid"/>
          </a:ln>
        </p:spPr>
        <p:txBody>
          <a:bodyPr/>
          <a:lstStyle/>
          <a:p>
            <a:endParaRPr lang="en-CA"/>
          </a:p>
        </p:txBody>
      </p:sp>
      <p:pic>
        <p:nvPicPr>
          <p:cNvPr id="19" name="Image 5" descr="preencoded.png"/>
          <p:cNvPicPr>
            <a:picLocks noChangeAspect="1"/>
          </p:cNvPicPr>
          <p:nvPr/>
        </p:nvPicPr>
        <p:blipFill>
          <a:blip r:embed="rId5"/>
          <a:stretch>
            <a:fillRect/>
          </a:stretch>
        </p:blipFill>
        <p:spPr>
          <a:xfrm>
            <a:off x="5598871" y="3605479"/>
            <a:ext cx="332842" cy="332842"/>
          </a:xfrm>
          <a:prstGeom prst="rect">
            <a:avLst/>
          </a:prstGeom>
        </p:spPr>
      </p:pic>
      <p:sp>
        <p:nvSpPr>
          <p:cNvPr id="20" name="Shape 12"/>
          <p:cNvSpPr/>
          <p:nvPr/>
        </p:nvSpPr>
        <p:spPr>
          <a:xfrm>
            <a:off x="6309360" y="3154680"/>
            <a:ext cx="5349240" cy="1234440"/>
          </a:xfrm>
          <a:prstGeom prst="roundRect">
            <a:avLst>
              <a:gd name="adj" fmla="val 11111"/>
            </a:avLst>
          </a:prstGeom>
          <a:solidFill>
            <a:srgbClr val="E2CD74"/>
          </a:solidFill>
          <a:ln w="9525">
            <a:solidFill>
              <a:srgbClr val="E2CD74"/>
            </a:solidFill>
            <a:prstDash val="solid"/>
          </a:ln>
        </p:spPr>
        <p:txBody>
          <a:bodyPr/>
          <a:lstStyle/>
          <a:p>
            <a:endParaRPr lang="en-CA"/>
          </a:p>
        </p:txBody>
      </p:sp>
      <p:pic>
        <p:nvPicPr>
          <p:cNvPr id="21" name="Image 6" descr="preencoded.png"/>
          <p:cNvPicPr>
            <a:picLocks noChangeAspect="1"/>
          </p:cNvPicPr>
          <p:nvPr/>
        </p:nvPicPr>
        <p:blipFill>
          <a:blip r:embed="rId8"/>
          <a:stretch>
            <a:fillRect/>
          </a:stretch>
        </p:blipFill>
        <p:spPr>
          <a:xfrm>
            <a:off x="6583680" y="3538728"/>
            <a:ext cx="457200" cy="457200"/>
          </a:xfrm>
          <a:prstGeom prst="rect">
            <a:avLst/>
          </a:prstGeom>
        </p:spPr>
      </p:pic>
      <p:sp>
        <p:nvSpPr>
          <p:cNvPr id="22" name="Text 13"/>
          <p:cNvSpPr txBox="1"/>
          <p:nvPr/>
        </p:nvSpPr>
        <p:spPr>
          <a:xfrm>
            <a:off x="7269480" y="3154680"/>
            <a:ext cx="4206240" cy="1234440"/>
          </a:xfrm>
          <a:prstGeom prst="rect">
            <a:avLst/>
          </a:prstGeom>
          <a:noFill/>
          <a:ln/>
        </p:spPr>
        <p:txBody>
          <a:bodyPr wrap="square" lIns="0" tIns="0" rIns="0" bIns="0" rtlCol="0" anchor="ctr"/>
          <a:lstStyle/>
          <a:p>
            <a:pPr marL="0" indent="0">
              <a:buNone/>
            </a:pPr>
            <a:r>
              <a:rPr lang="en-US" sz="2000" b="1" dirty="0">
                <a:solidFill>
                  <a:srgbClr val="4A4A4A"/>
                </a:solidFill>
                <a:latin typeface="Century Gothic" pitchFamily="34" charset="0"/>
                <a:ea typeface="Century Gothic" pitchFamily="34" charset="-122"/>
                <a:cs typeface="Century Gothic" pitchFamily="34" charset="-120"/>
              </a:rPr>
              <a:t>Being responsible for the team</a:t>
            </a:r>
            <a:endParaRPr lang="en-US" sz="2000" dirty="0"/>
          </a:p>
        </p:txBody>
      </p:sp>
      <p:sp>
        <p:nvSpPr>
          <p:cNvPr id="23" name="Shape 14"/>
          <p:cNvSpPr/>
          <p:nvPr/>
        </p:nvSpPr>
        <p:spPr>
          <a:xfrm>
            <a:off x="548640" y="4663440"/>
            <a:ext cx="4709160" cy="1234440"/>
          </a:xfrm>
          <a:prstGeom prst="roundRect">
            <a:avLst>
              <a:gd name="adj" fmla="val 11111"/>
            </a:avLst>
          </a:prstGeom>
          <a:solidFill>
            <a:srgbClr val="F2F2F2"/>
          </a:solidFill>
          <a:ln w="9525">
            <a:solidFill>
              <a:srgbClr val="F2F2F2"/>
            </a:solidFill>
            <a:prstDash val="solid"/>
          </a:ln>
        </p:spPr>
        <p:txBody>
          <a:bodyPr/>
          <a:lstStyle/>
          <a:p>
            <a:endParaRPr lang="en-CA"/>
          </a:p>
        </p:txBody>
      </p:sp>
      <p:pic>
        <p:nvPicPr>
          <p:cNvPr id="24" name="Image 7" descr="preencoded.png"/>
          <p:cNvPicPr>
            <a:picLocks noChangeAspect="1"/>
          </p:cNvPicPr>
          <p:nvPr/>
        </p:nvPicPr>
        <p:blipFill>
          <a:blip r:embed="rId9"/>
          <a:stretch>
            <a:fillRect/>
          </a:stretch>
        </p:blipFill>
        <p:spPr>
          <a:xfrm>
            <a:off x="822960" y="5047488"/>
            <a:ext cx="457200" cy="457200"/>
          </a:xfrm>
          <a:prstGeom prst="rect">
            <a:avLst/>
          </a:prstGeom>
        </p:spPr>
      </p:pic>
      <p:sp>
        <p:nvSpPr>
          <p:cNvPr id="25" name="Text 15"/>
          <p:cNvSpPr txBox="1"/>
          <p:nvPr/>
        </p:nvSpPr>
        <p:spPr>
          <a:xfrm>
            <a:off x="1508760" y="4663440"/>
            <a:ext cx="3611880" cy="1234440"/>
          </a:xfrm>
          <a:prstGeom prst="rect">
            <a:avLst/>
          </a:prstGeom>
          <a:noFill/>
          <a:ln/>
        </p:spPr>
        <p:txBody>
          <a:bodyPr wrap="square" lIns="0" tIns="0" rIns="0" bIns="0" rtlCol="0" anchor="ctr"/>
          <a:lstStyle/>
          <a:p>
            <a:pPr marL="0" indent="0">
              <a:buNone/>
            </a:pPr>
            <a:r>
              <a:rPr lang="en-US" sz="2000" dirty="0">
                <a:solidFill>
                  <a:srgbClr val="8C8C8C"/>
                </a:solidFill>
                <a:latin typeface="Century Gothic" pitchFamily="34" charset="0"/>
                <a:ea typeface="Century Gothic" pitchFamily="34" charset="-122"/>
                <a:cs typeface="Century Gothic" pitchFamily="34" charset="-120"/>
              </a:rPr>
              <a:t>My results</a:t>
            </a:r>
            <a:endParaRPr lang="en-US" sz="2000" dirty="0"/>
          </a:p>
        </p:txBody>
      </p:sp>
      <p:sp>
        <p:nvSpPr>
          <p:cNvPr id="26" name="Shape 16"/>
          <p:cNvSpPr/>
          <p:nvPr/>
        </p:nvSpPr>
        <p:spPr>
          <a:xfrm>
            <a:off x="5468112" y="4983480"/>
            <a:ext cx="594360" cy="594360"/>
          </a:xfrm>
          <a:prstGeom prst="ellipse">
            <a:avLst/>
          </a:prstGeom>
          <a:solidFill>
            <a:srgbClr val="636363"/>
          </a:solidFill>
          <a:ln w="12700">
            <a:solidFill>
              <a:srgbClr val="636363"/>
            </a:solidFill>
            <a:prstDash val="solid"/>
          </a:ln>
        </p:spPr>
        <p:txBody>
          <a:bodyPr/>
          <a:lstStyle/>
          <a:p>
            <a:endParaRPr lang="en-CA"/>
          </a:p>
        </p:txBody>
      </p:sp>
      <p:pic>
        <p:nvPicPr>
          <p:cNvPr id="27" name="Image 8" descr="preencoded.png"/>
          <p:cNvPicPr>
            <a:picLocks noChangeAspect="1"/>
          </p:cNvPicPr>
          <p:nvPr/>
        </p:nvPicPr>
        <p:blipFill>
          <a:blip r:embed="rId5"/>
          <a:stretch>
            <a:fillRect/>
          </a:stretch>
        </p:blipFill>
        <p:spPr>
          <a:xfrm>
            <a:off x="5598871" y="5114239"/>
            <a:ext cx="332842" cy="332842"/>
          </a:xfrm>
          <a:prstGeom prst="rect">
            <a:avLst/>
          </a:prstGeom>
        </p:spPr>
      </p:pic>
      <p:sp>
        <p:nvSpPr>
          <p:cNvPr id="28" name="Shape 17"/>
          <p:cNvSpPr/>
          <p:nvPr/>
        </p:nvSpPr>
        <p:spPr>
          <a:xfrm>
            <a:off x="6309360" y="4663440"/>
            <a:ext cx="5349240" cy="1234440"/>
          </a:xfrm>
          <a:prstGeom prst="roundRect">
            <a:avLst>
              <a:gd name="adj" fmla="val 11111"/>
            </a:avLst>
          </a:prstGeom>
          <a:solidFill>
            <a:srgbClr val="E2CD74"/>
          </a:solidFill>
          <a:ln w="9525">
            <a:solidFill>
              <a:srgbClr val="E2CD74"/>
            </a:solidFill>
            <a:prstDash val="solid"/>
          </a:ln>
        </p:spPr>
        <p:txBody>
          <a:bodyPr/>
          <a:lstStyle/>
          <a:p>
            <a:endParaRPr lang="en-CA"/>
          </a:p>
        </p:txBody>
      </p:sp>
      <p:pic>
        <p:nvPicPr>
          <p:cNvPr id="29" name="Image 9" descr="preencoded.png"/>
          <p:cNvPicPr>
            <a:picLocks noChangeAspect="1"/>
          </p:cNvPicPr>
          <p:nvPr/>
        </p:nvPicPr>
        <p:blipFill>
          <a:blip r:embed="rId10"/>
          <a:stretch>
            <a:fillRect/>
          </a:stretch>
        </p:blipFill>
        <p:spPr>
          <a:xfrm>
            <a:off x="6583680" y="5047488"/>
            <a:ext cx="457200" cy="457200"/>
          </a:xfrm>
          <a:prstGeom prst="rect">
            <a:avLst/>
          </a:prstGeom>
        </p:spPr>
      </p:pic>
      <p:sp>
        <p:nvSpPr>
          <p:cNvPr id="30" name="Text 18"/>
          <p:cNvSpPr txBox="1"/>
          <p:nvPr/>
        </p:nvSpPr>
        <p:spPr>
          <a:xfrm>
            <a:off x="7269480" y="4663440"/>
            <a:ext cx="4206240" cy="1234440"/>
          </a:xfrm>
          <a:prstGeom prst="rect">
            <a:avLst/>
          </a:prstGeom>
          <a:noFill/>
          <a:ln/>
        </p:spPr>
        <p:txBody>
          <a:bodyPr wrap="square" lIns="0" tIns="0" rIns="0" bIns="0" rtlCol="0" anchor="ctr"/>
          <a:lstStyle/>
          <a:p>
            <a:pPr marL="0" indent="0">
              <a:buNone/>
            </a:pPr>
            <a:r>
              <a:rPr lang="en-US" sz="2000" b="1" dirty="0">
                <a:solidFill>
                  <a:srgbClr val="4A4A4A"/>
                </a:solidFill>
                <a:latin typeface="Century Gothic" pitchFamily="34" charset="0"/>
                <a:ea typeface="Century Gothic" pitchFamily="34" charset="-122"/>
                <a:cs typeface="Century Gothic" pitchFamily="34" charset="-120"/>
              </a:rPr>
              <a:t>How I create clarity, fairness and consistency</a:t>
            </a:r>
            <a:endParaRPr lang="en-US" sz="2000" dirty="0"/>
          </a:p>
        </p:txBody>
      </p:sp>
      <p:sp>
        <p:nvSpPr>
          <p:cNvPr id="31"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WELCOME  |  FOUR LEADERSHIP QUESTIONS</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Today's Journey</a:t>
            </a:r>
            <a:endParaRPr lang="en-US" sz="3000" dirty="0"/>
          </a:p>
        </p:txBody>
      </p:sp>
      <p:sp>
        <p:nvSpPr>
          <p:cNvPr id="5" name="Shape 2"/>
          <p:cNvSpPr/>
          <p:nvPr/>
        </p:nvSpPr>
        <p:spPr>
          <a:xfrm>
            <a:off x="1371600" y="2926080"/>
            <a:ext cx="9326880" cy="914"/>
          </a:xfrm>
          <a:prstGeom prst="line">
            <a:avLst/>
          </a:prstGeom>
          <a:noFill/>
          <a:ln w="38100">
            <a:solidFill>
              <a:srgbClr val="D9D9D9"/>
            </a:solidFill>
            <a:prstDash val="solid"/>
          </a:ln>
        </p:spPr>
        <p:txBody>
          <a:bodyPr/>
          <a:lstStyle/>
          <a:p>
            <a:endParaRPr lang="en-CA"/>
          </a:p>
        </p:txBody>
      </p:sp>
      <p:sp>
        <p:nvSpPr>
          <p:cNvPr id="6" name="Shape 3"/>
          <p:cNvSpPr/>
          <p:nvPr/>
        </p:nvSpPr>
        <p:spPr>
          <a:xfrm>
            <a:off x="914400" y="2468880"/>
            <a:ext cx="914400" cy="914400"/>
          </a:xfrm>
          <a:prstGeom prst="ellipse">
            <a:avLst/>
          </a:prstGeom>
          <a:solidFill>
            <a:srgbClr val="636363"/>
          </a:solidFill>
          <a:ln w="38100">
            <a:solidFill>
              <a:srgbClr val="FFFFFF"/>
            </a:solidFill>
            <a:prstDash val="solid"/>
          </a:ln>
        </p:spPr>
        <p:txBody>
          <a:bodyPr/>
          <a:lstStyle/>
          <a:p>
            <a:endParaRPr lang="en-CA"/>
          </a:p>
        </p:txBody>
      </p:sp>
      <p:sp>
        <p:nvSpPr>
          <p:cNvPr id="7" name="Text 4"/>
          <p:cNvSpPr txBox="1"/>
          <p:nvPr/>
        </p:nvSpPr>
        <p:spPr>
          <a:xfrm>
            <a:off x="914400" y="2468880"/>
            <a:ext cx="914400" cy="914400"/>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1</a:t>
            </a:r>
            <a:endParaRPr lang="en-US" sz="2400" dirty="0"/>
          </a:p>
        </p:txBody>
      </p:sp>
      <p:sp>
        <p:nvSpPr>
          <p:cNvPr id="8" name="Text 5"/>
          <p:cNvSpPr txBox="1"/>
          <p:nvPr/>
        </p:nvSpPr>
        <p:spPr>
          <a:xfrm>
            <a:off x="365760" y="3611880"/>
            <a:ext cx="2011680" cy="109728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Your Leadership Style</a:t>
            </a:r>
            <a:endParaRPr lang="en-US" sz="1600" dirty="0"/>
          </a:p>
        </p:txBody>
      </p:sp>
      <p:sp>
        <p:nvSpPr>
          <p:cNvPr id="9" name="Shape 6"/>
          <p:cNvSpPr/>
          <p:nvPr/>
        </p:nvSpPr>
        <p:spPr>
          <a:xfrm>
            <a:off x="3200400" y="2468880"/>
            <a:ext cx="914400" cy="914400"/>
          </a:xfrm>
          <a:prstGeom prst="ellipse">
            <a:avLst/>
          </a:prstGeom>
          <a:solidFill>
            <a:srgbClr val="636363"/>
          </a:solidFill>
          <a:ln w="38100">
            <a:solidFill>
              <a:srgbClr val="FFFFFF"/>
            </a:solidFill>
            <a:prstDash val="solid"/>
          </a:ln>
        </p:spPr>
        <p:txBody>
          <a:bodyPr/>
          <a:lstStyle/>
          <a:p>
            <a:endParaRPr lang="en-CA"/>
          </a:p>
        </p:txBody>
      </p:sp>
      <p:sp>
        <p:nvSpPr>
          <p:cNvPr id="10" name="Text 7"/>
          <p:cNvSpPr txBox="1"/>
          <p:nvPr/>
        </p:nvSpPr>
        <p:spPr>
          <a:xfrm>
            <a:off x="3200400" y="2468880"/>
            <a:ext cx="914400" cy="914400"/>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2</a:t>
            </a:r>
            <a:endParaRPr lang="en-US" sz="2400" dirty="0"/>
          </a:p>
        </p:txBody>
      </p:sp>
      <p:sp>
        <p:nvSpPr>
          <p:cNvPr id="11" name="Text 8"/>
          <p:cNvSpPr txBox="1"/>
          <p:nvPr/>
        </p:nvSpPr>
        <p:spPr>
          <a:xfrm>
            <a:off x="2651760" y="3611880"/>
            <a:ext cx="2011680" cy="109728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Relationships, Trust &amp; Culture</a:t>
            </a:r>
            <a:endParaRPr lang="en-US" sz="1600" dirty="0"/>
          </a:p>
        </p:txBody>
      </p:sp>
      <p:sp>
        <p:nvSpPr>
          <p:cNvPr id="12" name="Shape 9"/>
          <p:cNvSpPr/>
          <p:nvPr/>
        </p:nvSpPr>
        <p:spPr>
          <a:xfrm>
            <a:off x="6217920" y="2468880"/>
            <a:ext cx="914400" cy="914400"/>
          </a:xfrm>
          <a:prstGeom prst="ellipse">
            <a:avLst/>
          </a:prstGeom>
          <a:solidFill>
            <a:srgbClr val="636363"/>
          </a:solidFill>
          <a:ln w="38100">
            <a:solidFill>
              <a:srgbClr val="FFFFFF"/>
            </a:solidFill>
            <a:prstDash val="solid"/>
          </a:ln>
        </p:spPr>
        <p:txBody>
          <a:bodyPr/>
          <a:lstStyle/>
          <a:p>
            <a:endParaRPr lang="en-CA"/>
          </a:p>
        </p:txBody>
      </p:sp>
      <p:sp>
        <p:nvSpPr>
          <p:cNvPr id="13" name="Text 10"/>
          <p:cNvSpPr txBox="1"/>
          <p:nvPr/>
        </p:nvSpPr>
        <p:spPr>
          <a:xfrm>
            <a:off x="6217920" y="2468880"/>
            <a:ext cx="914400" cy="914400"/>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3</a:t>
            </a:r>
            <a:endParaRPr lang="en-US" sz="2400" dirty="0"/>
          </a:p>
        </p:txBody>
      </p:sp>
      <p:sp>
        <p:nvSpPr>
          <p:cNvPr id="14" name="Text 11"/>
          <p:cNvSpPr txBox="1"/>
          <p:nvPr/>
        </p:nvSpPr>
        <p:spPr>
          <a:xfrm>
            <a:off x="5669280" y="3611880"/>
            <a:ext cx="2011680" cy="109728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Communicating Effectively</a:t>
            </a:r>
            <a:endParaRPr lang="en-US" sz="1600" dirty="0"/>
          </a:p>
        </p:txBody>
      </p:sp>
      <p:sp>
        <p:nvSpPr>
          <p:cNvPr id="15" name="Shape 12"/>
          <p:cNvSpPr/>
          <p:nvPr/>
        </p:nvSpPr>
        <p:spPr>
          <a:xfrm>
            <a:off x="8503920" y="2468880"/>
            <a:ext cx="914400" cy="914400"/>
          </a:xfrm>
          <a:prstGeom prst="ellipse">
            <a:avLst/>
          </a:prstGeom>
          <a:solidFill>
            <a:srgbClr val="636363"/>
          </a:solidFill>
          <a:ln w="38100">
            <a:solidFill>
              <a:srgbClr val="FFFFFF"/>
            </a:solidFill>
            <a:prstDash val="solid"/>
          </a:ln>
        </p:spPr>
        <p:txBody>
          <a:bodyPr/>
          <a:lstStyle/>
          <a:p>
            <a:endParaRPr lang="en-CA"/>
          </a:p>
        </p:txBody>
      </p:sp>
      <p:sp>
        <p:nvSpPr>
          <p:cNvPr id="16" name="Text 13"/>
          <p:cNvSpPr txBox="1"/>
          <p:nvPr/>
        </p:nvSpPr>
        <p:spPr>
          <a:xfrm>
            <a:off x="8503920" y="2468880"/>
            <a:ext cx="914400" cy="914400"/>
          </a:xfrm>
          <a:prstGeom prst="rect">
            <a:avLst/>
          </a:prstGeom>
          <a:noFill/>
          <a:ln/>
        </p:spPr>
        <p:txBody>
          <a:bodyPr wrap="square" lIns="0" tIns="0" rIns="0" bIns="0" rtlCol="0" anchor="ctr"/>
          <a:lstStyle/>
          <a:p>
            <a:pPr marL="0" indent="0" algn="ctr">
              <a:buNone/>
            </a:pPr>
            <a:r>
              <a:rPr lang="en-US" sz="2400" b="1" dirty="0">
                <a:solidFill>
                  <a:srgbClr val="FFFFFF"/>
                </a:solidFill>
                <a:latin typeface="Century Gothic" pitchFamily="34" charset="0"/>
                <a:ea typeface="Century Gothic" pitchFamily="34" charset="-122"/>
                <a:cs typeface="Century Gothic" pitchFamily="34" charset="-120"/>
              </a:rPr>
              <a:t>4</a:t>
            </a:r>
            <a:endParaRPr lang="en-US" sz="2400" dirty="0"/>
          </a:p>
        </p:txBody>
      </p:sp>
      <p:sp>
        <p:nvSpPr>
          <p:cNvPr id="17" name="Text 14"/>
          <p:cNvSpPr txBox="1"/>
          <p:nvPr/>
        </p:nvSpPr>
        <p:spPr>
          <a:xfrm>
            <a:off x="7955280" y="3611880"/>
            <a:ext cx="2011680" cy="109728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Hybrid &amp; Distributed Teams</a:t>
            </a:r>
            <a:endParaRPr lang="en-US" sz="1600" dirty="0"/>
          </a:p>
        </p:txBody>
      </p:sp>
      <p:sp>
        <p:nvSpPr>
          <p:cNvPr id="18" name="Shape 15"/>
          <p:cNvSpPr/>
          <p:nvPr/>
        </p:nvSpPr>
        <p:spPr>
          <a:xfrm>
            <a:off x="4937760" y="2651760"/>
            <a:ext cx="548640" cy="548640"/>
          </a:xfrm>
          <a:prstGeom prst="ellipse">
            <a:avLst/>
          </a:prstGeom>
          <a:solidFill>
            <a:srgbClr val="FFFFFF"/>
          </a:solidFill>
          <a:ln w="19050">
            <a:solidFill>
              <a:srgbClr val="D9D9D9"/>
            </a:solidFill>
            <a:prstDash val="solid"/>
          </a:ln>
        </p:spPr>
        <p:txBody>
          <a:bodyPr/>
          <a:lstStyle/>
          <a:p>
            <a:endParaRPr lang="en-CA"/>
          </a:p>
        </p:txBody>
      </p:sp>
      <p:pic>
        <p:nvPicPr>
          <p:cNvPr id="19" name="Image 1" descr="preencoded.png"/>
          <p:cNvPicPr>
            <a:picLocks noChangeAspect="1"/>
          </p:cNvPicPr>
          <p:nvPr/>
        </p:nvPicPr>
        <p:blipFill>
          <a:blip r:embed="rId4"/>
          <a:stretch>
            <a:fillRect/>
          </a:stretch>
        </p:blipFill>
        <p:spPr>
          <a:xfrm>
            <a:off x="5047488" y="2761488"/>
            <a:ext cx="329184" cy="329184"/>
          </a:xfrm>
          <a:prstGeom prst="rect">
            <a:avLst/>
          </a:prstGeom>
        </p:spPr>
      </p:pic>
      <p:sp>
        <p:nvSpPr>
          <p:cNvPr id="20" name="Text 16"/>
          <p:cNvSpPr txBox="1"/>
          <p:nvPr/>
        </p:nvSpPr>
        <p:spPr>
          <a:xfrm>
            <a:off x="4663440" y="3337560"/>
            <a:ext cx="1097280" cy="320040"/>
          </a:xfrm>
          <a:prstGeom prst="rect">
            <a:avLst/>
          </a:prstGeom>
          <a:noFill/>
          <a:ln/>
        </p:spPr>
        <p:txBody>
          <a:bodyPr wrap="square" lIns="0" tIns="0" rIns="0" bIns="0" rtlCol="0" anchor="t"/>
          <a:lstStyle/>
          <a:p>
            <a:pPr marL="0" indent="0" algn="ctr">
              <a:buNone/>
            </a:pPr>
            <a:r>
              <a:rPr lang="en-US" sz="1200" dirty="0">
                <a:solidFill>
                  <a:srgbClr val="8C8C8C"/>
                </a:solidFill>
                <a:latin typeface="Century Gothic" pitchFamily="34" charset="0"/>
                <a:ea typeface="Century Gothic" pitchFamily="34" charset="-122"/>
                <a:cs typeface="Century Gothic" pitchFamily="34" charset="-120"/>
              </a:rPr>
              <a:t>Break</a:t>
            </a:r>
            <a:endParaRPr lang="en-US" sz="1200" dirty="0"/>
          </a:p>
        </p:txBody>
      </p:sp>
      <p:sp>
        <p:nvSpPr>
          <p:cNvPr id="21" name="Shape 17"/>
          <p:cNvSpPr/>
          <p:nvPr/>
        </p:nvSpPr>
        <p:spPr>
          <a:xfrm>
            <a:off x="10195560" y="2423160"/>
            <a:ext cx="1005840" cy="1005840"/>
          </a:xfrm>
          <a:prstGeom prst="ellipse">
            <a:avLst/>
          </a:prstGeom>
          <a:solidFill>
            <a:srgbClr val="E2CD74"/>
          </a:solidFill>
          <a:ln w="38100">
            <a:solidFill>
              <a:srgbClr val="FFFFFF"/>
            </a:solidFill>
            <a:prstDash val="solid"/>
          </a:ln>
        </p:spPr>
        <p:txBody>
          <a:bodyPr/>
          <a:lstStyle/>
          <a:p>
            <a:endParaRPr lang="en-CA"/>
          </a:p>
        </p:txBody>
      </p:sp>
      <p:pic>
        <p:nvPicPr>
          <p:cNvPr id="22" name="Image 2" descr="preencoded.png"/>
          <p:cNvPicPr>
            <a:picLocks noChangeAspect="1"/>
          </p:cNvPicPr>
          <p:nvPr/>
        </p:nvPicPr>
        <p:blipFill>
          <a:blip r:embed="rId5"/>
          <a:stretch>
            <a:fillRect/>
          </a:stretch>
        </p:blipFill>
        <p:spPr>
          <a:xfrm>
            <a:off x="10424160" y="2651760"/>
            <a:ext cx="548640" cy="548640"/>
          </a:xfrm>
          <a:prstGeom prst="rect">
            <a:avLst/>
          </a:prstGeom>
        </p:spPr>
      </p:pic>
      <p:sp>
        <p:nvSpPr>
          <p:cNvPr id="23" name="Text 18"/>
          <p:cNvSpPr txBox="1"/>
          <p:nvPr/>
        </p:nvSpPr>
        <p:spPr>
          <a:xfrm>
            <a:off x="9829800" y="3611880"/>
            <a:ext cx="1737360" cy="36576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Commit</a:t>
            </a:r>
            <a:endParaRPr lang="en-US" sz="1600" dirty="0"/>
          </a:p>
        </p:txBody>
      </p:sp>
      <p:sp>
        <p:nvSpPr>
          <p:cNvPr id="24" name="Text 19"/>
          <p:cNvSpPr txBox="1"/>
          <p:nvPr/>
        </p:nvSpPr>
        <p:spPr>
          <a:xfrm>
            <a:off x="9738360" y="3977640"/>
            <a:ext cx="1920240" cy="731520"/>
          </a:xfrm>
          <a:prstGeom prst="rect">
            <a:avLst/>
          </a:prstGeom>
          <a:noFill/>
          <a:ln/>
        </p:spPr>
        <p:txBody>
          <a:bodyPr wrap="square" lIns="0" tIns="0" rIns="0" bIns="0" rtlCol="0" anchor="t"/>
          <a:lstStyle/>
          <a:p>
            <a:pPr marL="0" indent="0" algn="ctr">
              <a:buNone/>
            </a:pPr>
            <a:r>
              <a:rPr lang="en-US" sz="1300" i="1" dirty="0">
                <a:solidFill>
                  <a:srgbClr val="8C8C8C"/>
                </a:solidFill>
                <a:latin typeface="Century Gothic" pitchFamily="34" charset="0"/>
                <a:ea typeface="Century Gothic" pitchFamily="34" charset="-122"/>
                <a:cs typeface="Century Gothic" pitchFamily="34" charset="-120"/>
              </a:rPr>
              <a:t>What will I do differently?</a:t>
            </a:r>
            <a:endParaRPr lang="en-US" sz="1300" dirty="0"/>
          </a:p>
        </p:txBody>
      </p:sp>
      <p:sp>
        <p:nvSpPr>
          <p:cNvPr id="25" name="Shape 20"/>
          <p:cNvSpPr/>
          <p:nvPr/>
        </p:nvSpPr>
        <p:spPr>
          <a:xfrm>
            <a:off x="548640" y="5166360"/>
            <a:ext cx="11109960" cy="777240"/>
          </a:xfrm>
          <a:prstGeom prst="roundRect">
            <a:avLst>
              <a:gd name="adj" fmla="val 17647"/>
            </a:avLst>
          </a:prstGeom>
          <a:solidFill>
            <a:srgbClr val="F2F2F2"/>
          </a:solidFill>
          <a:ln w="9525">
            <a:solidFill>
              <a:srgbClr val="F2F2F2"/>
            </a:solidFill>
            <a:prstDash val="solid"/>
          </a:ln>
        </p:spPr>
        <p:txBody>
          <a:bodyPr/>
          <a:lstStyle/>
          <a:p>
            <a:endParaRPr lang="en-CA"/>
          </a:p>
        </p:txBody>
      </p:sp>
      <p:sp>
        <p:nvSpPr>
          <p:cNvPr id="26" name="Text 21"/>
          <p:cNvSpPr txBox="1"/>
          <p:nvPr/>
        </p:nvSpPr>
        <p:spPr>
          <a:xfrm>
            <a:off x="868680" y="5166360"/>
            <a:ext cx="10515600" cy="777240"/>
          </a:xfrm>
          <a:prstGeom prst="rect">
            <a:avLst/>
          </a:prstGeom>
          <a:noFill/>
          <a:ln/>
        </p:spPr>
        <p:txBody>
          <a:bodyPr wrap="square" lIns="0" tIns="0" rIns="0" bIns="0" rtlCol="0" anchor="ctr"/>
          <a:lstStyle/>
          <a:p>
            <a:pPr marL="0" indent="0">
              <a:buNone/>
            </a:pPr>
            <a:r>
              <a:rPr lang="en-US" sz="1700" dirty="0">
                <a:solidFill>
                  <a:srgbClr val="4A4A4A"/>
                </a:solidFill>
                <a:latin typeface="Century Gothic" pitchFamily="34" charset="0"/>
                <a:ea typeface="Century Gothic" pitchFamily="34" charset="-122"/>
                <a:cs typeface="Century Gothic" pitchFamily="34" charset="-120"/>
              </a:rPr>
              <a:t>Short teaching. Lots of practice. You leave with one specific commitment.</a:t>
            </a:r>
            <a:endParaRPr lang="en-US" sz="1700" dirty="0"/>
          </a:p>
        </p:txBody>
      </p:sp>
      <p:sp>
        <p:nvSpPr>
          <p:cNvPr id="27"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636363"/>
        </a:solidFill>
        <a:effectLst/>
      </p:bgPr>
    </p:bg>
    <p:spTree>
      <p:nvGrpSpPr>
        <p:cNvPr id="1" name=""/>
        <p:cNvGrpSpPr/>
        <p:nvPr/>
      </p:nvGrpSpPr>
      <p:grpSpPr>
        <a:xfrm>
          <a:off x="0" y="0"/>
          <a:ext cx="0" cy="0"/>
          <a:chOff x="0" y="0"/>
          <a:chExt cx="0" cy="0"/>
        </a:xfrm>
      </p:grpSpPr>
      <p:pic>
        <p:nvPicPr>
          <p:cNvPr id="2" name="Image 0" descr="a22.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BFBFBF"/>
                </a:solidFill>
                <a:latin typeface="Century Gothic" pitchFamily="34" charset="0"/>
                <a:ea typeface="Century Gothic" pitchFamily="34" charset="-122"/>
                <a:cs typeface="Century Gothic" pitchFamily="34" charset="-120"/>
              </a:rPr>
              <a:t>MODULE 1  |  YOUR LEADERSHIP STYLE</a:t>
            </a:r>
            <a:endParaRPr lang="en-US" sz="900" dirty="0"/>
          </a:p>
        </p:txBody>
      </p:sp>
      <p:pic>
        <p:nvPicPr>
          <p:cNvPr id="4" name="Image 1"/>
          <p:cNvPicPr>
            <a:picLocks noChangeAspect="1"/>
          </p:cNvPicPr>
          <p:nvPr/>
        </p:nvPicPr>
        <p:blipFill>
          <a:blip r:embed="rId4"/>
          <a:srcRect l="38977" t="-267" r="16648" b="267"/>
          <a:stretch>
            <a:fillRect/>
          </a:stretch>
        </p:blipFill>
        <p:spPr>
          <a:xfrm>
            <a:off x="6781801" y="0"/>
            <a:ext cx="5410199" cy="6858000"/>
          </a:xfrm>
          <a:prstGeom prst="rect">
            <a:avLst/>
          </a:prstGeom>
        </p:spPr>
      </p:pic>
      <p:sp>
        <p:nvSpPr>
          <p:cNvPr id="5" name="Text 1"/>
          <p:cNvSpPr txBox="1"/>
          <p:nvPr/>
        </p:nvSpPr>
        <p:spPr>
          <a:xfrm>
            <a:off x="548640" y="1417320"/>
            <a:ext cx="5852160" cy="365760"/>
          </a:xfrm>
          <a:prstGeom prst="rect">
            <a:avLst/>
          </a:prstGeom>
          <a:noFill/>
          <a:ln/>
        </p:spPr>
        <p:txBody>
          <a:bodyPr wrap="square" lIns="0" tIns="0" rIns="0" bIns="0" rtlCol="0" anchor="t"/>
          <a:lstStyle/>
          <a:p>
            <a:pPr marL="0" indent="0">
              <a:buNone/>
            </a:pPr>
            <a:r>
              <a:rPr lang="en-US" sz="1500" b="1" kern="0" spc="300" dirty="0">
                <a:solidFill>
                  <a:srgbClr val="E2CD74"/>
                </a:solidFill>
                <a:latin typeface="Century Gothic" pitchFamily="34" charset="0"/>
                <a:ea typeface="Century Gothic" pitchFamily="34" charset="-122"/>
                <a:cs typeface="Century Gothic" pitchFamily="34" charset="-120"/>
              </a:rPr>
              <a:t>MODULE 1</a:t>
            </a:r>
            <a:endParaRPr lang="en-US" sz="1500" dirty="0"/>
          </a:p>
        </p:txBody>
      </p:sp>
      <p:sp>
        <p:nvSpPr>
          <p:cNvPr id="6" name="Text 2"/>
          <p:cNvSpPr txBox="1"/>
          <p:nvPr/>
        </p:nvSpPr>
        <p:spPr>
          <a:xfrm>
            <a:off x="548640" y="1783080"/>
            <a:ext cx="5852160" cy="1143000"/>
          </a:xfrm>
          <a:prstGeom prst="rect">
            <a:avLst/>
          </a:prstGeom>
          <a:noFill/>
          <a:ln/>
        </p:spPr>
        <p:txBody>
          <a:bodyPr wrap="square" lIns="0" tIns="0" rIns="0" bIns="0" rtlCol="0" anchor="t"/>
          <a:lstStyle/>
          <a:p>
            <a:pPr marL="0" indent="0">
              <a:buNone/>
            </a:pPr>
            <a:r>
              <a:rPr lang="en-US" sz="3400" b="1" dirty="0">
                <a:solidFill>
                  <a:srgbClr val="FFFFFF"/>
                </a:solidFill>
                <a:latin typeface="Century Gothic" pitchFamily="34" charset="0"/>
                <a:ea typeface="Century Gothic" pitchFamily="34" charset="-122"/>
                <a:cs typeface="Century Gothic" pitchFamily="34" charset="-120"/>
              </a:rPr>
              <a:t>Your Leadership Style</a:t>
            </a:r>
            <a:endParaRPr lang="en-US" sz="3400" dirty="0"/>
          </a:p>
        </p:txBody>
      </p:sp>
      <p:sp>
        <p:nvSpPr>
          <p:cNvPr id="7" name="Shape 3"/>
          <p:cNvSpPr/>
          <p:nvPr/>
        </p:nvSpPr>
        <p:spPr>
          <a:xfrm>
            <a:off x="548640" y="3154680"/>
            <a:ext cx="5760720" cy="1600200"/>
          </a:xfrm>
          <a:prstGeom prst="roundRect">
            <a:avLst>
              <a:gd name="adj" fmla="val 11429"/>
            </a:avLst>
          </a:prstGeom>
          <a:solidFill>
            <a:srgbClr val="E2CD74"/>
          </a:solidFill>
          <a:ln w="12700">
            <a:solidFill>
              <a:srgbClr val="E2CD74"/>
            </a:solidFill>
            <a:prstDash val="solid"/>
          </a:ln>
        </p:spPr>
        <p:txBody>
          <a:bodyPr/>
          <a:lstStyle/>
          <a:p>
            <a:endParaRPr lang="en-CA"/>
          </a:p>
        </p:txBody>
      </p:sp>
      <p:sp>
        <p:nvSpPr>
          <p:cNvPr id="8" name="Text 4"/>
          <p:cNvSpPr txBox="1"/>
          <p:nvPr/>
        </p:nvSpPr>
        <p:spPr>
          <a:xfrm>
            <a:off x="822960" y="3310128"/>
            <a:ext cx="5212080" cy="274320"/>
          </a:xfrm>
          <a:prstGeom prst="rect">
            <a:avLst/>
          </a:prstGeom>
          <a:noFill/>
          <a:ln/>
        </p:spPr>
        <p:txBody>
          <a:bodyPr wrap="square" lIns="0" tIns="0" rIns="0" bIns="0" rtlCol="0" anchor="t"/>
          <a:lstStyle/>
          <a:p>
            <a:pPr marL="0" indent="0">
              <a:buNone/>
            </a:pPr>
            <a:r>
              <a:rPr lang="en-US" sz="1100" b="1" kern="0" spc="200" dirty="0">
                <a:solidFill>
                  <a:srgbClr val="636363"/>
                </a:solidFill>
                <a:latin typeface="Century Gothic" pitchFamily="34" charset="0"/>
                <a:ea typeface="Century Gothic" pitchFamily="34" charset="-122"/>
                <a:cs typeface="Century Gothic" pitchFamily="34" charset="-120"/>
              </a:rPr>
              <a:t>BIG QUESTION</a:t>
            </a:r>
            <a:endParaRPr lang="en-US" sz="1100" dirty="0"/>
          </a:p>
        </p:txBody>
      </p:sp>
      <p:sp>
        <p:nvSpPr>
          <p:cNvPr id="9" name="Text 5"/>
          <p:cNvSpPr txBox="1"/>
          <p:nvPr/>
        </p:nvSpPr>
        <p:spPr>
          <a:xfrm>
            <a:off x="822960" y="3611880"/>
            <a:ext cx="5257800" cy="1051560"/>
          </a:xfrm>
          <a:prstGeom prst="rect">
            <a:avLst/>
          </a:prstGeom>
          <a:noFill/>
          <a:ln/>
        </p:spPr>
        <p:txBody>
          <a:bodyPr wrap="square" lIns="0" tIns="0" rIns="0" bIns="0" rtlCol="0" anchor="ctr"/>
          <a:lstStyle/>
          <a:p>
            <a:pPr marL="0" indent="0">
              <a:buNone/>
            </a:pPr>
            <a:r>
              <a:rPr lang="en-US" sz="2100" b="1" dirty="0">
                <a:solidFill>
                  <a:srgbClr val="4A4A4A"/>
                </a:solidFill>
                <a:latin typeface="Century Gothic" pitchFamily="34" charset="0"/>
                <a:ea typeface="Century Gothic" pitchFamily="34" charset="-122"/>
                <a:cs typeface="Century Gothic" pitchFamily="34" charset="-120"/>
              </a:rPr>
              <a:t>How do I develop my leadership style?</a:t>
            </a:r>
            <a:endParaRPr lang="en-US" sz="2100" dirty="0"/>
          </a:p>
        </p:txBody>
      </p:sp>
      <p:sp>
        <p:nvSpPr>
          <p:cNvPr id="10" name="Text 6"/>
          <p:cNvSpPr txBox="1"/>
          <p:nvPr/>
        </p:nvSpPr>
        <p:spPr>
          <a:xfrm>
            <a:off x="548640" y="5074920"/>
            <a:ext cx="5760720" cy="274320"/>
          </a:xfrm>
          <a:prstGeom prst="rect">
            <a:avLst/>
          </a:prstGeom>
          <a:noFill/>
          <a:ln/>
        </p:spPr>
        <p:txBody>
          <a:bodyPr wrap="square" lIns="0" tIns="0" rIns="0" bIns="0" rtlCol="0" anchor="t"/>
          <a:lstStyle/>
          <a:p>
            <a:pPr marL="0" indent="0">
              <a:buNone/>
            </a:pPr>
            <a:r>
              <a:rPr lang="en-US" sz="1100" b="1" kern="0" spc="200" dirty="0">
                <a:solidFill>
                  <a:srgbClr val="E2CD74"/>
                </a:solidFill>
                <a:latin typeface="Century Gothic" pitchFamily="34" charset="0"/>
                <a:ea typeface="Century Gothic" pitchFamily="34" charset="-122"/>
                <a:cs typeface="Century Gothic" pitchFamily="34" charset="-120"/>
              </a:rPr>
              <a:t>WORKSHOP TAKEAWAY</a:t>
            </a:r>
            <a:endParaRPr lang="en-US" sz="1100" dirty="0"/>
          </a:p>
        </p:txBody>
      </p:sp>
      <p:sp>
        <p:nvSpPr>
          <p:cNvPr id="11" name="Text 7"/>
          <p:cNvSpPr txBox="1"/>
          <p:nvPr/>
        </p:nvSpPr>
        <p:spPr>
          <a:xfrm>
            <a:off x="548640" y="5376672"/>
            <a:ext cx="5760720" cy="822960"/>
          </a:xfrm>
          <a:prstGeom prst="rect">
            <a:avLst/>
          </a:prstGeom>
          <a:noFill/>
          <a:ln/>
        </p:spPr>
        <p:txBody>
          <a:bodyPr wrap="square" lIns="0" tIns="0" rIns="0" bIns="0" rtlCol="0" anchor="t"/>
          <a:lstStyle/>
          <a:p>
            <a:pPr marL="0" indent="0">
              <a:buNone/>
            </a:pPr>
            <a:r>
              <a:rPr lang="en-US" sz="1600" i="1" dirty="0">
                <a:solidFill>
                  <a:srgbClr val="FFFFFF"/>
                </a:solidFill>
                <a:latin typeface="Century Gothic" pitchFamily="34" charset="0"/>
                <a:ea typeface="Century Gothic" pitchFamily="34" charset="-122"/>
                <a:cs typeface="Century Gothic" pitchFamily="34" charset="-120"/>
              </a:rPr>
              <a:t>Leadership style is not a personality label. It is a pattern of choices people experience.</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BFBFBF"/>
                </a:solidFill>
                <a:latin typeface="Century Gothic"/>
                <a:ea typeface="Century Gothic"/>
                <a:cs typeface="Century Gothic"/>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1  |  YOUR LEADERSHIP STYLE</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Four Ingredients of Leadership Style</a:t>
            </a:r>
            <a:endParaRPr lang="en-US" sz="3000" dirty="0"/>
          </a:p>
        </p:txBody>
      </p:sp>
      <p:sp>
        <p:nvSpPr>
          <p:cNvPr id="5" name="Shape 2"/>
          <p:cNvSpPr/>
          <p:nvPr/>
        </p:nvSpPr>
        <p:spPr>
          <a:xfrm>
            <a:off x="548640" y="1417320"/>
            <a:ext cx="5440680" cy="2103120"/>
          </a:xfrm>
          <a:prstGeom prst="roundRect">
            <a:avLst>
              <a:gd name="adj" fmla="val 6522"/>
            </a:avLst>
          </a:prstGeom>
          <a:solidFill>
            <a:srgbClr val="F2F2F2"/>
          </a:solidFill>
          <a:ln w="9525">
            <a:solidFill>
              <a:srgbClr val="F2F2F2"/>
            </a:solidFill>
            <a:prstDash val="solid"/>
          </a:ln>
        </p:spPr>
        <p:txBody>
          <a:bodyPr/>
          <a:lstStyle/>
          <a:p>
            <a:endParaRPr lang="en-CA"/>
          </a:p>
        </p:txBody>
      </p:sp>
      <p:sp>
        <p:nvSpPr>
          <p:cNvPr id="6" name="Shape 3"/>
          <p:cNvSpPr/>
          <p:nvPr/>
        </p:nvSpPr>
        <p:spPr>
          <a:xfrm>
            <a:off x="868680" y="178308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59790" y="1974190"/>
            <a:ext cx="486461" cy="486461"/>
          </a:xfrm>
          <a:prstGeom prst="rect">
            <a:avLst/>
          </a:prstGeom>
        </p:spPr>
      </p:pic>
      <p:sp>
        <p:nvSpPr>
          <p:cNvPr id="8" name="Text 4"/>
          <p:cNvSpPr txBox="1"/>
          <p:nvPr/>
        </p:nvSpPr>
        <p:spPr>
          <a:xfrm>
            <a:off x="1965960" y="1828800"/>
            <a:ext cx="3840480" cy="457200"/>
          </a:xfrm>
          <a:prstGeom prst="rect">
            <a:avLst/>
          </a:prstGeom>
          <a:noFill/>
          <a:ln/>
        </p:spPr>
        <p:txBody>
          <a:bodyPr wrap="square" lIns="0" tIns="0" rIns="0" bIns="0" rtlCol="0" anchor="t"/>
          <a:lstStyle/>
          <a:p>
            <a:pPr marL="0" indent="0">
              <a:buNone/>
            </a:pPr>
            <a:r>
              <a:rPr lang="en-US" sz="2200" b="1" dirty="0">
                <a:solidFill>
                  <a:srgbClr val="4A4A4A"/>
                </a:solidFill>
                <a:latin typeface="Century Gothic" pitchFamily="34" charset="0"/>
                <a:ea typeface="Century Gothic" pitchFamily="34" charset="-122"/>
                <a:cs typeface="Century Gothic" pitchFamily="34" charset="-120"/>
              </a:rPr>
              <a:t>Values</a:t>
            </a:r>
            <a:endParaRPr lang="en-US" sz="2200" dirty="0"/>
          </a:p>
        </p:txBody>
      </p:sp>
      <p:sp>
        <p:nvSpPr>
          <p:cNvPr id="9" name="Text 5"/>
          <p:cNvSpPr txBox="1"/>
          <p:nvPr/>
        </p:nvSpPr>
        <p:spPr>
          <a:xfrm>
            <a:off x="1965960" y="2331720"/>
            <a:ext cx="3840480" cy="914400"/>
          </a:xfrm>
          <a:prstGeom prst="rect">
            <a:avLst/>
          </a:prstGeom>
          <a:noFill/>
          <a:ln/>
        </p:spPr>
        <p:txBody>
          <a:bodyPr wrap="square" lIns="0" tIns="0" rIns="0" bIns="0" rtlCol="0" anchor="t"/>
          <a:lstStyle/>
          <a:p>
            <a:pPr marL="0" indent="0">
              <a:buNone/>
            </a:pPr>
            <a:r>
              <a:rPr lang="en-US" sz="1700" dirty="0">
                <a:solidFill>
                  <a:srgbClr val="4A4A4A"/>
                </a:solidFill>
                <a:latin typeface="Century Gothic" pitchFamily="34" charset="0"/>
                <a:ea typeface="Century Gothic" pitchFamily="34" charset="-122"/>
                <a:cs typeface="Century Gothic" pitchFamily="34" charset="-120"/>
              </a:rPr>
              <a:t>What will I protect or prioritize?</a:t>
            </a:r>
            <a:endParaRPr lang="en-US" sz="1700" dirty="0"/>
          </a:p>
        </p:txBody>
      </p:sp>
      <p:sp>
        <p:nvSpPr>
          <p:cNvPr id="10" name="Shape 6"/>
          <p:cNvSpPr/>
          <p:nvPr/>
        </p:nvSpPr>
        <p:spPr>
          <a:xfrm>
            <a:off x="6217920" y="1417320"/>
            <a:ext cx="5440680" cy="2103120"/>
          </a:xfrm>
          <a:prstGeom prst="roundRect">
            <a:avLst>
              <a:gd name="adj" fmla="val 6522"/>
            </a:avLst>
          </a:prstGeom>
          <a:solidFill>
            <a:srgbClr val="F2F2F2"/>
          </a:solidFill>
          <a:ln w="9525">
            <a:solidFill>
              <a:srgbClr val="F2F2F2"/>
            </a:solidFill>
            <a:prstDash val="solid"/>
          </a:ln>
        </p:spPr>
        <p:txBody>
          <a:bodyPr/>
          <a:lstStyle/>
          <a:p>
            <a:endParaRPr lang="en-CA"/>
          </a:p>
        </p:txBody>
      </p:sp>
      <p:sp>
        <p:nvSpPr>
          <p:cNvPr id="11" name="Shape 7"/>
          <p:cNvSpPr/>
          <p:nvPr/>
        </p:nvSpPr>
        <p:spPr>
          <a:xfrm>
            <a:off x="6537960" y="178308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12" name="Image 2" descr="preencoded.png"/>
          <p:cNvPicPr>
            <a:picLocks noChangeAspect="1"/>
          </p:cNvPicPr>
          <p:nvPr/>
        </p:nvPicPr>
        <p:blipFill>
          <a:blip r:embed="rId5"/>
          <a:stretch>
            <a:fillRect/>
          </a:stretch>
        </p:blipFill>
        <p:spPr>
          <a:xfrm>
            <a:off x="6729070" y="1974190"/>
            <a:ext cx="486461" cy="486461"/>
          </a:xfrm>
          <a:prstGeom prst="rect">
            <a:avLst/>
          </a:prstGeom>
        </p:spPr>
      </p:pic>
      <p:sp>
        <p:nvSpPr>
          <p:cNvPr id="13" name="Text 8"/>
          <p:cNvSpPr txBox="1"/>
          <p:nvPr/>
        </p:nvSpPr>
        <p:spPr>
          <a:xfrm>
            <a:off x="7635240" y="1828800"/>
            <a:ext cx="3840480" cy="457200"/>
          </a:xfrm>
          <a:prstGeom prst="rect">
            <a:avLst/>
          </a:prstGeom>
          <a:noFill/>
          <a:ln/>
        </p:spPr>
        <p:txBody>
          <a:bodyPr wrap="square" lIns="0" tIns="0" rIns="0" bIns="0" rtlCol="0" anchor="t"/>
          <a:lstStyle/>
          <a:p>
            <a:pPr marL="0" indent="0">
              <a:buNone/>
            </a:pPr>
            <a:r>
              <a:rPr lang="en-US" sz="2200" b="1" dirty="0">
                <a:solidFill>
                  <a:srgbClr val="4A4A4A"/>
                </a:solidFill>
                <a:latin typeface="Century Gothic" pitchFamily="34" charset="0"/>
                <a:ea typeface="Century Gothic" pitchFamily="34" charset="-122"/>
                <a:cs typeface="Century Gothic" pitchFamily="34" charset="-120"/>
              </a:rPr>
              <a:t>Communication habits</a:t>
            </a:r>
            <a:endParaRPr lang="en-US" sz="2200" dirty="0"/>
          </a:p>
        </p:txBody>
      </p:sp>
      <p:sp>
        <p:nvSpPr>
          <p:cNvPr id="14" name="Text 9"/>
          <p:cNvSpPr txBox="1"/>
          <p:nvPr/>
        </p:nvSpPr>
        <p:spPr>
          <a:xfrm>
            <a:off x="7635240" y="2331720"/>
            <a:ext cx="3840480" cy="914400"/>
          </a:xfrm>
          <a:prstGeom prst="rect">
            <a:avLst/>
          </a:prstGeom>
          <a:noFill/>
          <a:ln/>
        </p:spPr>
        <p:txBody>
          <a:bodyPr wrap="square" lIns="0" tIns="0" rIns="0" bIns="0" rtlCol="0" anchor="t"/>
          <a:lstStyle/>
          <a:p>
            <a:pPr marL="0" indent="0">
              <a:buNone/>
            </a:pPr>
            <a:r>
              <a:rPr lang="en-US" sz="1700" dirty="0">
                <a:solidFill>
                  <a:srgbClr val="4A4A4A"/>
                </a:solidFill>
                <a:latin typeface="Century Gothic" pitchFamily="34" charset="0"/>
                <a:ea typeface="Century Gothic" pitchFamily="34" charset="-122"/>
                <a:cs typeface="Century Gothic" pitchFamily="34" charset="-120"/>
              </a:rPr>
              <a:t>How do I ask, listen, explain and respond?</a:t>
            </a:r>
            <a:endParaRPr lang="en-US" sz="1700" dirty="0"/>
          </a:p>
        </p:txBody>
      </p:sp>
      <p:sp>
        <p:nvSpPr>
          <p:cNvPr id="15" name="Shape 10"/>
          <p:cNvSpPr/>
          <p:nvPr/>
        </p:nvSpPr>
        <p:spPr>
          <a:xfrm>
            <a:off x="548640" y="3749040"/>
            <a:ext cx="5440680" cy="2103120"/>
          </a:xfrm>
          <a:prstGeom prst="roundRect">
            <a:avLst>
              <a:gd name="adj" fmla="val 6522"/>
            </a:avLst>
          </a:prstGeom>
          <a:solidFill>
            <a:srgbClr val="F2F2F2"/>
          </a:solidFill>
          <a:ln w="9525">
            <a:solidFill>
              <a:srgbClr val="F2F2F2"/>
            </a:solidFill>
            <a:prstDash val="solid"/>
          </a:ln>
        </p:spPr>
        <p:txBody>
          <a:bodyPr/>
          <a:lstStyle/>
          <a:p>
            <a:endParaRPr lang="en-CA"/>
          </a:p>
        </p:txBody>
      </p:sp>
      <p:sp>
        <p:nvSpPr>
          <p:cNvPr id="16" name="Shape 11"/>
          <p:cNvSpPr/>
          <p:nvPr/>
        </p:nvSpPr>
        <p:spPr>
          <a:xfrm>
            <a:off x="868680" y="411480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17" name="Image 3" descr="preencoded.png"/>
          <p:cNvPicPr>
            <a:picLocks noChangeAspect="1"/>
          </p:cNvPicPr>
          <p:nvPr/>
        </p:nvPicPr>
        <p:blipFill>
          <a:blip r:embed="rId6"/>
          <a:stretch>
            <a:fillRect/>
          </a:stretch>
        </p:blipFill>
        <p:spPr>
          <a:xfrm>
            <a:off x="1059790" y="4305910"/>
            <a:ext cx="486461" cy="486461"/>
          </a:xfrm>
          <a:prstGeom prst="rect">
            <a:avLst/>
          </a:prstGeom>
        </p:spPr>
      </p:pic>
      <p:sp>
        <p:nvSpPr>
          <p:cNvPr id="18" name="Text 12"/>
          <p:cNvSpPr txBox="1"/>
          <p:nvPr/>
        </p:nvSpPr>
        <p:spPr>
          <a:xfrm>
            <a:off x="1965960" y="4160520"/>
            <a:ext cx="3840480" cy="457200"/>
          </a:xfrm>
          <a:prstGeom prst="rect">
            <a:avLst/>
          </a:prstGeom>
          <a:noFill/>
          <a:ln/>
        </p:spPr>
        <p:txBody>
          <a:bodyPr wrap="square" lIns="0" tIns="0" rIns="0" bIns="0" rtlCol="0" anchor="t"/>
          <a:lstStyle/>
          <a:p>
            <a:pPr marL="0" indent="0">
              <a:buNone/>
            </a:pPr>
            <a:r>
              <a:rPr lang="en-US" sz="2200" b="1" dirty="0">
                <a:solidFill>
                  <a:srgbClr val="4A4A4A"/>
                </a:solidFill>
                <a:latin typeface="Century Gothic" pitchFamily="34" charset="0"/>
                <a:ea typeface="Century Gothic" pitchFamily="34" charset="-122"/>
                <a:cs typeface="Century Gothic" pitchFamily="34" charset="-120"/>
              </a:rPr>
              <a:t>Decision-making</a:t>
            </a:r>
            <a:endParaRPr lang="en-US" sz="2200" dirty="0"/>
          </a:p>
        </p:txBody>
      </p:sp>
      <p:sp>
        <p:nvSpPr>
          <p:cNvPr id="19" name="Text 13"/>
          <p:cNvSpPr txBox="1"/>
          <p:nvPr/>
        </p:nvSpPr>
        <p:spPr>
          <a:xfrm>
            <a:off x="1965960" y="4663440"/>
            <a:ext cx="3840480" cy="914400"/>
          </a:xfrm>
          <a:prstGeom prst="rect">
            <a:avLst/>
          </a:prstGeom>
          <a:noFill/>
          <a:ln/>
        </p:spPr>
        <p:txBody>
          <a:bodyPr wrap="square" lIns="0" tIns="0" rIns="0" bIns="0" rtlCol="0" anchor="t"/>
          <a:lstStyle/>
          <a:p>
            <a:pPr marL="0" indent="0">
              <a:buNone/>
            </a:pPr>
            <a:r>
              <a:rPr lang="en-US" sz="1700" dirty="0">
                <a:solidFill>
                  <a:srgbClr val="4A4A4A"/>
                </a:solidFill>
                <a:latin typeface="Century Gothic" pitchFamily="34" charset="0"/>
                <a:ea typeface="Century Gothic" pitchFamily="34" charset="-122"/>
                <a:cs typeface="Century Gothic" pitchFamily="34" charset="-120"/>
              </a:rPr>
              <a:t>When do I consult, decide or delegate?</a:t>
            </a:r>
            <a:endParaRPr lang="en-US" sz="1700" dirty="0"/>
          </a:p>
        </p:txBody>
      </p:sp>
      <p:sp>
        <p:nvSpPr>
          <p:cNvPr id="20" name="Shape 14"/>
          <p:cNvSpPr/>
          <p:nvPr/>
        </p:nvSpPr>
        <p:spPr>
          <a:xfrm>
            <a:off x="6217920" y="3749040"/>
            <a:ext cx="5440680" cy="2103120"/>
          </a:xfrm>
          <a:prstGeom prst="roundRect">
            <a:avLst>
              <a:gd name="adj" fmla="val 6522"/>
            </a:avLst>
          </a:prstGeom>
          <a:solidFill>
            <a:srgbClr val="F2F2F2"/>
          </a:solidFill>
          <a:ln w="9525">
            <a:solidFill>
              <a:srgbClr val="F2F2F2"/>
            </a:solidFill>
            <a:prstDash val="solid"/>
          </a:ln>
        </p:spPr>
        <p:txBody>
          <a:bodyPr/>
          <a:lstStyle/>
          <a:p>
            <a:endParaRPr lang="en-CA"/>
          </a:p>
        </p:txBody>
      </p:sp>
      <p:sp>
        <p:nvSpPr>
          <p:cNvPr id="21" name="Shape 15"/>
          <p:cNvSpPr/>
          <p:nvPr/>
        </p:nvSpPr>
        <p:spPr>
          <a:xfrm>
            <a:off x="6537960" y="411480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22" name="Image 4" descr="preencoded.png"/>
          <p:cNvPicPr>
            <a:picLocks noChangeAspect="1"/>
          </p:cNvPicPr>
          <p:nvPr/>
        </p:nvPicPr>
        <p:blipFill>
          <a:blip r:embed="rId7"/>
          <a:stretch>
            <a:fillRect/>
          </a:stretch>
        </p:blipFill>
        <p:spPr>
          <a:xfrm>
            <a:off x="6729070" y="4305910"/>
            <a:ext cx="486461" cy="486461"/>
          </a:xfrm>
          <a:prstGeom prst="rect">
            <a:avLst/>
          </a:prstGeom>
        </p:spPr>
      </p:pic>
      <p:sp>
        <p:nvSpPr>
          <p:cNvPr id="23" name="Text 16"/>
          <p:cNvSpPr txBox="1"/>
          <p:nvPr/>
        </p:nvSpPr>
        <p:spPr>
          <a:xfrm>
            <a:off x="7635240" y="4160520"/>
            <a:ext cx="3840480" cy="457200"/>
          </a:xfrm>
          <a:prstGeom prst="rect">
            <a:avLst/>
          </a:prstGeom>
          <a:noFill/>
          <a:ln/>
        </p:spPr>
        <p:txBody>
          <a:bodyPr wrap="square" lIns="0" tIns="0" rIns="0" bIns="0" rtlCol="0" anchor="t"/>
          <a:lstStyle/>
          <a:p>
            <a:pPr marL="0" indent="0">
              <a:buNone/>
            </a:pPr>
            <a:r>
              <a:rPr lang="en-US" sz="2200" b="1" dirty="0">
                <a:solidFill>
                  <a:srgbClr val="4A4A4A"/>
                </a:solidFill>
                <a:latin typeface="Century Gothic" pitchFamily="34" charset="0"/>
                <a:ea typeface="Century Gothic" pitchFamily="34" charset="-122"/>
                <a:cs typeface="Century Gothic" pitchFamily="34" charset="-120"/>
              </a:rPr>
              <a:t>Under pressure</a:t>
            </a:r>
            <a:endParaRPr lang="en-US" sz="2200" dirty="0"/>
          </a:p>
        </p:txBody>
      </p:sp>
      <p:sp>
        <p:nvSpPr>
          <p:cNvPr id="24" name="Text 17"/>
          <p:cNvSpPr txBox="1"/>
          <p:nvPr/>
        </p:nvSpPr>
        <p:spPr>
          <a:xfrm>
            <a:off x="7635240" y="4663440"/>
            <a:ext cx="3840480" cy="914400"/>
          </a:xfrm>
          <a:prstGeom prst="rect">
            <a:avLst/>
          </a:prstGeom>
          <a:noFill/>
          <a:ln/>
        </p:spPr>
        <p:txBody>
          <a:bodyPr wrap="square" lIns="0" tIns="0" rIns="0" bIns="0" rtlCol="0" anchor="t"/>
          <a:lstStyle/>
          <a:p>
            <a:pPr marL="0" indent="0">
              <a:buNone/>
            </a:pPr>
            <a:r>
              <a:rPr lang="en-US" sz="1700" dirty="0">
                <a:solidFill>
                  <a:srgbClr val="4A4A4A"/>
                </a:solidFill>
                <a:latin typeface="Century Gothic" pitchFamily="34" charset="0"/>
                <a:ea typeface="Century Gothic" pitchFamily="34" charset="-122"/>
                <a:cs typeface="Century Gothic" pitchFamily="34" charset="-120"/>
              </a:rPr>
              <a:t>What happens to me when the stakes rise?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3D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1  |  YOUR LEADERSHIP STYLE</a:t>
            </a:r>
            <a:endParaRPr lang="en-US" sz="900" dirty="0"/>
          </a:p>
        </p:txBody>
      </p:sp>
      <p:sp>
        <p:nvSpPr>
          <p:cNvPr id="4" name="Shape 1"/>
          <p:cNvSpPr/>
          <p:nvPr/>
        </p:nvSpPr>
        <p:spPr>
          <a:xfrm>
            <a:off x="1463040" y="457200"/>
            <a:ext cx="3506724" cy="420624"/>
          </a:xfrm>
          <a:prstGeom prst="roundRect">
            <a:avLst>
              <a:gd name="adj" fmla="val 26087"/>
            </a:avLst>
          </a:prstGeom>
          <a:solidFill>
            <a:srgbClr val="E2CD74"/>
          </a:solidFill>
          <a:ln w="12700">
            <a:solidFill>
              <a:srgbClr val="E2CD74"/>
            </a:solidFill>
            <a:prstDash val="solid"/>
          </a:ln>
        </p:spPr>
        <p:txBody>
          <a:bodyPr/>
          <a:lstStyle/>
          <a:p>
            <a:endParaRPr lang="en-CA"/>
          </a:p>
        </p:txBody>
      </p:sp>
      <p:sp>
        <p:nvSpPr>
          <p:cNvPr id="5" name="Text 2"/>
          <p:cNvSpPr txBox="1"/>
          <p:nvPr/>
        </p:nvSpPr>
        <p:spPr>
          <a:xfrm>
            <a:off x="1463040" y="457200"/>
            <a:ext cx="3506724" cy="420624"/>
          </a:xfrm>
          <a:prstGeom prst="rect">
            <a:avLst/>
          </a:prstGeom>
          <a:noFill/>
          <a:ln/>
        </p:spPr>
        <p:txBody>
          <a:bodyPr wrap="square" lIns="0" tIns="0" rIns="0" bIns="0" rtlCol="0" anchor="ctr"/>
          <a:lstStyle/>
          <a:p>
            <a:pPr marL="0" indent="0" algn="ctr">
              <a:buNone/>
            </a:pPr>
            <a:r>
              <a:rPr lang="en-US" sz="1200" b="1" kern="0" spc="150" dirty="0">
                <a:solidFill>
                  <a:srgbClr val="4A4A4A"/>
                </a:solidFill>
                <a:latin typeface="Century Gothic" pitchFamily="34" charset="0"/>
                <a:ea typeface="Century Gothic" pitchFamily="34" charset="-122"/>
                <a:cs typeface="Century Gothic" pitchFamily="34" charset="-120"/>
              </a:rPr>
              <a:t>REFLECTION  |  STYLE SNAPSHOT</a:t>
            </a:r>
            <a:endParaRPr lang="en-US" sz="1200" dirty="0"/>
          </a:p>
        </p:txBody>
      </p:sp>
      <p:sp>
        <p:nvSpPr>
          <p:cNvPr id="6" name="Shape 3"/>
          <p:cNvSpPr/>
          <p:nvPr/>
        </p:nvSpPr>
        <p:spPr>
          <a:xfrm>
            <a:off x="10104120" y="420624"/>
            <a:ext cx="1645920" cy="493776"/>
          </a:xfrm>
          <a:prstGeom prst="roundRect">
            <a:avLst>
              <a:gd name="adj" fmla="val 25926"/>
            </a:avLst>
          </a:prstGeom>
          <a:solidFill>
            <a:srgbClr val="636363"/>
          </a:solidFill>
          <a:ln w="12700">
            <a:solidFill>
              <a:srgbClr val="636363"/>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259568" y="502920"/>
            <a:ext cx="329184" cy="329184"/>
          </a:xfrm>
          <a:prstGeom prst="rect">
            <a:avLst/>
          </a:prstGeom>
        </p:spPr>
      </p:pic>
      <p:sp>
        <p:nvSpPr>
          <p:cNvPr id="8" name="Text 4"/>
          <p:cNvSpPr txBox="1"/>
          <p:nvPr/>
        </p:nvSpPr>
        <p:spPr>
          <a:xfrm>
            <a:off x="10652760" y="420624"/>
            <a:ext cx="1051560" cy="493776"/>
          </a:xfrm>
          <a:prstGeom prst="rect">
            <a:avLst/>
          </a:prstGeom>
          <a:noFill/>
          <a:ln/>
        </p:spPr>
        <p:txBody>
          <a:bodyPr wrap="square" lIns="0" tIns="0" rIns="0" bIns="0" rtlCol="0" anchor="ctr"/>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3 MIN</a:t>
            </a:r>
            <a:endParaRPr lang="en-US" sz="1500" dirty="0"/>
          </a:p>
        </p:txBody>
      </p:sp>
      <p:sp>
        <p:nvSpPr>
          <p:cNvPr id="9" name="Shape 5"/>
          <p:cNvSpPr/>
          <p:nvPr/>
        </p:nvSpPr>
        <p:spPr>
          <a:xfrm>
            <a:off x="8183880" y="420624"/>
            <a:ext cx="1645920"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0" name="Image 2" descr="preencoded.png"/>
          <p:cNvPicPr>
            <a:picLocks noChangeAspect="1"/>
          </p:cNvPicPr>
          <p:nvPr/>
        </p:nvPicPr>
        <p:blipFill>
          <a:blip r:embed="rId5"/>
          <a:stretch>
            <a:fillRect/>
          </a:stretch>
        </p:blipFill>
        <p:spPr>
          <a:xfrm>
            <a:off x="8321040" y="512064"/>
            <a:ext cx="310896" cy="310896"/>
          </a:xfrm>
          <a:prstGeom prst="rect">
            <a:avLst/>
          </a:prstGeom>
        </p:spPr>
      </p:pic>
      <p:sp>
        <p:nvSpPr>
          <p:cNvPr id="11" name="Text 6"/>
          <p:cNvSpPr txBox="1"/>
          <p:nvPr/>
        </p:nvSpPr>
        <p:spPr>
          <a:xfrm>
            <a:off x="8695944" y="420624"/>
            <a:ext cx="1097280"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Individual</a:t>
            </a:r>
            <a:endParaRPr lang="en-US" sz="1300" dirty="0"/>
          </a:p>
        </p:txBody>
      </p:sp>
      <p:sp>
        <p:nvSpPr>
          <p:cNvPr id="12" name="Text 7"/>
          <p:cNvSpPr txBox="1"/>
          <p:nvPr/>
        </p:nvSpPr>
        <p:spPr>
          <a:xfrm>
            <a:off x="548640" y="1234440"/>
            <a:ext cx="11064240" cy="548640"/>
          </a:xfrm>
          <a:prstGeom prst="rect">
            <a:avLst/>
          </a:prstGeom>
          <a:noFill/>
          <a:ln/>
        </p:spPr>
        <p:txBody>
          <a:bodyPr wrap="square" lIns="0" tIns="0" rIns="0" bIns="0" rtlCol="0" anchor="t"/>
          <a:lstStyle/>
          <a:p>
            <a:pPr marL="0" indent="0">
              <a:buNone/>
            </a:pPr>
            <a:r>
              <a:rPr lang="en-US" sz="2600" b="1" dirty="0">
                <a:solidFill>
                  <a:srgbClr val="4A4A4A"/>
                </a:solidFill>
                <a:latin typeface="Century Gothic" pitchFamily="34" charset="0"/>
                <a:ea typeface="Century Gothic" pitchFamily="34" charset="-122"/>
                <a:cs typeface="Century Gothic" pitchFamily="34" charset="-120"/>
              </a:rPr>
              <a:t>Complete each sentence for yourself.</a:t>
            </a:r>
            <a:endParaRPr lang="en-US" sz="2600" dirty="0"/>
          </a:p>
        </p:txBody>
      </p:sp>
      <p:sp>
        <p:nvSpPr>
          <p:cNvPr id="13" name="Shape 8"/>
          <p:cNvSpPr/>
          <p:nvPr/>
        </p:nvSpPr>
        <p:spPr>
          <a:xfrm>
            <a:off x="548640" y="2011680"/>
            <a:ext cx="5440680" cy="1783080"/>
          </a:xfrm>
          <a:prstGeom prst="roundRect">
            <a:avLst>
              <a:gd name="adj" fmla="val 7692"/>
            </a:avLst>
          </a:prstGeom>
          <a:solidFill>
            <a:srgbClr val="FFFFFF"/>
          </a:solidFill>
          <a:ln w="9525">
            <a:solidFill>
              <a:srgbClr val="D9D9D9"/>
            </a:solidFill>
            <a:prstDash val="solid"/>
          </a:ln>
        </p:spPr>
        <p:txBody>
          <a:bodyPr/>
          <a:lstStyle/>
          <a:p>
            <a:endParaRPr lang="en-CA"/>
          </a:p>
        </p:txBody>
      </p:sp>
      <p:pic>
        <p:nvPicPr>
          <p:cNvPr id="14" name="Image 3" descr="preencoded.png"/>
          <p:cNvPicPr>
            <a:picLocks noChangeAspect="1"/>
          </p:cNvPicPr>
          <p:nvPr/>
        </p:nvPicPr>
        <p:blipFill>
          <a:blip r:embed="rId6"/>
          <a:stretch>
            <a:fillRect/>
          </a:stretch>
        </p:blipFill>
        <p:spPr>
          <a:xfrm>
            <a:off x="822960" y="2304288"/>
            <a:ext cx="411480" cy="411480"/>
          </a:xfrm>
          <a:prstGeom prst="rect">
            <a:avLst/>
          </a:prstGeom>
        </p:spPr>
      </p:pic>
      <p:sp>
        <p:nvSpPr>
          <p:cNvPr id="15" name="Text 9"/>
          <p:cNvSpPr txBox="1"/>
          <p:nvPr/>
        </p:nvSpPr>
        <p:spPr>
          <a:xfrm>
            <a:off x="1417320" y="2240280"/>
            <a:ext cx="4389120" cy="822960"/>
          </a:xfrm>
          <a:prstGeom prst="rect">
            <a:avLst/>
          </a:prstGeom>
          <a:noFill/>
          <a:ln/>
        </p:spPr>
        <p:txBody>
          <a:bodyPr wrap="square" lIns="0" tIns="0" rIns="0" bIns="0" rtlCol="0" anchor="t"/>
          <a:lstStyle/>
          <a:p>
            <a:pPr marL="0" indent="0">
              <a:buNone/>
            </a:pPr>
            <a:r>
              <a:rPr lang="en-US" sz="1800" b="1" dirty="0">
                <a:solidFill>
                  <a:srgbClr val="4A4A4A"/>
                </a:solidFill>
                <a:latin typeface="Century Gothic" pitchFamily="34" charset="0"/>
                <a:ea typeface="Century Gothic" pitchFamily="34" charset="-122"/>
                <a:cs typeface="Century Gothic" pitchFamily="34" charset="-120"/>
              </a:rPr>
              <a:t>A value I want people to experience from me is…</a:t>
            </a:r>
            <a:endParaRPr lang="en-US" sz="1800" dirty="0"/>
          </a:p>
        </p:txBody>
      </p:sp>
      <p:sp>
        <p:nvSpPr>
          <p:cNvPr id="16" name="Shape 10"/>
          <p:cNvSpPr/>
          <p:nvPr/>
        </p:nvSpPr>
        <p:spPr>
          <a:xfrm>
            <a:off x="1417320" y="3429000"/>
            <a:ext cx="4251960" cy="914"/>
          </a:xfrm>
          <a:prstGeom prst="line">
            <a:avLst/>
          </a:prstGeom>
          <a:noFill/>
          <a:ln w="12700">
            <a:solidFill>
              <a:srgbClr val="BDBDBD"/>
            </a:solidFill>
            <a:prstDash val="dash"/>
          </a:ln>
        </p:spPr>
        <p:txBody>
          <a:bodyPr/>
          <a:lstStyle/>
          <a:p>
            <a:endParaRPr lang="en-CA"/>
          </a:p>
        </p:txBody>
      </p:sp>
      <p:sp>
        <p:nvSpPr>
          <p:cNvPr id="17" name="Shape 11"/>
          <p:cNvSpPr/>
          <p:nvPr/>
        </p:nvSpPr>
        <p:spPr>
          <a:xfrm>
            <a:off x="6217920" y="2011680"/>
            <a:ext cx="5440680" cy="1783080"/>
          </a:xfrm>
          <a:prstGeom prst="roundRect">
            <a:avLst>
              <a:gd name="adj" fmla="val 7692"/>
            </a:avLst>
          </a:prstGeom>
          <a:solidFill>
            <a:srgbClr val="FFFFFF"/>
          </a:solidFill>
          <a:ln w="9525">
            <a:solidFill>
              <a:srgbClr val="D9D9D9"/>
            </a:solidFill>
            <a:prstDash val="solid"/>
          </a:ln>
        </p:spPr>
        <p:txBody>
          <a:bodyPr/>
          <a:lstStyle/>
          <a:p>
            <a:endParaRPr lang="en-CA"/>
          </a:p>
        </p:txBody>
      </p:sp>
      <p:pic>
        <p:nvPicPr>
          <p:cNvPr id="18" name="Image 4" descr="preencoded.png"/>
          <p:cNvPicPr>
            <a:picLocks noChangeAspect="1"/>
          </p:cNvPicPr>
          <p:nvPr/>
        </p:nvPicPr>
        <p:blipFill>
          <a:blip r:embed="rId7"/>
          <a:stretch>
            <a:fillRect/>
          </a:stretch>
        </p:blipFill>
        <p:spPr>
          <a:xfrm>
            <a:off x="6492240" y="2304288"/>
            <a:ext cx="411480" cy="411480"/>
          </a:xfrm>
          <a:prstGeom prst="rect">
            <a:avLst/>
          </a:prstGeom>
        </p:spPr>
      </p:pic>
      <p:sp>
        <p:nvSpPr>
          <p:cNvPr id="19" name="Text 12"/>
          <p:cNvSpPr txBox="1"/>
          <p:nvPr/>
        </p:nvSpPr>
        <p:spPr>
          <a:xfrm>
            <a:off x="7086600" y="2240280"/>
            <a:ext cx="4389120" cy="822960"/>
          </a:xfrm>
          <a:prstGeom prst="rect">
            <a:avLst/>
          </a:prstGeom>
          <a:noFill/>
          <a:ln/>
        </p:spPr>
        <p:txBody>
          <a:bodyPr wrap="square" lIns="0" tIns="0" rIns="0" bIns="0" rtlCol="0" anchor="t"/>
          <a:lstStyle/>
          <a:p>
            <a:pPr marL="0" indent="0">
              <a:buNone/>
            </a:pPr>
            <a:r>
              <a:rPr lang="en-US" sz="1800" b="1" dirty="0">
                <a:solidFill>
                  <a:srgbClr val="4A4A4A"/>
                </a:solidFill>
                <a:latin typeface="Century Gothic" pitchFamily="34" charset="0"/>
                <a:ea typeface="Century Gothic" pitchFamily="34" charset="-122"/>
                <a:cs typeface="Century Gothic" pitchFamily="34" charset="-120"/>
              </a:rPr>
              <a:t>A communication habit that serves me is…</a:t>
            </a:r>
            <a:endParaRPr lang="en-US" sz="1800" dirty="0"/>
          </a:p>
        </p:txBody>
      </p:sp>
      <p:sp>
        <p:nvSpPr>
          <p:cNvPr id="20" name="Shape 13"/>
          <p:cNvSpPr/>
          <p:nvPr/>
        </p:nvSpPr>
        <p:spPr>
          <a:xfrm>
            <a:off x="7086600" y="3429000"/>
            <a:ext cx="4251960" cy="914"/>
          </a:xfrm>
          <a:prstGeom prst="line">
            <a:avLst/>
          </a:prstGeom>
          <a:noFill/>
          <a:ln w="12700">
            <a:solidFill>
              <a:srgbClr val="BDBDBD"/>
            </a:solidFill>
            <a:prstDash val="dash"/>
          </a:ln>
        </p:spPr>
        <p:txBody>
          <a:bodyPr/>
          <a:lstStyle/>
          <a:p>
            <a:endParaRPr lang="en-CA"/>
          </a:p>
        </p:txBody>
      </p:sp>
      <p:sp>
        <p:nvSpPr>
          <p:cNvPr id="21" name="Shape 14"/>
          <p:cNvSpPr/>
          <p:nvPr/>
        </p:nvSpPr>
        <p:spPr>
          <a:xfrm>
            <a:off x="548640" y="4023360"/>
            <a:ext cx="5440680" cy="1783080"/>
          </a:xfrm>
          <a:prstGeom prst="roundRect">
            <a:avLst>
              <a:gd name="adj" fmla="val 7692"/>
            </a:avLst>
          </a:prstGeom>
          <a:solidFill>
            <a:srgbClr val="FFFFFF"/>
          </a:solidFill>
          <a:ln w="9525">
            <a:solidFill>
              <a:srgbClr val="D9D9D9"/>
            </a:solidFill>
            <a:prstDash val="solid"/>
          </a:ln>
        </p:spPr>
        <p:txBody>
          <a:bodyPr/>
          <a:lstStyle/>
          <a:p>
            <a:endParaRPr lang="en-CA"/>
          </a:p>
        </p:txBody>
      </p:sp>
      <p:pic>
        <p:nvPicPr>
          <p:cNvPr id="22" name="Image 5" descr="preencoded.png"/>
          <p:cNvPicPr>
            <a:picLocks noChangeAspect="1"/>
          </p:cNvPicPr>
          <p:nvPr/>
        </p:nvPicPr>
        <p:blipFill>
          <a:blip r:embed="rId8"/>
          <a:stretch>
            <a:fillRect/>
          </a:stretch>
        </p:blipFill>
        <p:spPr>
          <a:xfrm>
            <a:off x="822960" y="4315968"/>
            <a:ext cx="411480" cy="411480"/>
          </a:xfrm>
          <a:prstGeom prst="rect">
            <a:avLst/>
          </a:prstGeom>
        </p:spPr>
      </p:pic>
      <p:sp>
        <p:nvSpPr>
          <p:cNvPr id="23" name="Text 15"/>
          <p:cNvSpPr txBox="1"/>
          <p:nvPr/>
        </p:nvSpPr>
        <p:spPr>
          <a:xfrm>
            <a:off x="1417320" y="4251960"/>
            <a:ext cx="4389120" cy="822960"/>
          </a:xfrm>
          <a:prstGeom prst="rect">
            <a:avLst/>
          </a:prstGeom>
          <a:noFill/>
          <a:ln/>
        </p:spPr>
        <p:txBody>
          <a:bodyPr wrap="square" lIns="0" tIns="0" rIns="0" bIns="0" rtlCol="0" anchor="t"/>
          <a:lstStyle/>
          <a:p>
            <a:pPr marL="0" indent="0">
              <a:buNone/>
            </a:pPr>
            <a:r>
              <a:rPr lang="en-US" sz="1800" b="1" dirty="0">
                <a:solidFill>
                  <a:srgbClr val="4A4A4A"/>
                </a:solidFill>
                <a:latin typeface="Century Gothic" pitchFamily="34" charset="0"/>
                <a:ea typeface="Century Gothic" pitchFamily="34" charset="-122"/>
                <a:cs typeface="Century Gothic" pitchFamily="34" charset="-120"/>
              </a:rPr>
              <a:t>A decision habit I need to watch is…</a:t>
            </a:r>
            <a:endParaRPr lang="en-US" sz="1800" dirty="0"/>
          </a:p>
        </p:txBody>
      </p:sp>
      <p:sp>
        <p:nvSpPr>
          <p:cNvPr id="24" name="Shape 16"/>
          <p:cNvSpPr/>
          <p:nvPr/>
        </p:nvSpPr>
        <p:spPr>
          <a:xfrm>
            <a:off x="1417320" y="5440680"/>
            <a:ext cx="4251960" cy="914"/>
          </a:xfrm>
          <a:prstGeom prst="line">
            <a:avLst/>
          </a:prstGeom>
          <a:noFill/>
          <a:ln w="12700">
            <a:solidFill>
              <a:srgbClr val="BDBDBD"/>
            </a:solidFill>
            <a:prstDash val="dash"/>
          </a:ln>
        </p:spPr>
        <p:txBody>
          <a:bodyPr/>
          <a:lstStyle/>
          <a:p>
            <a:endParaRPr lang="en-CA"/>
          </a:p>
        </p:txBody>
      </p:sp>
      <p:sp>
        <p:nvSpPr>
          <p:cNvPr id="25" name="Shape 17"/>
          <p:cNvSpPr/>
          <p:nvPr/>
        </p:nvSpPr>
        <p:spPr>
          <a:xfrm>
            <a:off x="6217920" y="4023360"/>
            <a:ext cx="5440680" cy="1783080"/>
          </a:xfrm>
          <a:prstGeom prst="roundRect">
            <a:avLst>
              <a:gd name="adj" fmla="val 7692"/>
            </a:avLst>
          </a:prstGeom>
          <a:solidFill>
            <a:srgbClr val="FFFFFF"/>
          </a:solidFill>
          <a:ln w="9525">
            <a:solidFill>
              <a:srgbClr val="D9D9D9"/>
            </a:solidFill>
            <a:prstDash val="solid"/>
          </a:ln>
        </p:spPr>
        <p:txBody>
          <a:bodyPr/>
          <a:lstStyle/>
          <a:p>
            <a:endParaRPr lang="en-CA"/>
          </a:p>
        </p:txBody>
      </p:sp>
      <p:pic>
        <p:nvPicPr>
          <p:cNvPr id="26" name="Image 6" descr="preencoded.png"/>
          <p:cNvPicPr>
            <a:picLocks noChangeAspect="1"/>
          </p:cNvPicPr>
          <p:nvPr/>
        </p:nvPicPr>
        <p:blipFill>
          <a:blip r:embed="rId9"/>
          <a:stretch>
            <a:fillRect/>
          </a:stretch>
        </p:blipFill>
        <p:spPr>
          <a:xfrm>
            <a:off x="6492240" y="4315968"/>
            <a:ext cx="411480" cy="411480"/>
          </a:xfrm>
          <a:prstGeom prst="rect">
            <a:avLst/>
          </a:prstGeom>
        </p:spPr>
      </p:pic>
      <p:sp>
        <p:nvSpPr>
          <p:cNvPr id="27" name="Text 18"/>
          <p:cNvSpPr txBox="1"/>
          <p:nvPr/>
        </p:nvSpPr>
        <p:spPr>
          <a:xfrm>
            <a:off x="7086600" y="4251960"/>
            <a:ext cx="4389120" cy="822960"/>
          </a:xfrm>
          <a:prstGeom prst="rect">
            <a:avLst/>
          </a:prstGeom>
          <a:noFill/>
          <a:ln/>
        </p:spPr>
        <p:txBody>
          <a:bodyPr wrap="square" lIns="0" tIns="0" rIns="0" bIns="0" rtlCol="0" anchor="t"/>
          <a:lstStyle/>
          <a:p>
            <a:pPr marL="0" indent="0">
              <a:buNone/>
            </a:pPr>
            <a:r>
              <a:rPr lang="en-US" sz="1800" b="1" dirty="0">
                <a:solidFill>
                  <a:srgbClr val="4A4A4A"/>
                </a:solidFill>
                <a:latin typeface="Century Gothic" pitchFamily="34" charset="0"/>
                <a:ea typeface="Century Gothic" pitchFamily="34" charset="-122"/>
                <a:cs typeface="Century Gothic" pitchFamily="34" charset="-120"/>
              </a:rPr>
              <a:t>Under pressure, I tend to…</a:t>
            </a:r>
            <a:endParaRPr lang="en-US" sz="1800" dirty="0"/>
          </a:p>
        </p:txBody>
      </p:sp>
      <p:sp>
        <p:nvSpPr>
          <p:cNvPr id="28" name="Shape 19"/>
          <p:cNvSpPr/>
          <p:nvPr/>
        </p:nvSpPr>
        <p:spPr>
          <a:xfrm>
            <a:off x="7086600" y="5440680"/>
            <a:ext cx="4251960" cy="914"/>
          </a:xfrm>
          <a:prstGeom prst="line">
            <a:avLst/>
          </a:prstGeom>
          <a:noFill/>
          <a:ln w="12700">
            <a:solidFill>
              <a:srgbClr val="BDBDBD"/>
            </a:solidFill>
            <a:prstDash val="dash"/>
          </a:ln>
        </p:spPr>
        <p:txBody>
          <a:bodyPr/>
          <a:lstStyle/>
          <a:p>
            <a:endParaRPr lang="en-CA"/>
          </a:p>
        </p:txBody>
      </p:sp>
      <p:sp>
        <p:nvSpPr>
          <p:cNvPr id="29"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1  |  YOUR LEADERSHIP STYLE</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Four Zones of Power</a:t>
            </a:r>
            <a:endParaRPr lang="en-US" sz="3000" dirty="0"/>
          </a:p>
        </p:txBody>
      </p:sp>
      <p:sp>
        <p:nvSpPr>
          <p:cNvPr id="5" name="Shape 2"/>
          <p:cNvSpPr/>
          <p:nvPr/>
        </p:nvSpPr>
        <p:spPr>
          <a:xfrm>
            <a:off x="548640" y="1463040"/>
            <a:ext cx="2606040" cy="2606040"/>
          </a:xfrm>
          <a:prstGeom prst="roundRect">
            <a:avLst>
              <a:gd name="adj" fmla="val 5263"/>
            </a:avLst>
          </a:prstGeom>
          <a:solidFill>
            <a:srgbClr val="F2F2F2"/>
          </a:solidFill>
          <a:ln w="9525">
            <a:solidFill>
              <a:srgbClr val="F2F2F2"/>
            </a:solidFill>
            <a:prstDash val="solid"/>
          </a:ln>
        </p:spPr>
        <p:txBody>
          <a:bodyPr/>
          <a:lstStyle/>
          <a:p>
            <a:endParaRPr lang="en-CA"/>
          </a:p>
        </p:txBody>
      </p:sp>
      <p:sp>
        <p:nvSpPr>
          <p:cNvPr id="6" name="Text 3"/>
          <p:cNvSpPr txBox="1"/>
          <p:nvPr/>
        </p:nvSpPr>
        <p:spPr>
          <a:xfrm>
            <a:off x="777240" y="1691640"/>
            <a:ext cx="2194560" cy="457200"/>
          </a:xfrm>
          <a:prstGeom prst="rect">
            <a:avLst/>
          </a:prstGeom>
          <a:noFill/>
          <a:ln/>
        </p:spPr>
        <p:txBody>
          <a:bodyPr wrap="square" lIns="0" tIns="0" rIns="0" bIns="0" rtlCol="0" anchor="t"/>
          <a:lstStyle/>
          <a:p>
            <a:pPr marL="0" indent="0">
              <a:buNone/>
            </a:pPr>
            <a:r>
              <a:rPr lang="en-US" sz="2200" b="1" dirty="0">
                <a:solidFill>
                  <a:srgbClr val="4A4A4A"/>
                </a:solidFill>
                <a:latin typeface="Century Gothic" pitchFamily="34" charset="0"/>
                <a:ea typeface="Century Gothic" pitchFamily="34" charset="-122"/>
                <a:cs typeface="Century Gothic" pitchFamily="34" charset="-120"/>
              </a:rPr>
              <a:t>Avoidant</a:t>
            </a:r>
            <a:endParaRPr lang="en-US" sz="2200" dirty="0"/>
          </a:p>
        </p:txBody>
      </p:sp>
      <p:sp>
        <p:nvSpPr>
          <p:cNvPr id="7" name="Text 4"/>
          <p:cNvSpPr txBox="1"/>
          <p:nvPr/>
        </p:nvSpPr>
        <p:spPr>
          <a:xfrm>
            <a:off x="777240" y="2286000"/>
            <a:ext cx="2194560" cy="1554480"/>
          </a:xfrm>
          <a:prstGeom prst="rect">
            <a:avLst/>
          </a:prstGeom>
          <a:noFill/>
          <a:ln/>
        </p:spPr>
        <p:txBody>
          <a:bodyPr wrap="square" lIns="0" tIns="0" rIns="0" bIns="0" rtlCol="0" anchor="t"/>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I step away from what needs to be said.</a:t>
            </a:r>
            <a:endParaRPr lang="en-US" sz="1600" dirty="0"/>
          </a:p>
        </p:txBody>
      </p:sp>
      <p:sp>
        <p:nvSpPr>
          <p:cNvPr id="8" name="Shape 5"/>
          <p:cNvSpPr/>
          <p:nvPr/>
        </p:nvSpPr>
        <p:spPr>
          <a:xfrm>
            <a:off x="3364992" y="1463040"/>
            <a:ext cx="2606040" cy="2606040"/>
          </a:xfrm>
          <a:prstGeom prst="roundRect">
            <a:avLst>
              <a:gd name="adj" fmla="val 5263"/>
            </a:avLst>
          </a:prstGeom>
          <a:solidFill>
            <a:srgbClr val="F2F2F2"/>
          </a:solidFill>
          <a:ln w="9525">
            <a:solidFill>
              <a:srgbClr val="F2F2F2"/>
            </a:solidFill>
            <a:prstDash val="solid"/>
          </a:ln>
        </p:spPr>
        <p:txBody>
          <a:bodyPr/>
          <a:lstStyle/>
          <a:p>
            <a:endParaRPr lang="en-CA"/>
          </a:p>
        </p:txBody>
      </p:sp>
      <p:sp>
        <p:nvSpPr>
          <p:cNvPr id="9" name="Text 6"/>
          <p:cNvSpPr txBox="1"/>
          <p:nvPr/>
        </p:nvSpPr>
        <p:spPr>
          <a:xfrm>
            <a:off x="3593592" y="1691640"/>
            <a:ext cx="2194560" cy="457200"/>
          </a:xfrm>
          <a:prstGeom prst="rect">
            <a:avLst/>
          </a:prstGeom>
          <a:noFill/>
          <a:ln/>
        </p:spPr>
        <p:txBody>
          <a:bodyPr wrap="square" lIns="0" tIns="0" rIns="0" bIns="0" rtlCol="0" anchor="t"/>
          <a:lstStyle/>
          <a:p>
            <a:pPr marL="0" indent="0">
              <a:buNone/>
            </a:pPr>
            <a:r>
              <a:rPr lang="en-US" sz="2200" b="1" dirty="0">
                <a:solidFill>
                  <a:srgbClr val="4A4A4A"/>
                </a:solidFill>
                <a:latin typeface="Century Gothic" pitchFamily="34" charset="0"/>
                <a:ea typeface="Century Gothic" pitchFamily="34" charset="-122"/>
                <a:cs typeface="Century Gothic" pitchFamily="34" charset="-120"/>
              </a:rPr>
              <a:t>Ambiguous</a:t>
            </a:r>
            <a:endParaRPr lang="en-US" sz="2200" dirty="0"/>
          </a:p>
        </p:txBody>
      </p:sp>
      <p:sp>
        <p:nvSpPr>
          <p:cNvPr id="10" name="Text 7"/>
          <p:cNvSpPr txBox="1"/>
          <p:nvPr/>
        </p:nvSpPr>
        <p:spPr>
          <a:xfrm>
            <a:off x="3593592" y="2286000"/>
            <a:ext cx="2194560" cy="1554480"/>
          </a:xfrm>
          <a:prstGeom prst="rect">
            <a:avLst/>
          </a:prstGeom>
          <a:noFill/>
          <a:ln/>
        </p:spPr>
        <p:txBody>
          <a:bodyPr wrap="square" lIns="0" tIns="0" rIns="0" bIns="0" rtlCol="0" anchor="t"/>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I hint, soften or leave people guessing.</a:t>
            </a:r>
            <a:endParaRPr lang="en-US" sz="1600" dirty="0"/>
          </a:p>
        </p:txBody>
      </p:sp>
      <p:sp>
        <p:nvSpPr>
          <p:cNvPr id="11" name="Shape 8"/>
          <p:cNvSpPr/>
          <p:nvPr/>
        </p:nvSpPr>
        <p:spPr>
          <a:xfrm>
            <a:off x="6181344" y="1463040"/>
            <a:ext cx="2606040" cy="2606040"/>
          </a:xfrm>
          <a:prstGeom prst="roundRect">
            <a:avLst>
              <a:gd name="adj" fmla="val 5263"/>
            </a:avLst>
          </a:prstGeom>
          <a:solidFill>
            <a:srgbClr val="E2CD74"/>
          </a:solidFill>
          <a:ln w="25400">
            <a:solidFill>
              <a:srgbClr val="C9AE4B"/>
            </a:solidFill>
            <a:prstDash val="solid"/>
          </a:ln>
        </p:spPr>
        <p:txBody>
          <a:bodyPr/>
          <a:lstStyle/>
          <a:p>
            <a:endParaRPr lang="en-CA"/>
          </a:p>
        </p:txBody>
      </p:sp>
      <p:sp>
        <p:nvSpPr>
          <p:cNvPr id="12" name="Text 9"/>
          <p:cNvSpPr txBox="1"/>
          <p:nvPr/>
        </p:nvSpPr>
        <p:spPr>
          <a:xfrm>
            <a:off x="6409944" y="1691640"/>
            <a:ext cx="2194560" cy="457200"/>
          </a:xfrm>
          <a:prstGeom prst="rect">
            <a:avLst/>
          </a:prstGeom>
          <a:noFill/>
          <a:ln/>
        </p:spPr>
        <p:txBody>
          <a:bodyPr wrap="square" lIns="0" tIns="0" rIns="0" bIns="0" rtlCol="0" anchor="t"/>
          <a:lstStyle/>
          <a:p>
            <a:pPr marL="0" indent="0">
              <a:buNone/>
            </a:pPr>
            <a:r>
              <a:rPr lang="en-US" sz="2200" b="1" dirty="0">
                <a:solidFill>
                  <a:srgbClr val="4A4A4A"/>
                </a:solidFill>
                <a:latin typeface="Century Gothic" pitchFamily="34" charset="0"/>
                <a:ea typeface="Century Gothic" pitchFamily="34" charset="-122"/>
                <a:cs typeface="Century Gothic" pitchFamily="34" charset="-120"/>
              </a:rPr>
              <a:t>Assertive</a:t>
            </a:r>
            <a:endParaRPr lang="en-US" sz="2200" dirty="0"/>
          </a:p>
        </p:txBody>
      </p:sp>
      <p:sp>
        <p:nvSpPr>
          <p:cNvPr id="13" name="Text 10"/>
          <p:cNvSpPr txBox="1"/>
          <p:nvPr/>
        </p:nvSpPr>
        <p:spPr>
          <a:xfrm>
            <a:off x="6409944" y="2286000"/>
            <a:ext cx="2194560" cy="1554480"/>
          </a:xfrm>
          <a:prstGeom prst="rect">
            <a:avLst/>
          </a:prstGeom>
          <a:noFill/>
          <a:ln/>
        </p:spPr>
        <p:txBody>
          <a:bodyPr wrap="square" lIns="0" tIns="0" rIns="0" bIns="0" rtlCol="0" anchor="t"/>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I am clear, respectful and direct.</a:t>
            </a:r>
            <a:endParaRPr lang="en-US" sz="1600" dirty="0"/>
          </a:p>
        </p:txBody>
      </p:sp>
      <p:sp>
        <p:nvSpPr>
          <p:cNvPr id="14" name="Shape 11"/>
          <p:cNvSpPr/>
          <p:nvPr/>
        </p:nvSpPr>
        <p:spPr>
          <a:xfrm>
            <a:off x="8997696" y="1463040"/>
            <a:ext cx="2606040" cy="2606040"/>
          </a:xfrm>
          <a:prstGeom prst="roundRect">
            <a:avLst>
              <a:gd name="adj" fmla="val 5263"/>
            </a:avLst>
          </a:prstGeom>
          <a:solidFill>
            <a:srgbClr val="F2F2F2"/>
          </a:solidFill>
          <a:ln w="9525">
            <a:solidFill>
              <a:srgbClr val="F2F2F2"/>
            </a:solidFill>
            <a:prstDash val="solid"/>
          </a:ln>
        </p:spPr>
        <p:txBody>
          <a:bodyPr/>
          <a:lstStyle/>
          <a:p>
            <a:endParaRPr lang="en-CA"/>
          </a:p>
        </p:txBody>
      </p:sp>
      <p:sp>
        <p:nvSpPr>
          <p:cNvPr id="15" name="Text 12"/>
          <p:cNvSpPr txBox="1"/>
          <p:nvPr/>
        </p:nvSpPr>
        <p:spPr>
          <a:xfrm>
            <a:off x="9226296" y="1691640"/>
            <a:ext cx="2194560" cy="457200"/>
          </a:xfrm>
          <a:prstGeom prst="rect">
            <a:avLst/>
          </a:prstGeom>
          <a:noFill/>
          <a:ln/>
        </p:spPr>
        <p:txBody>
          <a:bodyPr wrap="square" lIns="0" tIns="0" rIns="0" bIns="0" rtlCol="0" anchor="t"/>
          <a:lstStyle/>
          <a:p>
            <a:pPr marL="0" indent="0">
              <a:buNone/>
            </a:pPr>
            <a:r>
              <a:rPr lang="en-US" sz="2200" b="1" dirty="0">
                <a:solidFill>
                  <a:srgbClr val="4A4A4A"/>
                </a:solidFill>
                <a:latin typeface="Century Gothic" pitchFamily="34" charset="0"/>
                <a:ea typeface="Century Gothic" pitchFamily="34" charset="-122"/>
                <a:cs typeface="Century Gothic" pitchFamily="34" charset="-120"/>
              </a:rPr>
              <a:t>Aggressive</a:t>
            </a:r>
            <a:endParaRPr lang="en-US" sz="2200" dirty="0"/>
          </a:p>
        </p:txBody>
      </p:sp>
      <p:sp>
        <p:nvSpPr>
          <p:cNvPr id="16" name="Text 13"/>
          <p:cNvSpPr txBox="1"/>
          <p:nvPr/>
        </p:nvSpPr>
        <p:spPr>
          <a:xfrm>
            <a:off x="9226296" y="2286000"/>
            <a:ext cx="2194560" cy="1554480"/>
          </a:xfrm>
          <a:prstGeom prst="rect">
            <a:avLst/>
          </a:prstGeom>
          <a:noFill/>
          <a:ln/>
        </p:spPr>
        <p:txBody>
          <a:bodyPr wrap="square" lIns="0" tIns="0" rIns="0" bIns="0" rtlCol="0" anchor="t"/>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I push clarity at the expense of relationship.</a:t>
            </a:r>
            <a:endParaRPr lang="en-US" sz="1600" dirty="0"/>
          </a:p>
        </p:txBody>
      </p:sp>
      <p:sp>
        <p:nvSpPr>
          <p:cNvPr id="17" name="Shape 14"/>
          <p:cNvSpPr/>
          <p:nvPr/>
        </p:nvSpPr>
        <p:spPr>
          <a:xfrm>
            <a:off x="1463040" y="4434840"/>
            <a:ext cx="5212080" cy="914"/>
          </a:xfrm>
          <a:prstGeom prst="line">
            <a:avLst/>
          </a:prstGeom>
          <a:noFill/>
          <a:ln w="31750">
            <a:solidFill>
              <a:srgbClr val="636363"/>
            </a:solidFill>
            <a:prstDash val="solid"/>
            <a:tailEnd type="triangle"/>
          </a:ln>
        </p:spPr>
        <p:txBody>
          <a:bodyPr/>
          <a:lstStyle/>
          <a:p>
            <a:endParaRPr lang="en-CA"/>
          </a:p>
        </p:txBody>
      </p:sp>
      <p:sp>
        <p:nvSpPr>
          <p:cNvPr id="18" name="Shape 15"/>
          <p:cNvSpPr/>
          <p:nvPr/>
        </p:nvSpPr>
        <p:spPr>
          <a:xfrm flipH="1">
            <a:off x="7772400" y="4434840"/>
            <a:ext cx="2834640" cy="914"/>
          </a:xfrm>
          <a:prstGeom prst="line">
            <a:avLst/>
          </a:prstGeom>
          <a:noFill/>
          <a:ln w="31750">
            <a:solidFill>
              <a:srgbClr val="636363"/>
            </a:solidFill>
            <a:prstDash val="solid"/>
            <a:tailEnd type="triangle"/>
          </a:ln>
        </p:spPr>
        <p:txBody>
          <a:bodyPr/>
          <a:lstStyle/>
          <a:p>
            <a:endParaRPr lang="en-CA"/>
          </a:p>
        </p:txBody>
      </p:sp>
      <p:sp>
        <p:nvSpPr>
          <p:cNvPr id="19" name="Text 16"/>
          <p:cNvSpPr txBox="1"/>
          <p:nvPr/>
        </p:nvSpPr>
        <p:spPr>
          <a:xfrm>
            <a:off x="1463040" y="4526280"/>
            <a:ext cx="5120640" cy="320040"/>
          </a:xfrm>
          <a:prstGeom prst="rect">
            <a:avLst/>
          </a:prstGeom>
          <a:noFill/>
          <a:ln/>
        </p:spPr>
        <p:txBody>
          <a:bodyPr wrap="square" lIns="0" tIns="0" rIns="0" bIns="0" rtlCol="0" anchor="t"/>
          <a:lstStyle/>
          <a:p>
            <a:pPr marL="0" indent="0" algn="ctr">
              <a:buNone/>
            </a:pPr>
            <a:r>
              <a:rPr lang="en-US" sz="1300" i="1" dirty="0">
                <a:solidFill>
                  <a:srgbClr val="8C8C8C"/>
                </a:solidFill>
                <a:latin typeface="Century Gothic" pitchFamily="34" charset="0"/>
                <a:ea typeface="Century Gothic" pitchFamily="34" charset="-122"/>
                <a:cs typeface="Century Gothic" pitchFamily="34" charset="-120"/>
              </a:rPr>
              <a:t>Move toward clarity</a:t>
            </a:r>
            <a:endParaRPr lang="en-US" sz="1300" dirty="0"/>
          </a:p>
        </p:txBody>
      </p:sp>
      <p:sp>
        <p:nvSpPr>
          <p:cNvPr id="20" name="Text 17"/>
          <p:cNvSpPr txBox="1"/>
          <p:nvPr/>
        </p:nvSpPr>
        <p:spPr>
          <a:xfrm>
            <a:off x="7772400" y="4526280"/>
            <a:ext cx="2834640" cy="320040"/>
          </a:xfrm>
          <a:prstGeom prst="rect">
            <a:avLst/>
          </a:prstGeom>
          <a:noFill/>
          <a:ln/>
        </p:spPr>
        <p:txBody>
          <a:bodyPr wrap="square" lIns="0" tIns="0" rIns="0" bIns="0" rtlCol="0" anchor="t"/>
          <a:lstStyle/>
          <a:p>
            <a:pPr marL="0" indent="0" algn="ctr">
              <a:buNone/>
            </a:pPr>
            <a:r>
              <a:rPr lang="en-US" sz="1300" i="1" dirty="0">
                <a:solidFill>
                  <a:srgbClr val="8C8C8C"/>
                </a:solidFill>
                <a:latin typeface="Century Gothic" pitchFamily="34" charset="0"/>
                <a:ea typeface="Century Gothic" pitchFamily="34" charset="-122"/>
                <a:cs typeface="Century Gothic" pitchFamily="34" charset="-120"/>
              </a:rPr>
              <a:t>Keep the relationship</a:t>
            </a:r>
            <a:endParaRPr lang="en-US" sz="1300" dirty="0"/>
          </a:p>
        </p:txBody>
      </p:sp>
      <p:sp>
        <p:nvSpPr>
          <p:cNvPr id="21" name="Shape 18"/>
          <p:cNvSpPr/>
          <p:nvPr/>
        </p:nvSpPr>
        <p:spPr>
          <a:xfrm>
            <a:off x="548640" y="5074920"/>
            <a:ext cx="11109960" cy="868680"/>
          </a:xfrm>
          <a:prstGeom prst="roundRect">
            <a:avLst>
              <a:gd name="adj" fmla="val 15789"/>
            </a:avLst>
          </a:prstGeom>
          <a:solidFill>
            <a:srgbClr val="F8F3DF"/>
          </a:solidFill>
          <a:ln w="9525">
            <a:solidFill>
              <a:srgbClr val="F8F3DF"/>
            </a:solidFill>
            <a:prstDash val="solid"/>
          </a:ln>
        </p:spPr>
        <p:txBody>
          <a:bodyPr/>
          <a:lstStyle/>
          <a:p>
            <a:endParaRPr lang="en-CA"/>
          </a:p>
        </p:txBody>
      </p:sp>
      <p:sp>
        <p:nvSpPr>
          <p:cNvPr id="22" name="Text 19"/>
          <p:cNvSpPr txBox="1"/>
          <p:nvPr/>
        </p:nvSpPr>
        <p:spPr>
          <a:xfrm>
            <a:off x="868680" y="5074920"/>
            <a:ext cx="10515600" cy="868680"/>
          </a:xfrm>
          <a:prstGeom prst="rect">
            <a:avLst/>
          </a:prstGeom>
          <a:noFill/>
          <a:ln/>
        </p:spPr>
        <p:txBody>
          <a:bodyPr wrap="square" lIns="0" tIns="0" rIns="0" bIns="0" rtlCol="0" anchor="ctr"/>
          <a:lstStyle/>
          <a:p>
            <a:pPr marL="0" indent="0">
              <a:buNone/>
            </a:pPr>
            <a:r>
              <a:rPr lang="en-US" sz="1700" b="1" dirty="0">
                <a:solidFill>
                  <a:srgbClr val="4A4A4A"/>
                </a:solidFill>
                <a:latin typeface="Century Gothic" pitchFamily="34" charset="0"/>
                <a:ea typeface="Century Gothic" pitchFamily="34" charset="-122"/>
                <a:cs typeface="Century Gothic" pitchFamily="34" charset="-120"/>
              </a:rPr>
              <a:t>Assertive is not harsh.  Ambiguity often feels kind to the speaker and confusing to the listener.</a:t>
            </a:r>
            <a:endParaRPr lang="en-US" sz="1700" dirty="0"/>
          </a:p>
        </p:txBody>
      </p:sp>
      <p:sp>
        <p:nvSpPr>
          <p:cNvPr id="23" name="Text 20"/>
          <p:cNvSpPr txBox="1"/>
          <p:nvPr/>
        </p:nvSpPr>
        <p:spPr>
          <a:xfrm>
            <a:off x="8503920" y="6035040"/>
            <a:ext cx="3154680" cy="274320"/>
          </a:xfrm>
          <a:prstGeom prst="rect">
            <a:avLst/>
          </a:prstGeom>
          <a:noFill/>
          <a:ln/>
        </p:spPr>
        <p:txBody>
          <a:bodyPr wrap="square" lIns="0" tIns="0" rIns="0" bIns="0" rtlCol="0" anchor="t"/>
          <a:lstStyle/>
          <a:p>
            <a:pPr marL="0" indent="0" algn="r">
              <a:buNone/>
            </a:pPr>
            <a:r>
              <a:rPr lang="en-US" sz="1000" dirty="0">
                <a:solidFill>
                  <a:srgbClr val="8C8C8C"/>
                </a:solidFill>
                <a:latin typeface="Century Gothic" pitchFamily="34" charset="0"/>
                <a:ea typeface="Century Gothic" pitchFamily="34" charset="-122"/>
                <a:cs typeface="Century Gothic" pitchFamily="34" charset="-120"/>
              </a:rPr>
              <a:t>Adapted from Su &amp; Wilkins (2013)</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3D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1  |  YOUR LEADERSHIP STYLE</a:t>
            </a:r>
            <a:endParaRPr lang="en-US" sz="900" dirty="0"/>
          </a:p>
        </p:txBody>
      </p:sp>
      <p:sp>
        <p:nvSpPr>
          <p:cNvPr id="4" name="Shape 1"/>
          <p:cNvSpPr/>
          <p:nvPr/>
        </p:nvSpPr>
        <p:spPr>
          <a:xfrm>
            <a:off x="1463040" y="457200"/>
            <a:ext cx="3822192" cy="420624"/>
          </a:xfrm>
          <a:prstGeom prst="roundRect">
            <a:avLst>
              <a:gd name="adj" fmla="val 26087"/>
            </a:avLst>
          </a:prstGeom>
          <a:solidFill>
            <a:srgbClr val="E2CD74"/>
          </a:solidFill>
          <a:ln w="12700">
            <a:solidFill>
              <a:srgbClr val="E2CD74"/>
            </a:solidFill>
            <a:prstDash val="solid"/>
          </a:ln>
        </p:spPr>
        <p:txBody>
          <a:bodyPr/>
          <a:lstStyle/>
          <a:p>
            <a:endParaRPr lang="en-CA"/>
          </a:p>
        </p:txBody>
      </p:sp>
      <p:sp>
        <p:nvSpPr>
          <p:cNvPr id="5" name="Text 2"/>
          <p:cNvSpPr txBox="1"/>
          <p:nvPr/>
        </p:nvSpPr>
        <p:spPr>
          <a:xfrm>
            <a:off x="1463040" y="457200"/>
            <a:ext cx="3822192" cy="420624"/>
          </a:xfrm>
          <a:prstGeom prst="rect">
            <a:avLst/>
          </a:prstGeom>
          <a:noFill/>
          <a:ln/>
        </p:spPr>
        <p:txBody>
          <a:bodyPr wrap="square" lIns="0" tIns="0" rIns="0" bIns="0" rtlCol="0" anchor="ctr"/>
          <a:lstStyle/>
          <a:p>
            <a:pPr marL="0" indent="0" algn="ctr">
              <a:buNone/>
            </a:pPr>
            <a:r>
              <a:rPr lang="en-US" sz="1200" b="1" kern="0" spc="150" dirty="0">
                <a:solidFill>
                  <a:srgbClr val="4A4A4A"/>
                </a:solidFill>
                <a:latin typeface="Century Gothic" pitchFamily="34" charset="0"/>
                <a:ea typeface="Century Gothic" pitchFamily="34" charset="-122"/>
                <a:cs typeface="Century Gothic" pitchFamily="34" charset="-120"/>
              </a:rPr>
              <a:t>PAIRS + TABLES  |  KEEP / ADJUST</a:t>
            </a:r>
            <a:endParaRPr lang="en-US" sz="1200" dirty="0"/>
          </a:p>
        </p:txBody>
      </p:sp>
      <p:sp>
        <p:nvSpPr>
          <p:cNvPr id="6" name="Shape 3"/>
          <p:cNvSpPr/>
          <p:nvPr/>
        </p:nvSpPr>
        <p:spPr>
          <a:xfrm>
            <a:off x="10104120" y="420624"/>
            <a:ext cx="1645920" cy="493776"/>
          </a:xfrm>
          <a:prstGeom prst="roundRect">
            <a:avLst>
              <a:gd name="adj" fmla="val 25926"/>
            </a:avLst>
          </a:prstGeom>
          <a:solidFill>
            <a:srgbClr val="636363"/>
          </a:solidFill>
          <a:ln w="12700">
            <a:solidFill>
              <a:srgbClr val="636363"/>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259568" y="502920"/>
            <a:ext cx="329184" cy="329184"/>
          </a:xfrm>
          <a:prstGeom prst="rect">
            <a:avLst/>
          </a:prstGeom>
        </p:spPr>
      </p:pic>
      <p:sp>
        <p:nvSpPr>
          <p:cNvPr id="8" name="Text 4"/>
          <p:cNvSpPr txBox="1"/>
          <p:nvPr/>
        </p:nvSpPr>
        <p:spPr>
          <a:xfrm>
            <a:off x="10652760" y="420624"/>
            <a:ext cx="1051560" cy="493776"/>
          </a:xfrm>
          <a:prstGeom prst="rect">
            <a:avLst/>
          </a:prstGeom>
          <a:noFill/>
          <a:ln/>
        </p:spPr>
        <p:txBody>
          <a:bodyPr wrap="square" lIns="0" tIns="0" rIns="0" bIns="0" rtlCol="0" anchor="ctr"/>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12 MIN</a:t>
            </a:r>
            <a:endParaRPr lang="en-US" sz="1500" dirty="0"/>
          </a:p>
        </p:txBody>
      </p:sp>
      <p:sp>
        <p:nvSpPr>
          <p:cNvPr id="9" name="Shape 5"/>
          <p:cNvSpPr/>
          <p:nvPr/>
        </p:nvSpPr>
        <p:spPr>
          <a:xfrm>
            <a:off x="8567928" y="420624"/>
            <a:ext cx="1261872"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0" name="Image 2" descr="preencoded.png"/>
          <p:cNvPicPr>
            <a:picLocks noChangeAspect="1"/>
          </p:cNvPicPr>
          <p:nvPr/>
        </p:nvPicPr>
        <p:blipFill>
          <a:blip r:embed="rId5"/>
          <a:stretch>
            <a:fillRect/>
          </a:stretch>
        </p:blipFill>
        <p:spPr>
          <a:xfrm>
            <a:off x="8705088" y="512064"/>
            <a:ext cx="310896" cy="310896"/>
          </a:xfrm>
          <a:prstGeom prst="rect">
            <a:avLst/>
          </a:prstGeom>
        </p:spPr>
      </p:pic>
      <p:sp>
        <p:nvSpPr>
          <p:cNvPr id="11" name="Text 6"/>
          <p:cNvSpPr txBox="1"/>
          <p:nvPr/>
        </p:nvSpPr>
        <p:spPr>
          <a:xfrm>
            <a:off x="9079992" y="420624"/>
            <a:ext cx="713232"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Tables</a:t>
            </a:r>
            <a:endParaRPr lang="en-US" sz="1300" dirty="0"/>
          </a:p>
        </p:txBody>
      </p:sp>
      <p:sp>
        <p:nvSpPr>
          <p:cNvPr id="12" name="Shape 7"/>
          <p:cNvSpPr/>
          <p:nvPr/>
        </p:nvSpPr>
        <p:spPr>
          <a:xfrm>
            <a:off x="7264908" y="420624"/>
            <a:ext cx="1165860"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3" name="Image 3" descr="preencoded.png"/>
          <p:cNvPicPr>
            <a:picLocks noChangeAspect="1"/>
          </p:cNvPicPr>
          <p:nvPr/>
        </p:nvPicPr>
        <p:blipFill>
          <a:blip r:embed="rId6"/>
          <a:stretch>
            <a:fillRect/>
          </a:stretch>
        </p:blipFill>
        <p:spPr>
          <a:xfrm>
            <a:off x="7402068" y="512064"/>
            <a:ext cx="310896" cy="310896"/>
          </a:xfrm>
          <a:prstGeom prst="rect">
            <a:avLst/>
          </a:prstGeom>
        </p:spPr>
      </p:pic>
      <p:sp>
        <p:nvSpPr>
          <p:cNvPr id="14" name="Text 8"/>
          <p:cNvSpPr txBox="1"/>
          <p:nvPr/>
        </p:nvSpPr>
        <p:spPr>
          <a:xfrm>
            <a:off x="7776972" y="420624"/>
            <a:ext cx="617220"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Pairs</a:t>
            </a:r>
            <a:endParaRPr lang="en-US" sz="1300" dirty="0"/>
          </a:p>
        </p:txBody>
      </p:sp>
      <p:sp>
        <p:nvSpPr>
          <p:cNvPr id="15" name="Shape 9"/>
          <p:cNvSpPr/>
          <p:nvPr/>
        </p:nvSpPr>
        <p:spPr>
          <a:xfrm>
            <a:off x="5481828" y="420624"/>
            <a:ext cx="1645920"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6" name="Image 4" descr="preencoded.png"/>
          <p:cNvPicPr>
            <a:picLocks noChangeAspect="1"/>
          </p:cNvPicPr>
          <p:nvPr/>
        </p:nvPicPr>
        <p:blipFill>
          <a:blip r:embed="rId7"/>
          <a:stretch>
            <a:fillRect/>
          </a:stretch>
        </p:blipFill>
        <p:spPr>
          <a:xfrm>
            <a:off x="5618988" y="512064"/>
            <a:ext cx="310896" cy="310896"/>
          </a:xfrm>
          <a:prstGeom prst="rect">
            <a:avLst/>
          </a:prstGeom>
        </p:spPr>
      </p:pic>
      <p:sp>
        <p:nvSpPr>
          <p:cNvPr id="17" name="Text 10"/>
          <p:cNvSpPr txBox="1"/>
          <p:nvPr/>
        </p:nvSpPr>
        <p:spPr>
          <a:xfrm>
            <a:off x="5993892" y="420624"/>
            <a:ext cx="1097280"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Individual</a:t>
            </a:r>
            <a:endParaRPr lang="en-US" sz="1300" dirty="0"/>
          </a:p>
        </p:txBody>
      </p:sp>
      <p:sp>
        <p:nvSpPr>
          <p:cNvPr id="18" name="Shape 11"/>
          <p:cNvSpPr/>
          <p:nvPr/>
        </p:nvSpPr>
        <p:spPr>
          <a:xfrm>
            <a:off x="548640" y="1280160"/>
            <a:ext cx="5440680" cy="2834640"/>
          </a:xfrm>
          <a:prstGeom prst="roundRect">
            <a:avLst>
              <a:gd name="adj" fmla="val 4839"/>
            </a:avLst>
          </a:prstGeom>
          <a:solidFill>
            <a:srgbClr val="E2CD74"/>
          </a:solidFill>
          <a:ln w="9525">
            <a:solidFill>
              <a:srgbClr val="E2CD74"/>
            </a:solidFill>
            <a:prstDash val="solid"/>
          </a:ln>
        </p:spPr>
        <p:txBody>
          <a:bodyPr/>
          <a:lstStyle/>
          <a:p>
            <a:endParaRPr lang="en-CA"/>
          </a:p>
        </p:txBody>
      </p:sp>
      <p:sp>
        <p:nvSpPr>
          <p:cNvPr id="19" name="Shape 12"/>
          <p:cNvSpPr/>
          <p:nvPr/>
        </p:nvSpPr>
        <p:spPr>
          <a:xfrm>
            <a:off x="868680" y="1554480"/>
            <a:ext cx="731520" cy="731520"/>
          </a:xfrm>
          <a:prstGeom prst="ellipse">
            <a:avLst/>
          </a:prstGeom>
          <a:solidFill>
            <a:srgbClr val="FFFFFF"/>
          </a:solidFill>
          <a:ln w="12700">
            <a:solidFill>
              <a:srgbClr val="FFFFFF"/>
            </a:solidFill>
            <a:prstDash val="solid"/>
          </a:ln>
        </p:spPr>
        <p:txBody>
          <a:bodyPr/>
          <a:lstStyle/>
          <a:p>
            <a:endParaRPr lang="en-CA"/>
          </a:p>
        </p:txBody>
      </p:sp>
      <p:pic>
        <p:nvPicPr>
          <p:cNvPr id="20" name="Image 5" descr="preencoded.png"/>
          <p:cNvPicPr>
            <a:picLocks noChangeAspect="1"/>
          </p:cNvPicPr>
          <p:nvPr/>
        </p:nvPicPr>
        <p:blipFill>
          <a:blip r:embed="rId8"/>
          <a:stretch>
            <a:fillRect/>
          </a:stretch>
        </p:blipFill>
        <p:spPr>
          <a:xfrm>
            <a:off x="1029614" y="1715414"/>
            <a:ext cx="409651" cy="409651"/>
          </a:xfrm>
          <a:prstGeom prst="rect">
            <a:avLst/>
          </a:prstGeom>
        </p:spPr>
      </p:pic>
      <p:sp>
        <p:nvSpPr>
          <p:cNvPr id="21" name="Text 13"/>
          <p:cNvSpPr txBox="1"/>
          <p:nvPr/>
        </p:nvSpPr>
        <p:spPr>
          <a:xfrm>
            <a:off x="1783080" y="1627632"/>
            <a:ext cx="3657600" cy="548640"/>
          </a:xfrm>
          <a:prstGeom prst="rect">
            <a:avLst/>
          </a:prstGeom>
          <a:noFill/>
          <a:ln/>
        </p:spPr>
        <p:txBody>
          <a:bodyPr wrap="square" lIns="0" tIns="0" rIns="0" bIns="0" rtlCol="0" anchor="t"/>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KEEP</a:t>
            </a:r>
            <a:endParaRPr lang="en-US" sz="3000" dirty="0"/>
          </a:p>
        </p:txBody>
      </p:sp>
      <p:sp>
        <p:nvSpPr>
          <p:cNvPr id="22" name="Text 14"/>
          <p:cNvSpPr txBox="1"/>
          <p:nvPr/>
        </p:nvSpPr>
        <p:spPr>
          <a:xfrm>
            <a:off x="868680" y="2514600"/>
            <a:ext cx="4846320" cy="1600200"/>
          </a:xfrm>
          <a:prstGeom prst="rect">
            <a:avLst/>
          </a:prstGeom>
          <a:noFill/>
          <a:ln/>
        </p:spPr>
        <p:txBody>
          <a:bodyPr wrap="square" lIns="0" tIns="0" rIns="0" bIns="0" rtlCol="0" anchor="t"/>
          <a:lstStyle/>
          <a:p>
            <a:pPr marL="0" indent="0">
              <a:buNone/>
            </a:pPr>
            <a:r>
              <a:rPr lang="en-US" sz="1900" dirty="0">
                <a:solidFill>
                  <a:srgbClr val="4A4A4A"/>
                </a:solidFill>
                <a:latin typeface="Century Gothic" pitchFamily="34" charset="0"/>
                <a:ea typeface="Century Gothic" pitchFamily="34" charset="-122"/>
                <a:cs typeface="Century Gothic" pitchFamily="34" charset="-120"/>
              </a:rPr>
              <a:t>What habit serves my team well and is worth keeping? </a:t>
            </a:r>
          </a:p>
          <a:p>
            <a:pPr marL="0" indent="0">
              <a:buNone/>
            </a:pPr>
            <a:br>
              <a:rPr lang="en-US" sz="1900" dirty="0">
                <a:solidFill>
                  <a:srgbClr val="4A4A4A"/>
                </a:solidFill>
                <a:latin typeface="Century Gothic" pitchFamily="34" charset="0"/>
              </a:rPr>
            </a:br>
            <a:r>
              <a:rPr lang="en-US" sz="1900" dirty="0">
                <a:solidFill>
                  <a:srgbClr val="4A4A4A"/>
                </a:solidFill>
                <a:latin typeface="Century Gothic" pitchFamily="34" charset="0"/>
              </a:rPr>
              <a:t>Example: </a:t>
            </a:r>
            <a:r>
              <a:rPr lang="en-US" sz="1900" b="1" dirty="0">
                <a:solidFill>
                  <a:srgbClr val="4A4A4A"/>
                </a:solidFill>
                <a:latin typeface="Century Gothic" pitchFamily="34" charset="0"/>
              </a:rPr>
              <a:t>You’re approachable </a:t>
            </a:r>
            <a:r>
              <a:rPr lang="en-US" sz="1900" dirty="0">
                <a:solidFill>
                  <a:srgbClr val="4A4A4A"/>
                </a:solidFill>
                <a:latin typeface="Century Gothic" pitchFamily="34" charset="0"/>
              </a:rPr>
              <a:t>so people bring you things proactively</a:t>
            </a:r>
            <a:endParaRPr lang="en-US" sz="1900" dirty="0"/>
          </a:p>
        </p:txBody>
      </p:sp>
      <p:sp>
        <p:nvSpPr>
          <p:cNvPr id="23" name="Shape 15"/>
          <p:cNvSpPr/>
          <p:nvPr/>
        </p:nvSpPr>
        <p:spPr>
          <a:xfrm>
            <a:off x="6217920" y="1280160"/>
            <a:ext cx="5440680" cy="2834640"/>
          </a:xfrm>
          <a:prstGeom prst="roundRect">
            <a:avLst>
              <a:gd name="adj" fmla="val 4839"/>
            </a:avLst>
          </a:prstGeom>
          <a:solidFill>
            <a:srgbClr val="636363"/>
          </a:solidFill>
          <a:ln w="9525">
            <a:solidFill>
              <a:srgbClr val="636363"/>
            </a:solidFill>
            <a:prstDash val="solid"/>
          </a:ln>
        </p:spPr>
        <p:txBody>
          <a:bodyPr/>
          <a:lstStyle/>
          <a:p>
            <a:endParaRPr lang="en-CA"/>
          </a:p>
        </p:txBody>
      </p:sp>
      <p:sp>
        <p:nvSpPr>
          <p:cNvPr id="24" name="Shape 16"/>
          <p:cNvSpPr/>
          <p:nvPr/>
        </p:nvSpPr>
        <p:spPr>
          <a:xfrm>
            <a:off x="6537960" y="1554480"/>
            <a:ext cx="731520" cy="731520"/>
          </a:xfrm>
          <a:prstGeom prst="ellipse">
            <a:avLst/>
          </a:prstGeom>
          <a:solidFill>
            <a:srgbClr val="FFFFFF"/>
          </a:solidFill>
          <a:ln w="12700">
            <a:solidFill>
              <a:srgbClr val="FFFFFF"/>
            </a:solidFill>
            <a:prstDash val="solid"/>
          </a:ln>
        </p:spPr>
        <p:txBody>
          <a:bodyPr/>
          <a:lstStyle/>
          <a:p>
            <a:endParaRPr lang="en-CA"/>
          </a:p>
        </p:txBody>
      </p:sp>
      <p:pic>
        <p:nvPicPr>
          <p:cNvPr id="25" name="Image 6" descr="preencoded.png"/>
          <p:cNvPicPr>
            <a:picLocks noChangeAspect="1"/>
          </p:cNvPicPr>
          <p:nvPr/>
        </p:nvPicPr>
        <p:blipFill>
          <a:blip r:embed="rId9"/>
          <a:stretch>
            <a:fillRect/>
          </a:stretch>
        </p:blipFill>
        <p:spPr>
          <a:xfrm>
            <a:off x="6698894" y="1715414"/>
            <a:ext cx="409651" cy="409651"/>
          </a:xfrm>
          <a:prstGeom prst="rect">
            <a:avLst/>
          </a:prstGeom>
        </p:spPr>
      </p:pic>
      <p:sp>
        <p:nvSpPr>
          <p:cNvPr id="26" name="Text 17"/>
          <p:cNvSpPr txBox="1"/>
          <p:nvPr/>
        </p:nvSpPr>
        <p:spPr>
          <a:xfrm>
            <a:off x="7452360" y="1627632"/>
            <a:ext cx="3657600" cy="548640"/>
          </a:xfrm>
          <a:prstGeom prst="rect">
            <a:avLst/>
          </a:prstGeom>
          <a:noFill/>
          <a:ln/>
        </p:spPr>
        <p:txBody>
          <a:bodyPr wrap="square" lIns="0" tIns="0" rIns="0" bIns="0" rtlCol="0" anchor="t"/>
          <a:lstStyle/>
          <a:p>
            <a:pPr marL="0" indent="0">
              <a:buNone/>
            </a:pPr>
            <a:r>
              <a:rPr lang="en-US" sz="3000" b="1" dirty="0">
                <a:solidFill>
                  <a:srgbClr val="FFFFFF"/>
                </a:solidFill>
                <a:latin typeface="Century Gothic" pitchFamily="34" charset="0"/>
                <a:ea typeface="Century Gothic" pitchFamily="34" charset="-122"/>
                <a:cs typeface="Century Gothic" pitchFamily="34" charset="-120"/>
              </a:rPr>
              <a:t>ADJUST</a:t>
            </a:r>
            <a:endParaRPr lang="en-US" sz="3000" dirty="0"/>
          </a:p>
        </p:txBody>
      </p:sp>
      <p:sp>
        <p:nvSpPr>
          <p:cNvPr id="27" name="Text 18"/>
          <p:cNvSpPr txBox="1"/>
          <p:nvPr/>
        </p:nvSpPr>
        <p:spPr>
          <a:xfrm>
            <a:off x="6537960" y="2514600"/>
            <a:ext cx="4846320" cy="1600200"/>
          </a:xfrm>
          <a:prstGeom prst="rect">
            <a:avLst/>
          </a:prstGeom>
          <a:noFill/>
          <a:ln/>
        </p:spPr>
        <p:txBody>
          <a:bodyPr wrap="square" lIns="0" tIns="0" rIns="0" bIns="0" rtlCol="0" anchor="t"/>
          <a:lstStyle/>
          <a:p>
            <a:pPr marL="0" indent="0">
              <a:buNone/>
            </a:pPr>
            <a:r>
              <a:rPr lang="en-US" sz="1900" dirty="0">
                <a:solidFill>
                  <a:srgbClr val="FFFFFF"/>
                </a:solidFill>
                <a:latin typeface="Century Gothic" pitchFamily="34" charset="0"/>
                <a:ea typeface="Century Gothic" pitchFamily="34" charset="-122"/>
                <a:cs typeface="Century Gothic" pitchFamily="34" charset="-120"/>
              </a:rPr>
              <a:t>What habit would I like to adjust for the team I lead now?</a:t>
            </a:r>
          </a:p>
          <a:p>
            <a:pPr marL="0" indent="0">
              <a:buNone/>
            </a:pPr>
            <a:endParaRPr lang="en-US" sz="1900" dirty="0">
              <a:solidFill>
                <a:srgbClr val="FFFFFF"/>
              </a:solidFill>
              <a:latin typeface="Century Gothic" pitchFamily="34" charset="0"/>
              <a:ea typeface="Century Gothic" pitchFamily="34" charset="-122"/>
              <a:cs typeface="Century Gothic" pitchFamily="34" charset="-120"/>
            </a:endParaRPr>
          </a:p>
          <a:p>
            <a:pPr marL="0" indent="0">
              <a:buNone/>
            </a:pPr>
            <a:r>
              <a:rPr lang="en-US" sz="1900" dirty="0">
                <a:solidFill>
                  <a:srgbClr val="FFFFFF"/>
                </a:solidFill>
                <a:latin typeface="Century Gothic" pitchFamily="34" charset="0"/>
              </a:rPr>
              <a:t>Example: </a:t>
            </a:r>
            <a:r>
              <a:rPr lang="en-US" sz="1900" b="1" dirty="0">
                <a:solidFill>
                  <a:srgbClr val="FFFFFF"/>
                </a:solidFill>
                <a:latin typeface="Century Gothic" pitchFamily="34" charset="0"/>
              </a:rPr>
              <a:t>Keeping the peace </a:t>
            </a:r>
            <a:r>
              <a:rPr lang="en-US" sz="1900" dirty="0">
                <a:solidFill>
                  <a:srgbClr val="FFFFFF"/>
                </a:solidFill>
                <a:latin typeface="Century Gothic" pitchFamily="34" charset="0"/>
              </a:rPr>
              <a:t>by letting small issue slide</a:t>
            </a:r>
            <a:endParaRPr lang="en-US" sz="1900" dirty="0"/>
          </a:p>
        </p:txBody>
      </p:sp>
      <p:sp>
        <p:nvSpPr>
          <p:cNvPr id="28" name="Shape 19"/>
          <p:cNvSpPr/>
          <p:nvPr/>
        </p:nvSpPr>
        <p:spPr>
          <a:xfrm>
            <a:off x="548640" y="4389120"/>
            <a:ext cx="384048" cy="384048"/>
          </a:xfrm>
          <a:prstGeom prst="ellipse">
            <a:avLst/>
          </a:prstGeom>
          <a:solidFill>
            <a:srgbClr val="636363"/>
          </a:solidFill>
          <a:ln w="12700">
            <a:solidFill>
              <a:srgbClr val="636363"/>
            </a:solidFill>
            <a:prstDash val="solid"/>
          </a:ln>
        </p:spPr>
        <p:txBody>
          <a:bodyPr/>
          <a:lstStyle/>
          <a:p>
            <a:endParaRPr lang="en-CA"/>
          </a:p>
        </p:txBody>
      </p:sp>
      <p:sp>
        <p:nvSpPr>
          <p:cNvPr id="29" name="Text 20"/>
          <p:cNvSpPr txBox="1"/>
          <p:nvPr/>
        </p:nvSpPr>
        <p:spPr>
          <a:xfrm>
            <a:off x="548640" y="438912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1</a:t>
            </a:r>
            <a:endParaRPr lang="en-US" sz="1300" dirty="0"/>
          </a:p>
        </p:txBody>
      </p:sp>
      <p:sp>
        <p:nvSpPr>
          <p:cNvPr id="30" name="Text 21"/>
          <p:cNvSpPr txBox="1"/>
          <p:nvPr/>
        </p:nvSpPr>
        <p:spPr>
          <a:xfrm>
            <a:off x="1097280" y="4370832"/>
            <a:ext cx="5212080" cy="420624"/>
          </a:xfrm>
          <a:prstGeom prst="rect">
            <a:avLst/>
          </a:prstGeom>
          <a:noFill/>
          <a:ln/>
        </p:spPr>
        <p:txBody>
          <a:bodyPr wrap="square" lIns="0" tIns="0" rIns="0" bIns="0" rtlCol="0" anchor="ctr"/>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On your own: one or two for each column</a:t>
            </a:r>
            <a:endParaRPr lang="en-US" sz="1600" dirty="0"/>
          </a:p>
        </p:txBody>
      </p:sp>
      <p:sp>
        <p:nvSpPr>
          <p:cNvPr id="31" name="Text 22"/>
          <p:cNvSpPr txBox="1"/>
          <p:nvPr/>
        </p:nvSpPr>
        <p:spPr>
          <a:xfrm>
            <a:off x="6400800" y="4370832"/>
            <a:ext cx="1097280" cy="420624"/>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3 min</a:t>
            </a:r>
            <a:endParaRPr lang="en-US" sz="1400" dirty="0"/>
          </a:p>
        </p:txBody>
      </p:sp>
      <p:sp>
        <p:nvSpPr>
          <p:cNvPr id="32" name="Shape 23"/>
          <p:cNvSpPr/>
          <p:nvPr/>
        </p:nvSpPr>
        <p:spPr>
          <a:xfrm>
            <a:off x="548640" y="4937760"/>
            <a:ext cx="384048" cy="384048"/>
          </a:xfrm>
          <a:prstGeom prst="ellipse">
            <a:avLst/>
          </a:prstGeom>
          <a:solidFill>
            <a:srgbClr val="636363"/>
          </a:solidFill>
          <a:ln w="12700">
            <a:solidFill>
              <a:srgbClr val="636363"/>
            </a:solidFill>
            <a:prstDash val="solid"/>
          </a:ln>
        </p:spPr>
        <p:txBody>
          <a:bodyPr/>
          <a:lstStyle/>
          <a:p>
            <a:endParaRPr lang="en-CA"/>
          </a:p>
        </p:txBody>
      </p:sp>
      <p:sp>
        <p:nvSpPr>
          <p:cNvPr id="33" name="Text 24"/>
          <p:cNvSpPr txBox="1"/>
          <p:nvPr/>
        </p:nvSpPr>
        <p:spPr>
          <a:xfrm>
            <a:off x="548640" y="493776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2</a:t>
            </a:r>
            <a:endParaRPr lang="en-US" sz="1300" dirty="0"/>
          </a:p>
        </p:txBody>
      </p:sp>
      <p:sp>
        <p:nvSpPr>
          <p:cNvPr id="34" name="Text 25"/>
          <p:cNvSpPr txBox="1"/>
          <p:nvPr/>
        </p:nvSpPr>
        <p:spPr>
          <a:xfrm>
            <a:off x="1097280" y="4919472"/>
            <a:ext cx="5212080" cy="420624"/>
          </a:xfrm>
          <a:prstGeom prst="rect">
            <a:avLst/>
          </a:prstGeom>
          <a:noFill/>
          <a:ln/>
        </p:spPr>
        <p:txBody>
          <a:bodyPr wrap="square" lIns="0" tIns="0" rIns="0" bIns="0" rtlCol="0" anchor="ctr"/>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With a partner: share and listen</a:t>
            </a:r>
            <a:endParaRPr lang="en-US" sz="1600" dirty="0"/>
          </a:p>
        </p:txBody>
      </p:sp>
      <p:sp>
        <p:nvSpPr>
          <p:cNvPr id="35" name="Text 26"/>
          <p:cNvSpPr txBox="1"/>
          <p:nvPr/>
        </p:nvSpPr>
        <p:spPr>
          <a:xfrm>
            <a:off x="6400800" y="4919472"/>
            <a:ext cx="1097280" cy="420624"/>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5 min</a:t>
            </a:r>
            <a:endParaRPr lang="en-US" sz="1400" dirty="0"/>
          </a:p>
        </p:txBody>
      </p:sp>
      <p:sp>
        <p:nvSpPr>
          <p:cNvPr id="36" name="Shape 27"/>
          <p:cNvSpPr/>
          <p:nvPr/>
        </p:nvSpPr>
        <p:spPr>
          <a:xfrm>
            <a:off x="548640" y="5486400"/>
            <a:ext cx="384048" cy="384048"/>
          </a:xfrm>
          <a:prstGeom prst="ellipse">
            <a:avLst/>
          </a:prstGeom>
          <a:solidFill>
            <a:srgbClr val="636363"/>
          </a:solidFill>
          <a:ln w="12700">
            <a:solidFill>
              <a:srgbClr val="636363"/>
            </a:solidFill>
            <a:prstDash val="solid"/>
          </a:ln>
        </p:spPr>
        <p:txBody>
          <a:bodyPr/>
          <a:lstStyle/>
          <a:p>
            <a:endParaRPr lang="en-CA"/>
          </a:p>
        </p:txBody>
      </p:sp>
      <p:sp>
        <p:nvSpPr>
          <p:cNvPr id="37" name="Text 28"/>
          <p:cNvSpPr txBox="1"/>
          <p:nvPr/>
        </p:nvSpPr>
        <p:spPr>
          <a:xfrm>
            <a:off x="548640" y="54864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3</a:t>
            </a:r>
            <a:endParaRPr lang="en-US" sz="1300" dirty="0"/>
          </a:p>
        </p:txBody>
      </p:sp>
      <p:sp>
        <p:nvSpPr>
          <p:cNvPr id="38" name="Text 29"/>
          <p:cNvSpPr txBox="1"/>
          <p:nvPr/>
        </p:nvSpPr>
        <p:spPr>
          <a:xfrm>
            <a:off x="1097280" y="5468112"/>
            <a:ext cx="5212080" cy="420624"/>
          </a:xfrm>
          <a:prstGeom prst="rect">
            <a:avLst/>
          </a:prstGeom>
          <a:noFill/>
          <a:ln/>
        </p:spPr>
        <p:txBody>
          <a:bodyPr wrap="square" lIns="0" tIns="0" rIns="0" bIns="0" rtlCol="0" anchor="ctr"/>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At your table: what patterns do you notice?</a:t>
            </a:r>
            <a:endParaRPr lang="en-US" sz="1600" dirty="0"/>
          </a:p>
        </p:txBody>
      </p:sp>
      <p:sp>
        <p:nvSpPr>
          <p:cNvPr id="39" name="Text 30"/>
          <p:cNvSpPr txBox="1"/>
          <p:nvPr/>
        </p:nvSpPr>
        <p:spPr>
          <a:xfrm>
            <a:off x="6400800" y="5468112"/>
            <a:ext cx="1097280" cy="420624"/>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4 min</a:t>
            </a:r>
            <a:endParaRPr lang="en-US" sz="1400" dirty="0"/>
          </a:p>
        </p:txBody>
      </p:sp>
      <p:sp>
        <p:nvSpPr>
          <p:cNvPr id="40" name="Shape 31"/>
          <p:cNvSpPr/>
          <p:nvPr/>
        </p:nvSpPr>
        <p:spPr>
          <a:xfrm>
            <a:off x="7863840" y="4389120"/>
            <a:ext cx="3794760" cy="1463040"/>
          </a:xfrm>
          <a:prstGeom prst="roundRect">
            <a:avLst>
              <a:gd name="adj" fmla="val 9375"/>
            </a:avLst>
          </a:prstGeom>
          <a:solidFill>
            <a:srgbClr val="FFFFFF"/>
          </a:solidFill>
          <a:ln w="9525">
            <a:solidFill>
              <a:srgbClr val="D9D9D9"/>
            </a:solidFill>
            <a:prstDash val="solid"/>
          </a:ln>
        </p:spPr>
        <p:txBody>
          <a:bodyPr/>
          <a:lstStyle/>
          <a:p>
            <a:endParaRPr lang="en-CA"/>
          </a:p>
        </p:txBody>
      </p:sp>
      <p:sp>
        <p:nvSpPr>
          <p:cNvPr id="41" name="Text 32"/>
          <p:cNvSpPr txBox="1"/>
          <p:nvPr/>
        </p:nvSpPr>
        <p:spPr>
          <a:xfrm>
            <a:off x="8138160" y="4526280"/>
            <a:ext cx="3291840" cy="1234440"/>
          </a:xfrm>
          <a:prstGeom prst="rect">
            <a:avLst/>
          </a:prstGeom>
          <a:noFill/>
          <a:ln/>
        </p:spPr>
        <p:txBody>
          <a:bodyPr wrap="square" lIns="0" tIns="0" rIns="0" bIns="0" rtlCol="0" anchor="ctr"/>
          <a:lstStyle/>
          <a:p>
            <a:pPr marL="0" indent="0">
              <a:buNone/>
            </a:pPr>
            <a:r>
              <a:rPr lang="en-US" sz="1100" b="1" kern="0" spc="150" dirty="0">
                <a:solidFill>
                  <a:srgbClr val="8C8C8C"/>
                </a:solidFill>
                <a:latin typeface="Century Gothic" pitchFamily="34" charset="0"/>
                <a:ea typeface="Century Gothic" pitchFamily="34" charset="-122"/>
                <a:cs typeface="Century Gothic" pitchFamily="34" charset="-120"/>
              </a:rPr>
              <a:t>Ground rule
</a:t>
            </a:r>
            <a:r>
              <a:rPr lang="en-US" sz="1600" b="1" dirty="0">
                <a:solidFill>
                  <a:srgbClr val="4A4A4A"/>
                </a:solidFill>
                <a:latin typeface="Century Gothic" pitchFamily="34" charset="0"/>
                <a:ea typeface="Century Gothic" pitchFamily="34" charset="-122"/>
                <a:cs typeface="Century Gothic" pitchFamily="34" charset="-120"/>
              </a:rPr>
              <a:t>Don't solve each other's answers. Listen for patterns.</a:t>
            </a:r>
            <a:endParaRPr lang="en-US" sz="1600" dirty="0"/>
          </a:p>
        </p:txBody>
      </p:sp>
      <p:sp>
        <p:nvSpPr>
          <p:cNvPr id="42"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solidFill>
          <a:srgbClr val="636363"/>
        </a:solidFill>
        <a:effectLst/>
      </p:bgPr>
    </p:bg>
    <p:spTree>
      <p:nvGrpSpPr>
        <p:cNvPr id="1" name=""/>
        <p:cNvGrpSpPr/>
        <p:nvPr/>
      </p:nvGrpSpPr>
      <p:grpSpPr>
        <a:xfrm>
          <a:off x="0" y="0"/>
          <a:ext cx="0" cy="0"/>
          <a:chOff x="0" y="0"/>
          <a:chExt cx="0" cy="0"/>
        </a:xfrm>
      </p:grpSpPr>
      <p:pic>
        <p:nvPicPr>
          <p:cNvPr id="2" name="Image 0" descr="a22.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BFBFBF"/>
                </a:solidFill>
                <a:latin typeface="Century Gothic" pitchFamily="34" charset="0"/>
                <a:ea typeface="Century Gothic" pitchFamily="34" charset="-122"/>
                <a:cs typeface="Century Gothic" pitchFamily="34" charset="-120"/>
              </a:rPr>
              <a:t>MODULE 2  |  RELATIONSHIPS, TRUST &amp; TEAM CULTURE</a:t>
            </a:r>
            <a:endParaRPr lang="en-US" sz="900" dirty="0"/>
          </a:p>
        </p:txBody>
      </p:sp>
      <p:pic>
        <p:nvPicPr>
          <p:cNvPr id="4" name="Image 1"/>
          <p:cNvPicPr>
            <a:picLocks noChangeAspect="1"/>
          </p:cNvPicPr>
          <p:nvPr/>
        </p:nvPicPr>
        <p:blipFill>
          <a:blip r:embed="rId4"/>
          <a:srcRect l="4500" r="5000"/>
          <a:stretch>
            <a:fillRect/>
          </a:stretch>
        </p:blipFill>
        <p:spPr>
          <a:xfrm>
            <a:off x="6675120" y="0"/>
            <a:ext cx="5516880" cy="6858000"/>
          </a:xfrm>
          <a:prstGeom prst="rect">
            <a:avLst/>
          </a:prstGeom>
        </p:spPr>
      </p:pic>
      <p:sp>
        <p:nvSpPr>
          <p:cNvPr id="5" name="Text 1"/>
          <p:cNvSpPr txBox="1"/>
          <p:nvPr/>
        </p:nvSpPr>
        <p:spPr>
          <a:xfrm>
            <a:off x="548640" y="1417320"/>
            <a:ext cx="5852160" cy="365760"/>
          </a:xfrm>
          <a:prstGeom prst="rect">
            <a:avLst/>
          </a:prstGeom>
          <a:noFill/>
          <a:ln/>
        </p:spPr>
        <p:txBody>
          <a:bodyPr wrap="square" lIns="0" tIns="0" rIns="0" bIns="0" rtlCol="0" anchor="t"/>
          <a:lstStyle/>
          <a:p>
            <a:pPr marL="0" indent="0">
              <a:buNone/>
            </a:pPr>
            <a:r>
              <a:rPr lang="en-US" sz="1500" b="1" kern="0" spc="300" dirty="0">
                <a:solidFill>
                  <a:srgbClr val="E2CD74"/>
                </a:solidFill>
                <a:latin typeface="Century Gothic" pitchFamily="34" charset="0"/>
                <a:ea typeface="Century Gothic" pitchFamily="34" charset="-122"/>
                <a:cs typeface="Century Gothic" pitchFamily="34" charset="-120"/>
              </a:rPr>
              <a:t>MODULE 2</a:t>
            </a:r>
            <a:endParaRPr lang="en-US" sz="1500" dirty="0"/>
          </a:p>
        </p:txBody>
      </p:sp>
      <p:sp>
        <p:nvSpPr>
          <p:cNvPr id="6" name="Text 2"/>
          <p:cNvSpPr txBox="1"/>
          <p:nvPr/>
        </p:nvSpPr>
        <p:spPr>
          <a:xfrm>
            <a:off x="548640" y="1783080"/>
            <a:ext cx="5852160" cy="1143000"/>
          </a:xfrm>
          <a:prstGeom prst="rect">
            <a:avLst/>
          </a:prstGeom>
          <a:noFill/>
          <a:ln/>
        </p:spPr>
        <p:txBody>
          <a:bodyPr wrap="square" lIns="0" tIns="0" rIns="0" bIns="0" rtlCol="0" anchor="t"/>
          <a:lstStyle/>
          <a:p>
            <a:pPr marL="0" indent="0">
              <a:buNone/>
            </a:pPr>
            <a:r>
              <a:rPr lang="en-US" sz="3400" b="1" dirty="0">
                <a:solidFill>
                  <a:srgbClr val="FFFFFF"/>
                </a:solidFill>
                <a:latin typeface="Century Gothic" pitchFamily="34" charset="0"/>
                <a:ea typeface="Century Gothic" pitchFamily="34" charset="-122"/>
                <a:cs typeface="Century Gothic" pitchFamily="34" charset="-120"/>
              </a:rPr>
              <a:t>Relationships, Trust &amp; Team Culture</a:t>
            </a:r>
            <a:endParaRPr lang="en-US" sz="3400" dirty="0"/>
          </a:p>
        </p:txBody>
      </p:sp>
      <p:sp>
        <p:nvSpPr>
          <p:cNvPr id="7" name="Shape 3"/>
          <p:cNvSpPr/>
          <p:nvPr/>
        </p:nvSpPr>
        <p:spPr>
          <a:xfrm>
            <a:off x="548640" y="3154680"/>
            <a:ext cx="5760720" cy="1600200"/>
          </a:xfrm>
          <a:prstGeom prst="roundRect">
            <a:avLst>
              <a:gd name="adj" fmla="val 11429"/>
            </a:avLst>
          </a:prstGeom>
          <a:solidFill>
            <a:srgbClr val="E2CD74"/>
          </a:solidFill>
          <a:ln w="12700">
            <a:solidFill>
              <a:srgbClr val="E2CD74"/>
            </a:solidFill>
            <a:prstDash val="solid"/>
          </a:ln>
        </p:spPr>
        <p:txBody>
          <a:bodyPr/>
          <a:lstStyle/>
          <a:p>
            <a:endParaRPr lang="en-CA"/>
          </a:p>
        </p:txBody>
      </p:sp>
      <p:sp>
        <p:nvSpPr>
          <p:cNvPr id="8" name="Text 4"/>
          <p:cNvSpPr txBox="1"/>
          <p:nvPr/>
        </p:nvSpPr>
        <p:spPr>
          <a:xfrm>
            <a:off x="822960" y="3310128"/>
            <a:ext cx="5212080" cy="274320"/>
          </a:xfrm>
          <a:prstGeom prst="rect">
            <a:avLst/>
          </a:prstGeom>
          <a:noFill/>
          <a:ln/>
        </p:spPr>
        <p:txBody>
          <a:bodyPr wrap="square" lIns="0" tIns="0" rIns="0" bIns="0" rtlCol="0" anchor="t"/>
          <a:lstStyle/>
          <a:p>
            <a:pPr marL="0" indent="0">
              <a:buNone/>
            </a:pPr>
            <a:r>
              <a:rPr lang="en-US" sz="1100" b="1" kern="0" spc="200" dirty="0">
                <a:solidFill>
                  <a:srgbClr val="636363"/>
                </a:solidFill>
                <a:latin typeface="Century Gothic" pitchFamily="34" charset="0"/>
                <a:ea typeface="Century Gothic" pitchFamily="34" charset="-122"/>
                <a:cs typeface="Century Gothic" pitchFamily="34" charset="-120"/>
              </a:rPr>
              <a:t>BIG QUESTION</a:t>
            </a:r>
            <a:endParaRPr lang="en-US" sz="1100" dirty="0"/>
          </a:p>
        </p:txBody>
      </p:sp>
      <p:sp>
        <p:nvSpPr>
          <p:cNvPr id="9" name="Text 5"/>
          <p:cNvSpPr txBox="1"/>
          <p:nvPr/>
        </p:nvSpPr>
        <p:spPr>
          <a:xfrm>
            <a:off x="822960" y="3611880"/>
            <a:ext cx="5257800" cy="1051560"/>
          </a:xfrm>
          <a:prstGeom prst="rect">
            <a:avLst/>
          </a:prstGeom>
          <a:noFill/>
          <a:ln/>
        </p:spPr>
        <p:txBody>
          <a:bodyPr wrap="square" lIns="0" tIns="0" rIns="0" bIns="0" rtlCol="0" anchor="ctr"/>
          <a:lstStyle/>
          <a:p>
            <a:pPr marL="0" indent="0">
              <a:buNone/>
            </a:pPr>
            <a:r>
              <a:rPr lang="en-US" sz="2100" b="1" dirty="0">
                <a:solidFill>
                  <a:srgbClr val="4A4A4A"/>
                </a:solidFill>
                <a:latin typeface="Century Gothic" pitchFamily="34" charset="0"/>
                <a:ea typeface="Century Gothic" pitchFamily="34" charset="-122"/>
                <a:cs typeface="Century Gothic" pitchFamily="34" charset="-120"/>
              </a:rPr>
              <a:t>How do I manage complex relationships and create team culture?</a:t>
            </a:r>
            <a:endParaRPr lang="en-US" sz="2100" dirty="0"/>
          </a:p>
        </p:txBody>
      </p:sp>
      <p:sp>
        <p:nvSpPr>
          <p:cNvPr id="10" name="Text 6"/>
          <p:cNvSpPr txBox="1"/>
          <p:nvPr/>
        </p:nvSpPr>
        <p:spPr>
          <a:xfrm>
            <a:off x="548640" y="5074920"/>
            <a:ext cx="5760720" cy="274320"/>
          </a:xfrm>
          <a:prstGeom prst="rect">
            <a:avLst/>
          </a:prstGeom>
          <a:noFill/>
          <a:ln/>
        </p:spPr>
        <p:txBody>
          <a:bodyPr wrap="square" lIns="0" tIns="0" rIns="0" bIns="0" rtlCol="0" anchor="t"/>
          <a:lstStyle/>
          <a:p>
            <a:pPr marL="0" indent="0">
              <a:buNone/>
            </a:pPr>
            <a:r>
              <a:rPr lang="en-US" sz="1100" b="1" kern="0" spc="200" dirty="0">
                <a:solidFill>
                  <a:srgbClr val="E2CD74"/>
                </a:solidFill>
                <a:latin typeface="Century Gothic" pitchFamily="34" charset="0"/>
                <a:ea typeface="Century Gothic" pitchFamily="34" charset="-122"/>
                <a:cs typeface="Century Gothic" pitchFamily="34" charset="-120"/>
              </a:rPr>
              <a:t>WORKSHOP TAKEAWAY</a:t>
            </a:r>
            <a:endParaRPr lang="en-US" sz="1100" dirty="0"/>
          </a:p>
        </p:txBody>
      </p:sp>
      <p:sp>
        <p:nvSpPr>
          <p:cNvPr id="11" name="Text 7"/>
          <p:cNvSpPr txBox="1"/>
          <p:nvPr/>
        </p:nvSpPr>
        <p:spPr>
          <a:xfrm>
            <a:off x="548640" y="5376672"/>
            <a:ext cx="5760720" cy="822960"/>
          </a:xfrm>
          <a:prstGeom prst="rect">
            <a:avLst/>
          </a:prstGeom>
          <a:noFill/>
          <a:ln/>
        </p:spPr>
        <p:txBody>
          <a:bodyPr wrap="square" lIns="0" tIns="0" rIns="0" bIns="0" rtlCol="0" anchor="t"/>
          <a:lstStyle/>
          <a:p>
            <a:pPr marL="0" indent="0">
              <a:buNone/>
            </a:pPr>
            <a:r>
              <a:rPr lang="en-US" sz="1600" i="1" dirty="0">
                <a:solidFill>
                  <a:srgbClr val="FFFFFF"/>
                </a:solidFill>
                <a:latin typeface="Century Gothic" pitchFamily="34" charset="0"/>
                <a:ea typeface="Century Gothic" pitchFamily="34" charset="-122"/>
                <a:cs typeface="Century Gothic" pitchFamily="34" charset="-120"/>
              </a:rPr>
              <a:t>You do not have to become distant. You do have to become clear.</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BFBFBF"/>
                </a:solidFill>
                <a:latin typeface="Century Gothic"/>
                <a:ea typeface="Century Gothic"/>
                <a:cs typeface="Century Gothic"/>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2  |  RELATIONSHIPS, TRUST &amp; TEAM CULTURE</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Why Change Triggers Reactions</a:t>
            </a:r>
            <a:endParaRPr lang="en-US" sz="3000" dirty="0"/>
          </a:p>
        </p:txBody>
      </p:sp>
      <p:sp>
        <p:nvSpPr>
          <p:cNvPr id="5" name="Text 2"/>
          <p:cNvSpPr txBox="1"/>
          <p:nvPr/>
        </p:nvSpPr>
        <p:spPr>
          <a:xfrm>
            <a:off x="548640" y="1188720"/>
            <a:ext cx="11064240" cy="457200"/>
          </a:xfrm>
          <a:prstGeom prst="rect">
            <a:avLst/>
          </a:prstGeom>
          <a:noFill/>
          <a:ln/>
        </p:spPr>
        <p:txBody>
          <a:bodyPr wrap="square" lIns="0" tIns="0" rIns="0" bIns="0" rtlCol="0" anchor="t"/>
          <a:lstStyle/>
          <a:p>
            <a:pPr marL="0" indent="0">
              <a:buNone/>
            </a:pPr>
            <a:r>
              <a:rPr lang="en-US" sz="1700" dirty="0">
                <a:solidFill>
                  <a:srgbClr val="8C8C8C"/>
                </a:solidFill>
                <a:latin typeface="Century Gothic" pitchFamily="34" charset="0"/>
                <a:ea typeface="Century Gothic" pitchFamily="34" charset="-122"/>
                <a:cs typeface="Century Gothic" pitchFamily="34" charset="-120"/>
              </a:rPr>
              <a:t>Change can register as a social threat. The SCARF model names five areas people are sensitive to.</a:t>
            </a:r>
            <a:endParaRPr lang="en-US" sz="1700" dirty="0"/>
          </a:p>
        </p:txBody>
      </p:sp>
      <p:sp>
        <p:nvSpPr>
          <p:cNvPr id="6" name="Shape 3"/>
          <p:cNvSpPr/>
          <p:nvPr/>
        </p:nvSpPr>
        <p:spPr>
          <a:xfrm>
            <a:off x="548640" y="1874520"/>
            <a:ext cx="2075688" cy="397764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7" name="Shape 4"/>
          <p:cNvSpPr/>
          <p:nvPr/>
        </p:nvSpPr>
        <p:spPr>
          <a:xfrm>
            <a:off x="1152144" y="210312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8" name="Image 1" descr="preencoded.png"/>
          <p:cNvPicPr>
            <a:picLocks noChangeAspect="1"/>
          </p:cNvPicPr>
          <p:nvPr/>
        </p:nvPicPr>
        <p:blipFill>
          <a:blip r:embed="rId4"/>
          <a:stretch>
            <a:fillRect/>
          </a:stretch>
        </p:blipFill>
        <p:spPr>
          <a:xfrm>
            <a:off x="1343254" y="2294230"/>
            <a:ext cx="486461" cy="486461"/>
          </a:xfrm>
          <a:prstGeom prst="rect">
            <a:avLst/>
          </a:prstGeom>
        </p:spPr>
      </p:pic>
      <p:sp>
        <p:nvSpPr>
          <p:cNvPr id="9" name="Text 5"/>
          <p:cNvSpPr txBox="1"/>
          <p:nvPr/>
        </p:nvSpPr>
        <p:spPr>
          <a:xfrm>
            <a:off x="548640" y="3063240"/>
            <a:ext cx="2075688" cy="640080"/>
          </a:xfrm>
          <a:prstGeom prst="rect">
            <a:avLst/>
          </a:prstGeom>
          <a:noFill/>
          <a:ln/>
        </p:spPr>
        <p:txBody>
          <a:bodyPr wrap="square" lIns="0" tIns="0" rIns="0" bIns="0" rtlCol="0" anchor="t"/>
          <a:lstStyle/>
          <a:p>
            <a:pPr marL="0" indent="0" algn="ctr">
              <a:buNone/>
            </a:pPr>
            <a:r>
              <a:rPr lang="en-US" sz="3600" b="1" dirty="0">
                <a:solidFill>
                  <a:srgbClr val="C9AE4B"/>
                </a:solidFill>
                <a:latin typeface="Century Gothic" pitchFamily="34" charset="0"/>
                <a:ea typeface="Century Gothic" pitchFamily="34" charset="-122"/>
                <a:cs typeface="Century Gothic" pitchFamily="34" charset="-120"/>
              </a:rPr>
              <a:t>S</a:t>
            </a:r>
            <a:endParaRPr lang="en-US" sz="3600" dirty="0"/>
          </a:p>
        </p:txBody>
      </p:sp>
      <p:sp>
        <p:nvSpPr>
          <p:cNvPr id="10" name="Text 6"/>
          <p:cNvSpPr txBox="1"/>
          <p:nvPr/>
        </p:nvSpPr>
        <p:spPr>
          <a:xfrm>
            <a:off x="548640" y="3657600"/>
            <a:ext cx="2075688" cy="411480"/>
          </a:xfrm>
          <a:prstGeom prst="rect">
            <a:avLst/>
          </a:prstGeom>
          <a:noFill/>
          <a:ln/>
        </p:spPr>
        <p:txBody>
          <a:bodyPr wrap="square" lIns="0" tIns="0" rIns="0" bIns="0" rtlCol="0" anchor="t"/>
          <a:lstStyle/>
          <a:p>
            <a:pPr marL="0" indent="0" algn="ctr">
              <a:buNone/>
            </a:pPr>
            <a:r>
              <a:rPr lang="en-US" sz="1800" b="1" dirty="0">
                <a:solidFill>
                  <a:srgbClr val="4A4A4A"/>
                </a:solidFill>
                <a:latin typeface="Century Gothic" pitchFamily="34" charset="0"/>
                <a:ea typeface="Century Gothic" pitchFamily="34" charset="-122"/>
                <a:cs typeface="Century Gothic" pitchFamily="34" charset="-120"/>
              </a:rPr>
              <a:t>Status</a:t>
            </a:r>
            <a:endParaRPr lang="en-US" sz="1800" dirty="0"/>
          </a:p>
        </p:txBody>
      </p:sp>
      <p:sp>
        <p:nvSpPr>
          <p:cNvPr id="11" name="Text 7"/>
          <p:cNvSpPr txBox="1"/>
          <p:nvPr/>
        </p:nvSpPr>
        <p:spPr>
          <a:xfrm>
            <a:off x="731520" y="4160520"/>
            <a:ext cx="1709928" cy="1554480"/>
          </a:xfrm>
          <a:prstGeom prst="rect">
            <a:avLst/>
          </a:prstGeom>
          <a:noFill/>
          <a:ln/>
        </p:spPr>
        <p:txBody>
          <a:bodyPr wrap="square" lIns="0" tIns="0" rIns="0" bIns="0" rtlCol="0" anchor="t"/>
          <a:lstStyle/>
          <a:p>
            <a:pPr marL="0" indent="0" algn="ctr">
              <a:buNone/>
            </a:pPr>
            <a:r>
              <a:rPr lang="en-US" sz="1400" i="1" dirty="0">
                <a:solidFill>
                  <a:srgbClr val="4A4A4A"/>
                </a:solidFill>
                <a:latin typeface="Century Gothic" pitchFamily="34" charset="0"/>
                <a:ea typeface="Century Gothic" pitchFamily="34" charset="-122"/>
                <a:cs typeface="Century Gothic" pitchFamily="34" charset="-120"/>
              </a:rPr>
              <a:t>"Do you think you're better than us now?"</a:t>
            </a:r>
            <a:endParaRPr lang="en-US" sz="1400" dirty="0"/>
          </a:p>
        </p:txBody>
      </p:sp>
      <p:sp>
        <p:nvSpPr>
          <p:cNvPr id="12" name="Shape 8"/>
          <p:cNvSpPr/>
          <p:nvPr/>
        </p:nvSpPr>
        <p:spPr>
          <a:xfrm>
            <a:off x="2807208" y="1874520"/>
            <a:ext cx="2075688" cy="397764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13" name="Shape 9"/>
          <p:cNvSpPr/>
          <p:nvPr/>
        </p:nvSpPr>
        <p:spPr>
          <a:xfrm>
            <a:off x="3410712" y="210312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14" name="Image 2" descr="preencoded.png"/>
          <p:cNvPicPr>
            <a:picLocks noChangeAspect="1"/>
          </p:cNvPicPr>
          <p:nvPr/>
        </p:nvPicPr>
        <p:blipFill>
          <a:blip r:embed="rId5"/>
          <a:stretch>
            <a:fillRect/>
          </a:stretch>
        </p:blipFill>
        <p:spPr>
          <a:xfrm>
            <a:off x="3601822" y="2294230"/>
            <a:ext cx="486461" cy="486461"/>
          </a:xfrm>
          <a:prstGeom prst="rect">
            <a:avLst/>
          </a:prstGeom>
        </p:spPr>
      </p:pic>
      <p:sp>
        <p:nvSpPr>
          <p:cNvPr id="15" name="Text 10"/>
          <p:cNvSpPr txBox="1"/>
          <p:nvPr/>
        </p:nvSpPr>
        <p:spPr>
          <a:xfrm>
            <a:off x="2807208" y="3063240"/>
            <a:ext cx="2075688" cy="640080"/>
          </a:xfrm>
          <a:prstGeom prst="rect">
            <a:avLst/>
          </a:prstGeom>
          <a:noFill/>
          <a:ln/>
        </p:spPr>
        <p:txBody>
          <a:bodyPr wrap="square" lIns="0" tIns="0" rIns="0" bIns="0" rtlCol="0" anchor="t"/>
          <a:lstStyle/>
          <a:p>
            <a:pPr marL="0" indent="0" algn="ctr">
              <a:buNone/>
            </a:pPr>
            <a:r>
              <a:rPr lang="en-US" sz="3600" b="1" dirty="0">
                <a:solidFill>
                  <a:srgbClr val="C9AE4B"/>
                </a:solidFill>
                <a:latin typeface="Century Gothic" pitchFamily="34" charset="0"/>
                <a:ea typeface="Century Gothic" pitchFamily="34" charset="-122"/>
                <a:cs typeface="Century Gothic" pitchFamily="34" charset="-120"/>
              </a:rPr>
              <a:t>C</a:t>
            </a:r>
            <a:endParaRPr lang="en-US" sz="3600" dirty="0"/>
          </a:p>
        </p:txBody>
      </p:sp>
      <p:sp>
        <p:nvSpPr>
          <p:cNvPr id="16" name="Text 11"/>
          <p:cNvSpPr txBox="1"/>
          <p:nvPr/>
        </p:nvSpPr>
        <p:spPr>
          <a:xfrm>
            <a:off x="2807208" y="3657600"/>
            <a:ext cx="2075688" cy="411480"/>
          </a:xfrm>
          <a:prstGeom prst="rect">
            <a:avLst/>
          </a:prstGeom>
          <a:noFill/>
          <a:ln/>
        </p:spPr>
        <p:txBody>
          <a:bodyPr wrap="square" lIns="0" tIns="0" rIns="0" bIns="0" rtlCol="0" anchor="t"/>
          <a:lstStyle/>
          <a:p>
            <a:pPr marL="0" indent="0" algn="ctr">
              <a:buNone/>
            </a:pPr>
            <a:r>
              <a:rPr lang="en-US" sz="1800" b="1" dirty="0">
                <a:solidFill>
                  <a:srgbClr val="4A4A4A"/>
                </a:solidFill>
                <a:latin typeface="Century Gothic" pitchFamily="34" charset="0"/>
                <a:ea typeface="Century Gothic" pitchFamily="34" charset="-122"/>
                <a:cs typeface="Century Gothic" pitchFamily="34" charset="-120"/>
              </a:rPr>
              <a:t>Certainty</a:t>
            </a:r>
            <a:endParaRPr lang="en-US" sz="1800" dirty="0"/>
          </a:p>
        </p:txBody>
      </p:sp>
      <p:sp>
        <p:nvSpPr>
          <p:cNvPr id="17" name="Text 12"/>
          <p:cNvSpPr txBox="1"/>
          <p:nvPr/>
        </p:nvSpPr>
        <p:spPr>
          <a:xfrm>
            <a:off x="2990088" y="4160520"/>
            <a:ext cx="1709928" cy="1554480"/>
          </a:xfrm>
          <a:prstGeom prst="rect">
            <a:avLst/>
          </a:prstGeom>
          <a:noFill/>
          <a:ln/>
        </p:spPr>
        <p:txBody>
          <a:bodyPr wrap="square" lIns="0" tIns="0" rIns="0" bIns="0" rtlCol="0" anchor="t"/>
          <a:lstStyle/>
          <a:p>
            <a:pPr marL="0" indent="0" algn="ctr">
              <a:buNone/>
            </a:pPr>
            <a:r>
              <a:rPr lang="en-US" sz="1400" i="1" dirty="0">
                <a:solidFill>
                  <a:srgbClr val="4A4A4A"/>
                </a:solidFill>
                <a:latin typeface="Century Gothic" pitchFamily="34" charset="0"/>
                <a:ea typeface="Century Gothic" pitchFamily="34" charset="-122"/>
                <a:cs typeface="Century Gothic" pitchFamily="34" charset="-120"/>
              </a:rPr>
              <a:t>"What is changing?"</a:t>
            </a:r>
            <a:endParaRPr lang="en-US" sz="1400" dirty="0"/>
          </a:p>
        </p:txBody>
      </p:sp>
      <p:sp>
        <p:nvSpPr>
          <p:cNvPr id="18" name="Shape 13"/>
          <p:cNvSpPr/>
          <p:nvPr/>
        </p:nvSpPr>
        <p:spPr>
          <a:xfrm>
            <a:off x="5065776" y="1874520"/>
            <a:ext cx="2075688" cy="397764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19" name="Shape 14"/>
          <p:cNvSpPr/>
          <p:nvPr/>
        </p:nvSpPr>
        <p:spPr>
          <a:xfrm>
            <a:off x="5669280" y="210312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20" name="Image 3" descr="preencoded.png"/>
          <p:cNvPicPr>
            <a:picLocks noChangeAspect="1"/>
          </p:cNvPicPr>
          <p:nvPr/>
        </p:nvPicPr>
        <p:blipFill>
          <a:blip r:embed="rId6"/>
          <a:stretch>
            <a:fillRect/>
          </a:stretch>
        </p:blipFill>
        <p:spPr>
          <a:xfrm>
            <a:off x="5860390" y="2294230"/>
            <a:ext cx="486461" cy="486461"/>
          </a:xfrm>
          <a:prstGeom prst="rect">
            <a:avLst/>
          </a:prstGeom>
        </p:spPr>
      </p:pic>
      <p:sp>
        <p:nvSpPr>
          <p:cNvPr id="21" name="Text 15"/>
          <p:cNvSpPr txBox="1"/>
          <p:nvPr/>
        </p:nvSpPr>
        <p:spPr>
          <a:xfrm>
            <a:off x="5065776" y="3063240"/>
            <a:ext cx="2075688" cy="640080"/>
          </a:xfrm>
          <a:prstGeom prst="rect">
            <a:avLst/>
          </a:prstGeom>
          <a:noFill/>
          <a:ln/>
        </p:spPr>
        <p:txBody>
          <a:bodyPr wrap="square" lIns="0" tIns="0" rIns="0" bIns="0" rtlCol="0" anchor="t"/>
          <a:lstStyle/>
          <a:p>
            <a:pPr marL="0" indent="0" algn="ctr">
              <a:buNone/>
            </a:pPr>
            <a:r>
              <a:rPr lang="en-US" sz="3600" b="1" dirty="0">
                <a:solidFill>
                  <a:srgbClr val="C9AE4B"/>
                </a:solidFill>
                <a:latin typeface="Century Gothic" pitchFamily="34" charset="0"/>
                <a:ea typeface="Century Gothic" pitchFamily="34" charset="-122"/>
                <a:cs typeface="Century Gothic" pitchFamily="34" charset="-120"/>
              </a:rPr>
              <a:t>A</a:t>
            </a:r>
            <a:endParaRPr lang="en-US" sz="3600" dirty="0"/>
          </a:p>
        </p:txBody>
      </p:sp>
      <p:sp>
        <p:nvSpPr>
          <p:cNvPr id="22" name="Text 16"/>
          <p:cNvSpPr txBox="1"/>
          <p:nvPr/>
        </p:nvSpPr>
        <p:spPr>
          <a:xfrm>
            <a:off x="5065776" y="3657600"/>
            <a:ext cx="2075688" cy="411480"/>
          </a:xfrm>
          <a:prstGeom prst="rect">
            <a:avLst/>
          </a:prstGeom>
          <a:noFill/>
          <a:ln/>
        </p:spPr>
        <p:txBody>
          <a:bodyPr wrap="square" lIns="0" tIns="0" rIns="0" bIns="0" rtlCol="0" anchor="t"/>
          <a:lstStyle/>
          <a:p>
            <a:pPr marL="0" indent="0" algn="ctr">
              <a:buNone/>
            </a:pPr>
            <a:r>
              <a:rPr lang="en-US" sz="1800" b="1" dirty="0">
                <a:solidFill>
                  <a:srgbClr val="4A4A4A"/>
                </a:solidFill>
                <a:latin typeface="Century Gothic" pitchFamily="34" charset="0"/>
                <a:ea typeface="Century Gothic" pitchFamily="34" charset="-122"/>
                <a:cs typeface="Century Gothic" pitchFamily="34" charset="-120"/>
              </a:rPr>
              <a:t>Autonomy</a:t>
            </a:r>
            <a:endParaRPr lang="en-US" sz="1800" dirty="0"/>
          </a:p>
        </p:txBody>
      </p:sp>
      <p:sp>
        <p:nvSpPr>
          <p:cNvPr id="23" name="Text 17"/>
          <p:cNvSpPr txBox="1"/>
          <p:nvPr/>
        </p:nvSpPr>
        <p:spPr>
          <a:xfrm>
            <a:off x="5248656" y="4160520"/>
            <a:ext cx="1709928" cy="1554480"/>
          </a:xfrm>
          <a:prstGeom prst="rect">
            <a:avLst/>
          </a:prstGeom>
          <a:noFill/>
          <a:ln/>
        </p:spPr>
        <p:txBody>
          <a:bodyPr wrap="square" lIns="0" tIns="0" rIns="0" bIns="0" rtlCol="0" anchor="t"/>
          <a:lstStyle/>
          <a:p>
            <a:pPr marL="0" indent="0" algn="ctr">
              <a:buNone/>
            </a:pPr>
            <a:r>
              <a:rPr lang="en-US" sz="1400" i="1" dirty="0">
                <a:solidFill>
                  <a:srgbClr val="4A4A4A"/>
                </a:solidFill>
                <a:latin typeface="Century Gothic" pitchFamily="34" charset="0"/>
                <a:ea typeface="Century Gothic" pitchFamily="34" charset="-122"/>
                <a:cs typeface="Century Gothic" pitchFamily="34" charset="-120"/>
              </a:rPr>
              <a:t>"Do I still have a say?"</a:t>
            </a:r>
            <a:endParaRPr lang="en-US" sz="1400" dirty="0"/>
          </a:p>
        </p:txBody>
      </p:sp>
      <p:sp>
        <p:nvSpPr>
          <p:cNvPr id="24" name="Shape 18"/>
          <p:cNvSpPr/>
          <p:nvPr/>
        </p:nvSpPr>
        <p:spPr>
          <a:xfrm>
            <a:off x="7324344" y="1874520"/>
            <a:ext cx="2075688" cy="397764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25" name="Shape 19"/>
          <p:cNvSpPr/>
          <p:nvPr/>
        </p:nvSpPr>
        <p:spPr>
          <a:xfrm>
            <a:off x="7927848" y="210312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26" name="Image 4" descr="preencoded.png"/>
          <p:cNvPicPr>
            <a:picLocks noChangeAspect="1"/>
          </p:cNvPicPr>
          <p:nvPr/>
        </p:nvPicPr>
        <p:blipFill>
          <a:blip r:embed="rId7"/>
          <a:stretch>
            <a:fillRect/>
          </a:stretch>
        </p:blipFill>
        <p:spPr>
          <a:xfrm>
            <a:off x="8118958" y="2294230"/>
            <a:ext cx="486461" cy="486461"/>
          </a:xfrm>
          <a:prstGeom prst="rect">
            <a:avLst/>
          </a:prstGeom>
        </p:spPr>
      </p:pic>
      <p:sp>
        <p:nvSpPr>
          <p:cNvPr id="27" name="Text 20"/>
          <p:cNvSpPr txBox="1"/>
          <p:nvPr/>
        </p:nvSpPr>
        <p:spPr>
          <a:xfrm>
            <a:off x="7324344" y="3063240"/>
            <a:ext cx="2075688" cy="640080"/>
          </a:xfrm>
          <a:prstGeom prst="rect">
            <a:avLst/>
          </a:prstGeom>
          <a:noFill/>
          <a:ln/>
        </p:spPr>
        <p:txBody>
          <a:bodyPr wrap="square" lIns="0" tIns="0" rIns="0" bIns="0" rtlCol="0" anchor="t"/>
          <a:lstStyle/>
          <a:p>
            <a:pPr marL="0" indent="0" algn="ctr">
              <a:buNone/>
            </a:pPr>
            <a:r>
              <a:rPr lang="en-US" sz="3600" b="1" dirty="0">
                <a:solidFill>
                  <a:srgbClr val="C9AE4B"/>
                </a:solidFill>
                <a:latin typeface="Century Gothic" pitchFamily="34" charset="0"/>
                <a:ea typeface="Century Gothic" pitchFamily="34" charset="-122"/>
                <a:cs typeface="Century Gothic" pitchFamily="34" charset="-120"/>
              </a:rPr>
              <a:t>R</a:t>
            </a:r>
            <a:endParaRPr lang="en-US" sz="3600" dirty="0"/>
          </a:p>
        </p:txBody>
      </p:sp>
      <p:sp>
        <p:nvSpPr>
          <p:cNvPr id="28" name="Text 21"/>
          <p:cNvSpPr txBox="1"/>
          <p:nvPr/>
        </p:nvSpPr>
        <p:spPr>
          <a:xfrm>
            <a:off x="7324344" y="3657600"/>
            <a:ext cx="2075688" cy="411480"/>
          </a:xfrm>
          <a:prstGeom prst="rect">
            <a:avLst/>
          </a:prstGeom>
          <a:noFill/>
          <a:ln/>
        </p:spPr>
        <p:txBody>
          <a:bodyPr wrap="square" lIns="0" tIns="0" rIns="0" bIns="0" rtlCol="0" anchor="t"/>
          <a:lstStyle/>
          <a:p>
            <a:pPr marL="0" indent="0" algn="ctr">
              <a:buNone/>
            </a:pPr>
            <a:r>
              <a:rPr lang="en-US" sz="1800" b="1" dirty="0">
                <a:solidFill>
                  <a:srgbClr val="4A4A4A"/>
                </a:solidFill>
                <a:latin typeface="Century Gothic" pitchFamily="34" charset="0"/>
                <a:ea typeface="Century Gothic" pitchFamily="34" charset="-122"/>
                <a:cs typeface="Century Gothic" pitchFamily="34" charset="-120"/>
              </a:rPr>
              <a:t>Relatedness</a:t>
            </a:r>
            <a:endParaRPr lang="en-US" sz="1800" dirty="0"/>
          </a:p>
        </p:txBody>
      </p:sp>
      <p:sp>
        <p:nvSpPr>
          <p:cNvPr id="29" name="Text 22"/>
          <p:cNvSpPr txBox="1"/>
          <p:nvPr/>
        </p:nvSpPr>
        <p:spPr>
          <a:xfrm>
            <a:off x="7507224" y="4160520"/>
            <a:ext cx="1709928" cy="1554480"/>
          </a:xfrm>
          <a:prstGeom prst="rect">
            <a:avLst/>
          </a:prstGeom>
          <a:noFill/>
          <a:ln/>
        </p:spPr>
        <p:txBody>
          <a:bodyPr wrap="square" lIns="0" tIns="0" rIns="0" bIns="0" rtlCol="0" anchor="t"/>
          <a:lstStyle/>
          <a:p>
            <a:pPr marL="0" indent="0" algn="ctr">
              <a:buNone/>
            </a:pPr>
            <a:r>
              <a:rPr lang="en-US" sz="1400" i="1" dirty="0">
                <a:solidFill>
                  <a:srgbClr val="4A4A4A"/>
                </a:solidFill>
                <a:latin typeface="Century Gothic" pitchFamily="34" charset="0"/>
                <a:ea typeface="Century Gothic" pitchFamily="34" charset="-122"/>
                <a:cs typeface="Century Gothic" pitchFamily="34" charset="-120"/>
              </a:rPr>
              <a:t>"Are you still one of us?"</a:t>
            </a:r>
            <a:endParaRPr lang="en-US" sz="1400" dirty="0"/>
          </a:p>
        </p:txBody>
      </p:sp>
      <p:sp>
        <p:nvSpPr>
          <p:cNvPr id="30" name="Shape 23"/>
          <p:cNvSpPr/>
          <p:nvPr/>
        </p:nvSpPr>
        <p:spPr>
          <a:xfrm>
            <a:off x="9582912" y="1874520"/>
            <a:ext cx="2075688" cy="397764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31" name="Shape 24"/>
          <p:cNvSpPr/>
          <p:nvPr/>
        </p:nvSpPr>
        <p:spPr>
          <a:xfrm>
            <a:off x="10186416" y="210312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32" name="Image 5" descr="preencoded.png"/>
          <p:cNvPicPr>
            <a:picLocks noChangeAspect="1"/>
          </p:cNvPicPr>
          <p:nvPr/>
        </p:nvPicPr>
        <p:blipFill>
          <a:blip r:embed="rId8"/>
          <a:stretch>
            <a:fillRect/>
          </a:stretch>
        </p:blipFill>
        <p:spPr>
          <a:xfrm>
            <a:off x="10377526" y="2294230"/>
            <a:ext cx="486461" cy="486461"/>
          </a:xfrm>
          <a:prstGeom prst="rect">
            <a:avLst/>
          </a:prstGeom>
        </p:spPr>
      </p:pic>
      <p:sp>
        <p:nvSpPr>
          <p:cNvPr id="33" name="Text 25"/>
          <p:cNvSpPr txBox="1"/>
          <p:nvPr/>
        </p:nvSpPr>
        <p:spPr>
          <a:xfrm>
            <a:off x="9582912" y="3063240"/>
            <a:ext cx="2075688" cy="640080"/>
          </a:xfrm>
          <a:prstGeom prst="rect">
            <a:avLst/>
          </a:prstGeom>
          <a:noFill/>
          <a:ln/>
        </p:spPr>
        <p:txBody>
          <a:bodyPr wrap="square" lIns="0" tIns="0" rIns="0" bIns="0" rtlCol="0" anchor="t"/>
          <a:lstStyle/>
          <a:p>
            <a:pPr marL="0" indent="0" algn="ctr">
              <a:buNone/>
            </a:pPr>
            <a:r>
              <a:rPr lang="en-US" sz="3600" b="1" dirty="0">
                <a:solidFill>
                  <a:srgbClr val="C9AE4B"/>
                </a:solidFill>
                <a:latin typeface="Century Gothic" pitchFamily="34" charset="0"/>
                <a:ea typeface="Century Gothic" pitchFamily="34" charset="-122"/>
                <a:cs typeface="Century Gothic" pitchFamily="34" charset="-120"/>
              </a:rPr>
              <a:t>F</a:t>
            </a:r>
            <a:endParaRPr lang="en-US" sz="3600" dirty="0"/>
          </a:p>
        </p:txBody>
      </p:sp>
      <p:sp>
        <p:nvSpPr>
          <p:cNvPr id="34" name="Text 26"/>
          <p:cNvSpPr txBox="1"/>
          <p:nvPr/>
        </p:nvSpPr>
        <p:spPr>
          <a:xfrm>
            <a:off x="9582912" y="3657600"/>
            <a:ext cx="2075688" cy="411480"/>
          </a:xfrm>
          <a:prstGeom prst="rect">
            <a:avLst/>
          </a:prstGeom>
          <a:noFill/>
          <a:ln/>
        </p:spPr>
        <p:txBody>
          <a:bodyPr wrap="square" lIns="0" tIns="0" rIns="0" bIns="0" rtlCol="0" anchor="t"/>
          <a:lstStyle/>
          <a:p>
            <a:pPr marL="0" indent="0" algn="ctr">
              <a:buNone/>
            </a:pPr>
            <a:r>
              <a:rPr lang="en-US" sz="1800" b="1" dirty="0">
                <a:solidFill>
                  <a:srgbClr val="4A4A4A"/>
                </a:solidFill>
                <a:latin typeface="Century Gothic" pitchFamily="34" charset="0"/>
                <a:ea typeface="Century Gothic" pitchFamily="34" charset="-122"/>
                <a:cs typeface="Century Gothic" pitchFamily="34" charset="-120"/>
              </a:rPr>
              <a:t>Fairness</a:t>
            </a:r>
            <a:endParaRPr lang="en-US" sz="1800" dirty="0"/>
          </a:p>
        </p:txBody>
      </p:sp>
      <p:sp>
        <p:nvSpPr>
          <p:cNvPr id="35" name="Text 27"/>
          <p:cNvSpPr txBox="1"/>
          <p:nvPr/>
        </p:nvSpPr>
        <p:spPr>
          <a:xfrm>
            <a:off x="9765792" y="4160520"/>
            <a:ext cx="1709928" cy="1554480"/>
          </a:xfrm>
          <a:prstGeom prst="rect">
            <a:avLst/>
          </a:prstGeom>
          <a:noFill/>
          <a:ln/>
        </p:spPr>
        <p:txBody>
          <a:bodyPr wrap="square" lIns="0" tIns="0" rIns="0" bIns="0" rtlCol="0" anchor="t"/>
          <a:lstStyle/>
          <a:p>
            <a:pPr marL="0" indent="0" algn="ctr">
              <a:buNone/>
            </a:pPr>
            <a:r>
              <a:rPr lang="en-US" sz="1400" i="1" dirty="0">
                <a:solidFill>
                  <a:srgbClr val="4A4A4A"/>
                </a:solidFill>
                <a:latin typeface="Century Gothic" pitchFamily="34" charset="0"/>
                <a:ea typeface="Century Gothic" pitchFamily="34" charset="-122"/>
                <a:cs typeface="Century Gothic" pitchFamily="34" charset="-120"/>
              </a:rPr>
              <a:t>"Will your friends get special treatment?"</a:t>
            </a:r>
            <a:endParaRPr lang="en-US" sz="1400" dirty="0"/>
          </a:p>
        </p:txBody>
      </p:sp>
      <p:sp>
        <p:nvSpPr>
          <p:cNvPr id="36" name="Text 28"/>
          <p:cNvSpPr txBox="1"/>
          <p:nvPr/>
        </p:nvSpPr>
        <p:spPr>
          <a:xfrm>
            <a:off x="6675120" y="6035040"/>
            <a:ext cx="4983480" cy="274320"/>
          </a:xfrm>
          <a:prstGeom prst="rect">
            <a:avLst/>
          </a:prstGeom>
          <a:noFill/>
          <a:ln/>
        </p:spPr>
        <p:txBody>
          <a:bodyPr wrap="square" lIns="0" tIns="0" rIns="0" bIns="0" rtlCol="0" anchor="t"/>
          <a:lstStyle/>
          <a:p>
            <a:pPr marL="0" indent="0" algn="r">
              <a:buNone/>
            </a:pPr>
            <a:r>
              <a:rPr lang="en-US" sz="1000" dirty="0">
                <a:solidFill>
                  <a:srgbClr val="8C8C8C"/>
                </a:solidFill>
                <a:latin typeface="Century Gothic" pitchFamily="34" charset="0"/>
                <a:ea typeface="Century Gothic" pitchFamily="34" charset="-122"/>
                <a:cs typeface="Century Gothic" pitchFamily="34" charset="-120"/>
              </a:rPr>
              <a:t>SCARF model: Rock (2008); NeuroLeadership Institute</a:t>
            </a:r>
            <a:endParaRPr lang="en-US" sz="1000" dirty="0"/>
          </a:p>
        </p:txBody>
      </p:sp>
      <p:sp>
        <p:nvSpPr>
          <p:cNvPr id="37"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17" name="Shape 12"/>
          <p:cNvSpPr/>
          <p:nvPr/>
        </p:nvSpPr>
        <p:spPr>
          <a:xfrm>
            <a:off x="5065776" y="2697480"/>
            <a:ext cx="2075688" cy="3017520"/>
          </a:xfrm>
          <a:prstGeom prst="roundRect">
            <a:avLst>
              <a:gd name="adj" fmla="val 6608"/>
            </a:avLst>
          </a:prstGeom>
          <a:solidFill>
            <a:srgbClr val="F2F2F2"/>
          </a:solidFill>
          <a:ln w="9525">
            <a:solidFill>
              <a:srgbClr val="F2F2F2"/>
            </a:solidFill>
            <a:prstDash val="solid"/>
          </a:ln>
        </p:spPr>
        <p:txBody>
          <a:bodyPr/>
          <a:lstStyle/>
          <a:p>
            <a:endParaRPr lang="en-CA"/>
          </a:p>
        </p:txBody>
      </p:sp>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2  |  RELATIONSHIPS, TRUST &amp; TEAM CULTURE</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The Manager Translation</a:t>
            </a:r>
            <a:endParaRPr lang="en-US" sz="3000" dirty="0"/>
          </a:p>
        </p:txBody>
      </p:sp>
      <p:sp>
        <p:nvSpPr>
          <p:cNvPr id="5" name="Shape 2"/>
          <p:cNvSpPr/>
          <p:nvPr/>
        </p:nvSpPr>
        <p:spPr>
          <a:xfrm>
            <a:off x="548640" y="1325880"/>
            <a:ext cx="11109960" cy="1051560"/>
          </a:xfrm>
          <a:prstGeom prst="roundRect">
            <a:avLst>
              <a:gd name="adj" fmla="val 13043"/>
            </a:avLst>
          </a:prstGeom>
          <a:solidFill>
            <a:srgbClr val="E2CD74"/>
          </a:solidFill>
          <a:ln w="9525">
            <a:solidFill>
              <a:srgbClr val="E2CD74"/>
            </a:solidFill>
            <a:prstDash val="solid"/>
          </a:ln>
        </p:spPr>
        <p:txBody>
          <a:bodyPr/>
          <a:lstStyle/>
          <a:p>
            <a:endParaRPr lang="en-CA"/>
          </a:p>
        </p:txBody>
      </p:sp>
      <p:sp>
        <p:nvSpPr>
          <p:cNvPr id="6" name="Text 3"/>
          <p:cNvSpPr txBox="1"/>
          <p:nvPr/>
        </p:nvSpPr>
        <p:spPr>
          <a:xfrm>
            <a:off x="868680" y="1325880"/>
            <a:ext cx="10515600" cy="1051560"/>
          </a:xfrm>
          <a:prstGeom prst="rect">
            <a:avLst/>
          </a:prstGeom>
          <a:noFill/>
          <a:ln/>
        </p:spPr>
        <p:txBody>
          <a:bodyPr wrap="square" lIns="0" tIns="0" rIns="0" bIns="0" rtlCol="0" anchor="ctr"/>
          <a:lstStyle/>
          <a:p>
            <a:pPr marL="0" indent="0">
              <a:buNone/>
            </a:pPr>
            <a:r>
              <a:rPr lang="en-US" sz="1900" dirty="0">
                <a:solidFill>
                  <a:srgbClr val="4A4A4A"/>
                </a:solidFill>
                <a:latin typeface="Century Gothic" pitchFamily="34" charset="0"/>
                <a:ea typeface="Century Gothic" pitchFamily="34" charset="-122"/>
                <a:cs typeface="Century Gothic" pitchFamily="34" charset="-120"/>
              </a:rPr>
              <a:t>When people experience change, ask:  </a:t>
            </a:r>
            <a:r>
              <a:rPr lang="en-US" sz="2200" b="1" dirty="0">
                <a:solidFill>
                  <a:srgbClr val="4A4A4A"/>
                </a:solidFill>
                <a:latin typeface="Century Gothic" pitchFamily="34" charset="0"/>
                <a:ea typeface="Century Gothic" pitchFamily="34" charset="-122"/>
                <a:cs typeface="Century Gothic" pitchFamily="34" charset="-120"/>
              </a:rPr>
              <a:t>"What might feel threatened here?"</a:t>
            </a:r>
            <a:endParaRPr lang="en-US" sz="1600" dirty="0"/>
          </a:p>
        </p:txBody>
      </p:sp>
      <p:sp>
        <p:nvSpPr>
          <p:cNvPr id="7" name="Shape 4"/>
          <p:cNvSpPr/>
          <p:nvPr/>
        </p:nvSpPr>
        <p:spPr>
          <a:xfrm>
            <a:off x="548640" y="2697480"/>
            <a:ext cx="2075688" cy="301752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12" name="Shape 8"/>
          <p:cNvSpPr/>
          <p:nvPr/>
        </p:nvSpPr>
        <p:spPr>
          <a:xfrm>
            <a:off x="2807208" y="2697480"/>
            <a:ext cx="2075688" cy="3017520"/>
          </a:xfrm>
          <a:prstGeom prst="roundRect">
            <a:avLst>
              <a:gd name="adj" fmla="val 6608"/>
            </a:avLst>
          </a:prstGeom>
          <a:solidFill>
            <a:srgbClr val="F2F2F2"/>
          </a:solidFill>
          <a:ln w="9525">
            <a:solidFill>
              <a:srgbClr val="F2F2F2"/>
            </a:solidFill>
            <a:prstDash val="solid"/>
          </a:ln>
        </p:spPr>
        <p:txBody>
          <a:bodyPr/>
          <a:lstStyle/>
          <a:p>
            <a:endParaRPr lang="en-CA"/>
          </a:p>
        </p:txBody>
      </p:sp>
      <p:grpSp>
        <p:nvGrpSpPr>
          <p:cNvPr id="34" name="Group 33">
            <a:extLst>
              <a:ext uri="{FF2B5EF4-FFF2-40B4-BE49-F238E27FC236}">
                <a16:creationId xmlns:a16="http://schemas.microsoft.com/office/drawing/2014/main" id="{B92A4EC5-FD86-5C83-C64A-540ED4736464}"/>
              </a:ext>
            </a:extLst>
          </p:cNvPr>
          <p:cNvGrpSpPr/>
          <p:nvPr/>
        </p:nvGrpSpPr>
        <p:grpSpPr>
          <a:xfrm>
            <a:off x="5111496" y="2926080"/>
            <a:ext cx="2075688" cy="2606040"/>
            <a:chOff x="2807208" y="2926080"/>
            <a:chExt cx="2075688" cy="2606040"/>
          </a:xfrm>
        </p:grpSpPr>
        <p:sp>
          <p:nvSpPr>
            <p:cNvPr id="13" name="Shape 9"/>
            <p:cNvSpPr/>
            <p:nvPr/>
          </p:nvSpPr>
          <p:spPr>
            <a:xfrm>
              <a:off x="3456432" y="2926080"/>
              <a:ext cx="777240" cy="777240"/>
            </a:xfrm>
            <a:prstGeom prst="ellipse">
              <a:avLst/>
            </a:prstGeom>
            <a:solidFill>
              <a:srgbClr val="636363"/>
            </a:solidFill>
            <a:ln w="12700">
              <a:solidFill>
                <a:srgbClr val="636363"/>
              </a:solidFill>
              <a:prstDash val="solid"/>
            </a:ln>
          </p:spPr>
          <p:txBody>
            <a:bodyPr/>
            <a:lstStyle/>
            <a:p>
              <a:endParaRPr lang="en-CA"/>
            </a:p>
          </p:txBody>
        </p:sp>
        <p:pic>
          <p:nvPicPr>
            <p:cNvPr id="14" name="Image 2" descr="preencoded.png"/>
            <p:cNvPicPr>
              <a:picLocks noChangeAspect="1"/>
            </p:cNvPicPr>
            <p:nvPr/>
          </p:nvPicPr>
          <p:blipFill>
            <a:blip r:embed="rId4"/>
            <a:stretch>
              <a:fillRect/>
            </a:stretch>
          </p:blipFill>
          <p:spPr>
            <a:xfrm>
              <a:off x="3627425" y="3097073"/>
              <a:ext cx="435254" cy="435254"/>
            </a:xfrm>
            <a:prstGeom prst="rect">
              <a:avLst/>
            </a:prstGeom>
          </p:spPr>
        </p:pic>
        <p:sp>
          <p:nvSpPr>
            <p:cNvPr id="15" name="Text 10"/>
            <p:cNvSpPr txBox="1"/>
            <p:nvPr/>
          </p:nvSpPr>
          <p:spPr>
            <a:xfrm>
              <a:off x="2807208" y="3840480"/>
              <a:ext cx="2075688" cy="320040"/>
            </a:xfrm>
            <a:prstGeom prst="rect">
              <a:avLst/>
            </a:prstGeom>
            <a:noFill/>
            <a:ln/>
          </p:spPr>
          <p:txBody>
            <a:bodyPr wrap="square" lIns="0" tIns="0" rIns="0" bIns="0" rtlCol="0" anchor="t"/>
            <a:lstStyle/>
            <a:p>
              <a:pPr marL="0" indent="0" algn="ctr">
                <a:buNone/>
              </a:pPr>
              <a:r>
                <a:rPr lang="en-US" sz="1100" b="1" kern="0" spc="150" dirty="0">
                  <a:solidFill>
                    <a:srgbClr val="8C8C8C"/>
                  </a:solidFill>
                  <a:latin typeface="Century Gothic" pitchFamily="34" charset="0"/>
                  <a:ea typeface="Century Gothic" pitchFamily="34" charset="-122"/>
                  <a:cs typeface="Century Gothic" pitchFamily="34" charset="-120"/>
                </a:rPr>
                <a:t>AUTONOMY</a:t>
              </a:r>
              <a:endParaRPr lang="en-US" sz="1100" dirty="0"/>
            </a:p>
          </p:txBody>
        </p:sp>
        <p:sp>
          <p:nvSpPr>
            <p:cNvPr id="16" name="Text 11"/>
            <p:cNvSpPr txBox="1"/>
            <p:nvPr/>
          </p:nvSpPr>
          <p:spPr>
            <a:xfrm>
              <a:off x="2944368" y="4206240"/>
              <a:ext cx="1801368" cy="1325880"/>
            </a:xfrm>
            <a:prstGeom prst="rect">
              <a:avLst/>
            </a:prstGeom>
            <a:noFill/>
            <a:ln/>
          </p:spPr>
          <p:txBody>
            <a:bodyPr wrap="square" lIns="0" tIns="0" rIns="0" bIns="0" rtlCol="0" anchor="t"/>
            <a:lstStyle/>
            <a:p>
              <a:pPr marL="0" indent="0" algn="ctr">
                <a:buNone/>
              </a:pPr>
              <a:r>
                <a:rPr lang="en-US" sz="1700" b="1" dirty="0">
                  <a:solidFill>
                    <a:srgbClr val="4A4A4A"/>
                  </a:solidFill>
                  <a:latin typeface="Century Gothic" pitchFamily="34" charset="0"/>
                  <a:ea typeface="Century Gothic" pitchFamily="34" charset="-122"/>
                  <a:cs typeface="Century Gothic" pitchFamily="34" charset="-120"/>
                </a:rPr>
                <a:t>Offer appropriate choices</a:t>
              </a:r>
              <a:endParaRPr lang="en-US" sz="1700" dirty="0"/>
            </a:p>
          </p:txBody>
        </p:sp>
      </p:grpSp>
      <p:sp>
        <p:nvSpPr>
          <p:cNvPr id="22" name="Shape 16"/>
          <p:cNvSpPr/>
          <p:nvPr/>
        </p:nvSpPr>
        <p:spPr>
          <a:xfrm>
            <a:off x="7324344" y="2697480"/>
            <a:ext cx="2075688" cy="301752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27" name="Shape 20"/>
          <p:cNvSpPr/>
          <p:nvPr/>
        </p:nvSpPr>
        <p:spPr>
          <a:xfrm>
            <a:off x="9582912" y="2697480"/>
            <a:ext cx="2075688" cy="3017520"/>
          </a:xfrm>
          <a:prstGeom prst="roundRect">
            <a:avLst>
              <a:gd name="adj" fmla="val 6608"/>
            </a:avLst>
          </a:prstGeom>
          <a:solidFill>
            <a:srgbClr val="F2F2F2"/>
          </a:solidFill>
          <a:ln w="9525">
            <a:solidFill>
              <a:srgbClr val="F2F2F2"/>
            </a:solidFill>
            <a:prstDash val="solid"/>
          </a:ln>
        </p:spPr>
        <p:txBody>
          <a:bodyPr/>
          <a:lstStyle/>
          <a:p>
            <a:endParaRPr lang="en-CA"/>
          </a:p>
        </p:txBody>
      </p:sp>
      <p:grpSp>
        <p:nvGrpSpPr>
          <p:cNvPr id="33" name="Group 32">
            <a:extLst>
              <a:ext uri="{FF2B5EF4-FFF2-40B4-BE49-F238E27FC236}">
                <a16:creationId xmlns:a16="http://schemas.microsoft.com/office/drawing/2014/main" id="{B8F6AF2E-4049-BF5E-7734-5F227DA6036B}"/>
              </a:ext>
            </a:extLst>
          </p:cNvPr>
          <p:cNvGrpSpPr/>
          <p:nvPr/>
        </p:nvGrpSpPr>
        <p:grpSpPr>
          <a:xfrm>
            <a:off x="7329304" y="2880360"/>
            <a:ext cx="2075688" cy="2606040"/>
            <a:chOff x="9582912" y="2926080"/>
            <a:chExt cx="2075688" cy="2606040"/>
          </a:xfrm>
        </p:grpSpPr>
        <p:sp>
          <p:nvSpPr>
            <p:cNvPr id="28" name="Shape 21"/>
            <p:cNvSpPr/>
            <p:nvPr/>
          </p:nvSpPr>
          <p:spPr>
            <a:xfrm>
              <a:off x="10232136" y="2926080"/>
              <a:ext cx="777240" cy="777240"/>
            </a:xfrm>
            <a:prstGeom prst="ellipse">
              <a:avLst/>
            </a:prstGeom>
            <a:solidFill>
              <a:srgbClr val="636363"/>
            </a:solidFill>
            <a:ln w="12700">
              <a:solidFill>
                <a:srgbClr val="636363"/>
              </a:solidFill>
              <a:prstDash val="solid"/>
            </a:ln>
          </p:spPr>
          <p:txBody>
            <a:bodyPr/>
            <a:lstStyle/>
            <a:p>
              <a:endParaRPr lang="en-CA"/>
            </a:p>
          </p:txBody>
        </p:sp>
        <p:pic>
          <p:nvPicPr>
            <p:cNvPr id="29" name="Image 5" descr="preencoded.png"/>
            <p:cNvPicPr>
              <a:picLocks noChangeAspect="1"/>
            </p:cNvPicPr>
            <p:nvPr/>
          </p:nvPicPr>
          <p:blipFill>
            <a:blip r:embed="rId5"/>
            <a:stretch>
              <a:fillRect/>
            </a:stretch>
          </p:blipFill>
          <p:spPr>
            <a:xfrm>
              <a:off x="10403129" y="3097073"/>
              <a:ext cx="435254" cy="435254"/>
            </a:xfrm>
            <a:prstGeom prst="rect">
              <a:avLst/>
            </a:prstGeom>
          </p:spPr>
        </p:pic>
        <p:sp>
          <p:nvSpPr>
            <p:cNvPr id="30" name="Text 22"/>
            <p:cNvSpPr txBox="1"/>
            <p:nvPr/>
          </p:nvSpPr>
          <p:spPr>
            <a:xfrm>
              <a:off x="9582912" y="3840480"/>
              <a:ext cx="2075688" cy="320040"/>
            </a:xfrm>
            <a:prstGeom prst="rect">
              <a:avLst/>
            </a:prstGeom>
            <a:noFill/>
            <a:ln/>
          </p:spPr>
          <p:txBody>
            <a:bodyPr wrap="square" lIns="0" tIns="0" rIns="0" bIns="0" rtlCol="0" anchor="t"/>
            <a:lstStyle/>
            <a:p>
              <a:pPr marL="0" indent="0" algn="ctr">
                <a:buNone/>
              </a:pPr>
              <a:r>
                <a:rPr lang="en-US" sz="1100" b="1" kern="0" spc="150" dirty="0">
                  <a:solidFill>
                    <a:srgbClr val="8C8C8C"/>
                  </a:solidFill>
                  <a:latin typeface="Century Gothic" pitchFamily="34" charset="0"/>
                  <a:ea typeface="Century Gothic" pitchFamily="34" charset="-122"/>
                  <a:cs typeface="Century Gothic" pitchFamily="34" charset="-120"/>
                </a:rPr>
                <a:t>RELATEDNESS</a:t>
              </a:r>
              <a:endParaRPr lang="en-US" sz="1100" dirty="0"/>
            </a:p>
          </p:txBody>
        </p:sp>
        <p:sp>
          <p:nvSpPr>
            <p:cNvPr id="31" name="Text 23"/>
            <p:cNvSpPr txBox="1"/>
            <p:nvPr/>
          </p:nvSpPr>
          <p:spPr>
            <a:xfrm>
              <a:off x="9720072" y="4206240"/>
              <a:ext cx="1801368" cy="1325880"/>
            </a:xfrm>
            <a:prstGeom prst="rect">
              <a:avLst/>
            </a:prstGeom>
            <a:noFill/>
            <a:ln/>
          </p:spPr>
          <p:txBody>
            <a:bodyPr wrap="square" lIns="0" tIns="0" rIns="0" bIns="0" rtlCol="0" anchor="t"/>
            <a:lstStyle/>
            <a:p>
              <a:pPr marL="0" indent="0" algn="ctr">
                <a:buNone/>
              </a:pPr>
              <a:r>
                <a:rPr lang="en-US" sz="1700" b="1" dirty="0">
                  <a:solidFill>
                    <a:srgbClr val="4A4A4A"/>
                  </a:solidFill>
                  <a:latin typeface="Century Gothic" pitchFamily="34" charset="0"/>
                  <a:ea typeface="Century Gothic" pitchFamily="34" charset="-122"/>
                  <a:cs typeface="Century Gothic" pitchFamily="34" charset="-120"/>
                </a:rPr>
                <a:t>Stay connected without creating favourites</a:t>
              </a:r>
              <a:endParaRPr lang="en-US" sz="1700" dirty="0"/>
            </a:p>
          </p:txBody>
        </p:sp>
      </p:grpSp>
      <p:sp>
        <p:nvSpPr>
          <p:cNvPr id="32"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13</a:t>
            </a:fld>
            <a:endParaRPr lang="en-US"/>
          </a:p>
        </p:txBody>
      </p:sp>
      <p:grpSp>
        <p:nvGrpSpPr>
          <p:cNvPr id="36" name="Group 35">
            <a:extLst>
              <a:ext uri="{FF2B5EF4-FFF2-40B4-BE49-F238E27FC236}">
                <a16:creationId xmlns:a16="http://schemas.microsoft.com/office/drawing/2014/main" id="{58CD6C1E-904A-FAD0-2991-020173465596}"/>
              </a:ext>
            </a:extLst>
          </p:cNvPr>
          <p:cNvGrpSpPr/>
          <p:nvPr/>
        </p:nvGrpSpPr>
        <p:grpSpPr>
          <a:xfrm>
            <a:off x="606580" y="2903220"/>
            <a:ext cx="2075688" cy="2606040"/>
            <a:chOff x="5065776" y="2926080"/>
            <a:chExt cx="2075688" cy="2606040"/>
          </a:xfrm>
        </p:grpSpPr>
        <p:sp>
          <p:nvSpPr>
            <p:cNvPr id="18" name="Shape 13"/>
            <p:cNvSpPr/>
            <p:nvPr/>
          </p:nvSpPr>
          <p:spPr>
            <a:xfrm>
              <a:off x="5715000" y="2926080"/>
              <a:ext cx="777240" cy="777240"/>
            </a:xfrm>
            <a:prstGeom prst="ellipse">
              <a:avLst/>
            </a:prstGeom>
            <a:solidFill>
              <a:srgbClr val="636363"/>
            </a:solidFill>
            <a:ln w="12700">
              <a:solidFill>
                <a:srgbClr val="636363"/>
              </a:solidFill>
              <a:prstDash val="solid"/>
            </a:ln>
          </p:spPr>
          <p:txBody>
            <a:bodyPr/>
            <a:lstStyle/>
            <a:p>
              <a:endParaRPr lang="en-CA" dirty="0"/>
            </a:p>
          </p:txBody>
        </p:sp>
        <p:sp>
          <p:nvSpPr>
            <p:cNvPr id="20" name="Text 14"/>
            <p:cNvSpPr txBox="1"/>
            <p:nvPr/>
          </p:nvSpPr>
          <p:spPr>
            <a:xfrm>
              <a:off x="5065776" y="3840480"/>
              <a:ext cx="2075688" cy="320040"/>
            </a:xfrm>
            <a:prstGeom prst="rect">
              <a:avLst/>
            </a:prstGeom>
            <a:noFill/>
            <a:ln/>
          </p:spPr>
          <p:txBody>
            <a:bodyPr wrap="square" lIns="0" tIns="0" rIns="0" bIns="0" rtlCol="0" anchor="t"/>
            <a:lstStyle/>
            <a:p>
              <a:pPr marL="0" indent="0" algn="ctr">
                <a:buNone/>
              </a:pPr>
              <a:r>
                <a:rPr lang="en-US" sz="1100" b="1" kern="0" spc="150" dirty="0">
                  <a:solidFill>
                    <a:srgbClr val="8C8C8C"/>
                  </a:solidFill>
                  <a:latin typeface="Century Gothic" pitchFamily="34" charset="0"/>
                  <a:ea typeface="Century Gothic" pitchFamily="34" charset="-122"/>
                  <a:cs typeface="Century Gothic" pitchFamily="34" charset="-120"/>
                </a:rPr>
                <a:t>STATUS</a:t>
              </a:r>
              <a:endParaRPr lang="en-US" sz="1100" dirty="0"/>
            </a:p>
          </p:txBody>
        </p:sp>
        <p:sp>
          <p:nvSpPr>
            <p:cNvPr id="21" name="Text 15"/>
            <p:cNvSpPr txBox="1"/>
            <p:nvPr/>
          </p:nvSpPr>
          <p:spPr>
            <a:xfrm>
              <a:off x="5202936" y="4206240"/>
              <a:ext cx="1801368" cy="1325880"/>
            </a:xfrm>
            <a:prstGeom prst="rect">
              <a:avLst/>
            </a:prstGeom>
            <a:noFill/>
            <a:ln/>
          </p:spPr>
          <p:txBody>
            <a:bodyPr wrap="square" lIns="0" tIns="0" rIns="0" bIns="0" rtlCol="0" anchor="t"/>
            <a:lstStyle/>
            <a:p>
              <a:pPr marL="0" indent="0" algn="ctr">
                <a:buNone/>
              </a:pPr>
              <a:r>
                <a:rPr lang="en-US" sz="1700" b="1" dirty="0">
                  <a:solidFill>
                    <a:srgbClr val="4A4A4A"/>
                  </a:solidFill>
                  <a:latin typeface="Century Gothic" pitchFamily="34" charset="0"/>
                  <a:ea typeface="Century Gothic" pitchFamily="34" charset="-122"/>
                  <a:cs typeface="Century Gothic" pitchFamily="34" charset="-120"/>
                </a:rPr>
                <a:t>Recognize competence</a:t>
              </a:r>
              <a:endParaRPr lang="en-US" sz="1700" dirty="0"/>
            </a:p>
          </p:txBody>
        </p:sp>
        <p:pic>
          <p:nvPicPr>
            <p:cNvPr id="19" name="Image 3" descr="preencoded.png"/>
            <p:cNvPicPr>
              <a:picLocks noChangeAspect="1"/>
            </p:cNvPicPr>
            <p:nvPr/>
          </p:nvPicPr>
          <p:blipFill>
            <a:blip r:embed="rId6"/>
            <a:stretch>
              <a:fillRect/>
            </a:stretch>
          </p:blipFill>
          <p:spPr>
            <a:xfrm>
              <a:off x="5885993" y="3097073"/>
              <a:ext cx="435254" cy="435254"/>
            </a:xfrm>
            <a:prstGeom prst="rect">
              <a:avLst/>
            </a:prstGeom>
          </p:spPr>
        </p:pic>
      </p:grpSp>
      <p:grpSp>
        <p:nvGrpSpPr>
          <p:cNvPr id="35" name="Group 34">
            <a:extLst>
              <a:ext uri="{FF2B5EF4-FFF2-40B4-BE49-F238E27FC236}">
                <a16:creationId xmlns:a16="http://schemas.microsoft.com/office/drawing/2014/main" id="{6D890A6A-98F8-556A-E41C-6876E54C8C7C}"/>
              </a:ext>
            </a:extLst>
          </p:cNvPr>
          <p:cNvGrpSpPr/>
          <p:nvPr/>
        </p:nvGrpSpPr>
        <p:grpSpPr>
          <a:xfrm>
            <a:off x="2825496" y="2926080"/>
            <a:ext cx="2075688" cy="2606040"/>
            <a:chOff x="548640" y="2926080"/>
            <a:chExt cx="2075688" cy="2606040"/>
          </a:xfrm>
        </p:grpSpPr>
        <p:sp>
          <p:nvSpPr>
            <p:cNvPr id="8" name="Shape 5"/>
            <p:cNvSpPr/>
            <p:nvPr/>
          </p:nvSpPr>
          <p:spPr>
            <a:xfrm>
              <a:off x="1197864" y="2926080"/>
              <a:ext cx="777240" cy="777240"/>
            </a:xfrm>
            <a:prstGeom prst="ellipse">
              <a:avLst/>
            </a:prstGeom>
            <a:solidFill>
              <a:srgbClr val="636363"/>
            </a:solidFill>
            <a:ln w="12700">
              <a:solidFill>
                <a:srgbClr val="636363"/>
              </a:solidFill>
              <a:prstDash val="solid"/>
            </a:ln>
          </p:spPr>
          <p:txBody>
            <a:bodyPr/>
            <a:lstStyle/>
            <a:p>
              <a:endParaRPr lang="en-CA"/>
            </a:p>
          </p:txBody>
        </p:sp>
        <p:pic>
          <p:nvPicPr>
            <p:cNvPr id="9" name="Image 1" descr="preencoded.png"/>
            <p:cNvPicPr>
              <a:picLocks noChangeAspect="1"/>
            </p:cNvPicPr>
            <p:nvPr/>
          </p:nvPicPr>
          <p:blipFill>
            <a:blip r:embed="rId7"/>
            <a:stretch>
              <a:fillRect/>
            </a:stretch>
          </p:blipFill>
          <p:spPr>
            <a:xfrm>
              <a:off x="1368857" y="3097073"/>
              <a:ext cx="435254" cy="435254"/>
            </a:xfrm>
            <a:prstGeom prst="rect">
              <a:avLst/>
            </a:prstGeom>
          </p:spPr>
        </p:pic>
        <p:sp>
          <p:nvSpPr>
            <p:cNvPr id="10" name="Text 6"/>
            <p:cNvSpPr txBox="1"/>
            <p:nvPr/>
          </p:nvSpPr>
          <p:spPr>
            <a:xfrm>
              <a:off x="548640" y="3840480"/>
              <a:ext cx="2075688" cy="320040"/>
            </a:xfrm>
            <a:prstGeom prst="rect">
              <a:avLst/>
            </a:prstGeom>
            <a:noFill/>
            <a:ln/>
          </p:spPr>
          <p:txBody>
            <a:bodyPr wrap="square" lIns="0" tIns="0" rIns="0" bIns="0" rtlCol="0" anchor="t"/>
            <a:lstStyle/>
            <a:p>
              <a:pPr marL="0" indent="0" algn="ctr">
                <a:buNone/>
              </a:pPr>
              <a:r>
                <a:rPr lang="en-US" sz="1100" b="1" kern="0" spc="150" dirty="0">
                  <a:solidFill>
                    <a:srgbClr val="8C8C8C"/>
                  </a:solidFill>
                  <a:latin typeface="Century Gothic" pitchFamily="34" charset="0"/>
                  <a:ea typeface="Century Gothic" pitchFamily="34" charset="-122"/>
                  <a:cs typeface="Century Gothic" pitchFamily="34" charset="-120"/>
                </a:rPr>
                <a:t>CERTAINTY</a:t>
              </a:r>
              <a:endParaRPr lang="en-US" sz="1100" dirty="0"/>
            </a:p>
          </p:txBody>
        </p:sp>
        <p:sp>
          <p:nvSpPr>
            <p:cNvPr id="11" name="Text 7"/>
            <p:cNvSpPr txBox="1"/>
            <p:nvPr/>
          </p:nvSpPr>
          <p:spPr>
            <a:xfrm>
              <a:off x="685800" y="4206240"/>
              <a:ext cx="1801368" cy="1325880"/>
            </a:xfrm>
            <a:prstGeom prst="rect">
              <a:avLst/>
            </a:prstGeom>
            <a:noFill/>
            <a:ln/>
          </p:spPr>
          <p:txBody>
            <a:bodyPr wrap="square" lIns="0" tIns="0" rIns="0" bIns="0" rtlCol="0" anchor="t"/>
            <a:lstStyle/>
            <a:p>
              <a:pPr marL="0" indent="0" algn="ctr">
                <a:buNone/>
              </a:pPr>
              <a:r>
                <a:rPr lang="en-US" sz="1700" b="1" dirty="0">
                  <a:solidFill>
                    <a:srgbClr val="4A4A4A"/>
                  </a:solidFill>
                  <a:latin typeface="Century Gothic" pitchFamily="34" charset="0"/>
                  <a:ea typeface="Century Gothic" pitchFamily="34" charset="-122"/>
                  <a:cs typeface="Century Gothic" pitchFamily="34" charset="-120"/>
                </a:rPr>
                <a:t>Explain the why</a:t>
              </a:r>
              <a:endParaRPr lang="en-US" sz="1700" dirty="0"/>
            </a:p>
          </p:txBody>
        </p:sp>
      </p:grpSp>
      <p:grpSp>
        <p:nvGrpSpPr>
          <p:cNvPr id="37" name="Group 36">
            <a:extLst>
              <a:ext uri="{FF2B5EF4-FFF2-40B4-BE49-F238E27FC236}">
                <a16:creationId xmlns:a16="http://schemas.microsoft.com/office/drawing/2014/main" id="{A1D31F78-1E44-44A8-51F5-30C29DE28AFD}"/>
              </a:ext>
            </a:extLst>
          </p:cNvPr>
          <p:cNvGrpSpPr/>
          <p:nvPr/>
        </p:nvGrpSpPr>
        <p:grpSpPr>
          <a:xfrm>
            <a:off x="9582912" y="2857500"/>
            <a:ext cx="2075688" cy="2606040"/>
            <a:chOff x="7324344" y="2926080"/>
            <a:chExt cx="2075688" cy="2606040"/>
          </a:xfrm>
        </p:grpSpPr>
        <p:sp>
          <p:nvSpPr>
            <p:cNvPr id="23" name="Shape 17"/>
            <p:cNvSpPr/>
            <p:nvPr/>
          </p:nvSpPr>
          <p:spPr>
            <a:xfrm>
              <a:off x="7973568" y="2926080"/>
              <a:ext cx="777240" cy="777240"/>
            </a:xfrm>
            <a:prstGeom prst="ellipse">
              <a:avLst/>
            </a:prstGeom>
            <a:solidFill>
              <a:srgbClr val="636363"/>
            </a:solidFill>
            <a:ln w="12700">
              <a:solidFill>
                <a:srgbClr val="636363"/>
              </a:solidFill>
              <a:prstDash val="solid"/>
            </a:ln>
          </p:spPr>
          <p:txBody>
            <a:bodyPr/>
            <a:lstStyle/>
            <a:p>
              <a:endParaRPr lang="en-CA"/>
            </a:p>
          </p:txBody>
        </p:sp>
        <p:pic>
          <p:nvPicPr>
            <p:cNvPr id="24" name="Image 4" descr="preencoded.png"/>
            <p:cNvPicPr>
              <a:picLocks noChangeAspect="1"/>
            </p:cNvPicPr>
            <p:nvPr/>
          </p:nvPicPr>
          <p:blipFill>
            <a:blip r:embed="rId8"/>
            <a:stretch>
              <a:fillRect/>
            </a:stretch>
          </p:blipFill>
          <p:spPr>
            <a:xfrm>
              <a:off x="8144561" y="3097073"/>
              <a:ext cx="435254" cy="435254"/>
            </a:xfrm>
            <a:prstGeom prst="rect">
              <a:avLst/>
            </a:prstGeom>
          </p:spPr>
        </p:pic>
        <p:sp>
          <p:nvSpPr>
            <p:cNvPr id="25" name="Text 18"/>
            <p:cNvSpPr txBox="1"/>
            <p:nvPr/>
          </p:nvSpPr>
          <p:spPr>
            <a:xfrm>
              <a:off x="7324344" y="3840480"/>
              <a:ext cx="2075688" cy="320040"/>
            </a:xfrm>
            <a:prstGeom prst="rect">
              <a:avLst/>
            </a:prstGeom>
            <a:noFill/>
            <a:ln/>
          </p:spPr>
          <p:txBody>
            <a:bodyPr wrap="square" lIns="0" tIns="0" rIns="0" bIns="0" rtlCol="0" anchor="t"/>
            <a:lstStyle/>
            <a:p>
              <a:pPr marL="0" indent="0" algn="ctr">
                <a:buNone/>
              </a:pPr>
              <a:r>
                <a:rPr lang="en-US" sz="1100" b="1" kern="0" spc="150" dirty="0">
                  <a:solidFill>
                    <a:srgbClr val="8C8C8C"/>
                  </a:solidFill>
                  <a:latin typeface="Century Gothic" pitchFamily="34" charset="0"/>
                  <a:ea typeface="Century Gothic" pitchFamily="34" charset="-122"/>
                  <a:cs typeface="Century Gothic" pitchFamily="34" charset="-120"/>
                </a:rPr>
                <a:t>FAIRNESS</a:t>
              </a:r>
              <a:endParaRPr lang="en-US" sz="1100" dirty="0"/>
            </a:p>
          </p:txBody>
        </p:sp>
        <p:sp>
          <p:nvSpPr>
            <p:cNvPr id="26" name="Text 19"/>
            <p:cNvSpPr txBox="1"/>
            <p:nvPr/>
          </p:nvSpPr>
          <p:spPr>
            <a:xfrm>
              <a:off x="7461504" y="4206240"/>
              <a:ext cx="1801368" cy="1325880"/>
            </a:xfrm>
            <a:prstGeom prst="rect">
              <a:avLst/>
            </a:prstGeom>
            <a:noFill/>
            <a:ln/>
          </p:spPr>
          <p:txBody>
            <a:bodyPr wrap="square" lIns="0" tIns="0" rIns="0" bIns="0" rtlCol="0" anchor="t"/>
            <a:lstStyle/>
            <a:p>
              <a:pPr marL="0" indent="0" algn="ctr">
                <a:buNone/>
              </a:pPr>
              <a:r>
                <a:rPr lang="en-US" sz="1700" b="1" dirty="0">
                  <a:solidFill>
                    <a:srgbClr val="4A4A4A"/>
                  </a:solidFill>
                  <a:latin typeface="Century Gothic" pitchFamily="34" charset="0"/>
                  <a:ea typeface="Century Gothic" pitchFamily="34" charset="-122"/>
                  <a:cs typeface="Century Gothic" pitchFamily="34" charset="-120"/>
                </a:rPr>
                <a:t>Be visibly consistent</a:t>
              </a:r>
              <a:endParaRPr lang="en-US" sz="17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2  |  RELATIONSHIPS, TRUST &amp; TEAM CULTURE</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Trust Is Built Through How You Lead</a:t>
            </a:r>
            <a:endParaRPr lang="en-US" sz="3000" dirty="0"/>
          </a:p>
        </p:txBody>
      </p:sp>
      <p:sp>
        <p:nvSpPr>
          <p:cNvPr id="5" name="Shape 2"/>
          <p:cNvSpPr/>
          <p:nvPr/>
        </p:nvSpPr>
        <p:spPr>
          <a:xfrm>
            <a:off x="548640" y="1417320"/>
            <a:ext cx="3566160" cy="2194560"/>
          </a:xfrm>
          <a:prstGeom prst="roundRect">
            <a:avLst>
              <a:gd name="adj" fmla="val 6250"/>
            </a:avLst>
          </a:prstGeom>
          <a:solidFill>
            <a:srgbClr val="F2F2F2"/>
          </a:solidFill>
          <a:ln w="9525">
            <a:solidFill>
              <a:srgbClr val="F2F2F2"/>
            </a:solidFill>
            <a:prstDash val="solid"/>
          </a:ln>
        </p:spPr>
        <p:txBody>
          <a:bodyPr/>
          <a:lstStyle/>
          <a:p>
            <a:endParaRPr lang="en-CA"/>
          </a:p>
        </p:txBody>
      </p:sp>
      <p:sp>
        <p:nvSpPr>
          <p:cNvPr id="6" name="Shape 3"/>
          <p:cNvSpPr/>
          <p:nvPr/>
        </p:nvSpPr>
        <p:spPr>
          <a:xfrm>
            <a:off x="1892808" y="164592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2083918" y="1837030"/>
            <a:ext cx="486461" cy="486461"/>
          </a:xfrm>
          <a:prstGeom prst="rect">
            <a:avLst/>
          </a:prstGeom>
        </p:spPr>
      </p:pic>
      <p:sp>
        <p:nvSpPr>
          <p:cNvPr id="8" name="Text 4"/>
          <p:cNvSpPr txBox="1"/>
          <p:nvPr/>
        </p:nvSpPr>
        <p:spPr>
          <a:xfrm>
            <a:off x="731520" y="2697480"/>
            <a:ext cx="3200400" cy="640080"/>
          </a:xfrm>
          <a:prstGeom prst="rect">
            <a:avLst/>
          </a:prstGeom>
          <a:noFill/>
          <a:ln/>
        </p:spPr>
        <p:txBody>
          <a:bodyPr wrap="square" lIns="0" tIns="0" rIns="0" bIns="0" rtlCol="0" anchor="ctr"/>
          <a:lstStyle/>
          <a:p>
            <a:pPr marL="0" indent="0" algn="ctr">
              <a:buNone/>
            </a:pPr>
            <a:r>
              <a:rPr lang="en-US" sz="2100" b="1" dirty="0">
                <a:solidFill>
                  <a:srgbClr val="4A4A4A"/>
                </a:solidFill>
                <a:latin typeface="Century Gothic" pitchFamily="34" charset="0"/>
                <a:ea typeface="Century Gothic" pitchFamily="34" charset="-122"/>
                <a:cs typeface="Century Gothic" pitchFamily="34" charset="-120"/>
              </a:rPr>
              <a:t>Respect matters.</a:t>
            </a:r>
            <a:endParaRPr lang="en-US" sz="2100" dirty="0"/>
          </a:p>
        </p:txBody>
      </p:sp>
      <p:sp>
        <p:nvSpPr>
          <p:cNvPr id="9" name="Shape 5"/>
          <p:cNvSpPr/>
          <p:nvPr/>
        </p:nvSpPr>
        <p:spPr>
          <a:xfrm>
            <a:off x="4315968" y="1417320"/>
            <a:ext cx="3566160" cy="2194560"/>
          </a:xfrm>
          <a:prstGeom prst="roundRect">
            <a:avLst>
              <a:gd name="adj" fmla="val 6250"/>
            </a:avLst>
          </a:prstGeom>
          <a:solidFill>
            <a:srgbClr val="F2F2F2"/>
          </a:solidFill>
          <a:ln w="9525">
            <a:solidFill>
              <a:srgbClr val="F2F2F2"/>
            </a:solidFill>
            <a:prstDash val="solid"/>
          </a:ln>
        </p:spPr>
        <p:txBody>
          <a:bodyPr/>
          <a:lstStyle/>
          <a:p>
            <a:endParaRPr lang="en-CA"/>
          </a:p>
        </p:txBody>
      </p:sp>
      <p:sp>
        <p:nvSpPr>
          <p:cNvPr id="10" name="Shape 6"/>
          <p:cNvSpPr/>
          <p:nvPr/>
        </p:nvSpPr>
        <p:spPr>
          <a:xfrm>
            <a:off x="5660136" y="164592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11" name="Image 2" descr="preencoded.png"/>
          <p:cNvPicPr>
            <a:picLocks noChangeAspect="1"/>
          </p:cNvPicPr>
          <p:nvPr/>
        </p:nvPicPr>
        <p:blipFill>
          <a:blip r:embed="rId5"/>
          <a:stretch>
            <a:fillRect/>
          </a:stretch>
        </p:blipFill>
        <p:spPr>
          <a:xfrm>
            <a:off x="5851246" y="1837030"/>
            <a:ext cx="486461" cy="486461"/>
          </a:xfrm>
          <a:prstGeom prst="rect">
            <a:avLst/>
          </a:prstGeom>
        </p:spPr>
      </p:pic>
      <p:sp>
        <p:nvSpPr>
          <p:cNvPr id="12" name="Text 7"/>
          <p:cNvSpPr txBox="1"/>
          <p:nvPr/>
        </p:nvSpPr>
        <p:spPr>
          <a:xfrm>
            <a:off x="4498848" y="2697480"/>
            <a:ext cx="3200400" cy="640080"/>
          </a:xfrm>
          <a:prstGeom prst="rect">
            <a:avLst/>
          </a:prstGeom>
          <a:noFill/>
          <a:ln/>
        </p:spPr>
        <p:txBody>
          <a:bodyPr wrap="square" lIns="0" tIns="0" rIns="0" bIns="0" rtlCol="0" anchor="ctr"/>
          <a:lstStyle/>
          <a:p>
            <a:pPr marL="0" indent="0" algn="ctr">
              <a:buNone/>
            </a:pPr>
            <a:r>
              <a:rPr lang="en-US" sz="2100" b="1" dirty="0">
                <a:solidFill>
                  <a:srgbClr val="4A4A4A"/>
                </a:solidFill>
                <a:latin typeface="Century Gothic" pitchFamily="34" charset="0"/>
                <a:ea typeface="Century Gothic" pitchFamily="34" charset="-122"/>
                <a:cs typeface="Century Gothic" pitchFamily="34" charset="-120"/>
              </a:rPr>
              <a:t>Explanations matter.</a:t>
            </a:r>
            <a:endParaRPr lang="en-US" sz="2100" dirty="0"/>
          </a:p>
        </p:txBody>
      </p:sp>
      <p:sp>
        <p:nvSpPr>
          <p:cNvPr id="13" name="Shape 8"/>
          <p:cNvSpPr/>
          <p:nvPr/>
        </p:nvSpPr>
        <p:spPr>
          <a:xfrm>
            <a:off x="8083296" y="1417320"/>
            <a:ext cx="3566160" cy="2194560"/>
          </a:xfrm>
          <a:prstGeom prst="roundRect">
            <a:avLst>
              <a:gd name="adj" fmla="val 6250"/>
            </a:avLst>
          </a:prstGeom>
          <a:solidFill>
            <a:srgbClr val="F2F2F2"/>
          </a:solidFill>
          <a:ln w="9525">
            <a:solidFill>
              <a:srgbClr val="F2F2F2"/>
            </a:solidFill>
            <a:prstDash val="solid"/>
          </a:ln>
        </p:spPr>
        <p:txBody>
          <a:bodyPr/>
          <a:lstStyle/>
          <a:p>
            <a:endParaRPr lang="en-CA"/>
          </a:p>
        </p:txBody>
      </p:sp>
      <p:sp>
        <p:nvSpPr>
          <p:cNvPr id="14" name="Shape 9"/>
          <p:cNvSpPr/>
          <p:nvPr/>
        </p:nvSpPr>
        <p:spPr>
          <a:xfrm>
            <a:off x="9427464" y="164592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15" name="Image 3" descr="preencoded.png"/>
          <p:cNvPicPr>
            <a:picLocks noChangeAspect="1"/>
          </p:cNvPicPr>
          <p:nvPr/>
        </p:nvPicPr>
        <p:blipFill>
          <a:blip r:embed="rId6"/>
          <a:stretch>
            <a:fillRect/>
          </a:stretch>
        </p:blipFill>
        <p:spPr>
          <a:xfrm>
            <a:off x="9618574" y="1837030"/>
            <a:ext cx="486461" cy="486461"/>
          </a:xfrm>
          <a:prstGeom prst="rect">
            <a:avLst/>
          </a:prstGeom>
        </p:spPr>
      </p:pic>
      <p:sp>
        <p:nvSpPr>
          <p:cNvPr id="16" name="Text 10"/>
          <p:cNvSpPr txBox="1"/>
          <p:nvPr/>
        </p:nvSpPr>
        <p:spPr>
          <a:xfrm>
            <a:off x="8266176" y="2697480"/>
            <a:ext cx="3200400" cy="640080"/>
          </a:xfrm>
          <a:prstGeom prst="rect">
            <a:avLst/>
          </a:prstGeom>
          <a:noFill/>
          <a:ln/>
        </p:spPr>
        <p:txBody>
          <a:bodyPr wrap="square" lIns="0" tIns="0" rIns="0" bIns="0" rtlCol="0" anchor="ctr"/>
          <a:lstStyle/>
          <a:p>
            <a:pPr marL="0" indent="0" algn="ctr">
              <a:buNone/>
            </a:pPr>
            <a:r>
              <a:rPr lang="en-US" sz="2100" b="1" dirty="0">
                <a:solidFill>
                  <a:srgbClr val="4A4A4A"/>
                </a:solidFill>
                <a:latin typeface="Century Gothic" pitchFamily="34" charset="0"/>
                <a:ea typeface="Century Gothic" pitchFamily="34" charset="-122"/>
                <a:cs typeface="Century Gothic" pitchFamily="34" charset="-120"/>
              </a:rPr>
              <a:t>Consistency matters.</a:t>
            </a:r>
            <a:endParaRPr lang="en-US" sz="2100" dirty="0"/>
          </a:p>
        </p:txBody>
      </p:sp>
      <p:sp>
        <p:nvSpPr>
          <p:cNvPr id="17" name="Shape 11"/>
          <p:cNvSpPr/>
          <p:nvPr/>
        </p:nvSpPr>
        <p:spPr>
          <a:xfrm>
            <a:off x="548640" y="3931920"/>
            <a:ext cx="11109960" cy="1783080"/>
          </a:xfrm>
          <a:prstGeom prst="roundRect">
            <a:avLst>
              <a:gd name="adj" fmla="val 7692"/>
            </a:avLst>
          </a:prstGeom>
          <a:solidFill>
            <a:srgbClr val="636363"/>
          </a:solidFill>
          <a:ln w="9525">
            <a:solidFill>
              <a:srgbClr val="636363"/>
            </a:solidFill>
            <a:prstDash val="solid"/>
          </a:ln>
        </p:spPr>
        <p:txBody>
          <a:bodyPr/>
          <a:lstStyle/>
          <a:p>
            <a:endParaRPr lang="en-CA"/>
          </a:p>
        </p:txBody>
      </p:sp>
      <p:sp>
        <p:nvSpPr>
          <p:cNvPr id="18" name="Text 12"/>
          <p:cNvSpPr txBox="1"/>
          <p:nvPr/>
        </p:nvSpPr>
        <p:spPr>
          <a:xfrm>
            <a:off x="914400" y="3931920"/>
            <a:ext cx="10424160" cy="1783080"/>
          </a:xfrm>
          <a:prstGeom prst="rect">
            <a:avLst/>
          </a:prstGeom>
          <a:noFill/>
          <a:ln/>
        </p:spPr>
        <p:txBody>
          <a:bodyPr wrap="square" lIns="0" tIns="0" rIns="0" bIns="0" rtlCol="0" anchor="ctr"/>
          <a:lstStyle/>
          <a:p>
            <a:pPr marL="0" indent="0">
              <a:buNone/>
            </a:pPr>
            <a:r>
              <a:rPr lang="en-US" sz="2600" b="1" dirty="0">
                <a:solidFill>
                  <a:srgbClr val="E2CD74"/>
                </a:solidFill>
                <a:latin typeface="Century Gothic" pitchFamily="34" charset="0"/>
                <a:ea typeface="Century Gothic" pitchFamily="34" charset="-122"/>
                <a:cs typeface="Century Gothic" pitchFamily="34" charset="-120"/>
              </a:rPr>
              <a:t>Fair does not always mean identical.
</a:t>
            </a:r>
            <a:r>
              <a:rPr lang="en-US" sz="1900" dirty="0">
                <a:solidFill>
                  <a:srgbClr val="FFFFFF"/>
                </a:solidFill>
                <a:latin typeface="Century Gothic" pitchFamily="34" charset="0"/>
                <a:ea typeface="Century Gothic" pitchFamily="34" charset="-122"/>
                <a:cs typeface="Century Gothic" pitchFamily="34" charset="-120"/>
              </a:rPr>
              <a:t>It does mean your decisions should be explainable, consistent and respectful.</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8F3D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2  |  RELATIONSHIPS, TRUST &amp; TEAM CULTURE</a:t>
            </a:r>
            <a:endParaRPr lang="en-US" sz="900" dirty="0"/>
          </a:p>
        </p:txBody>
      </p:sp>
      <p:sp>
        <p:nvSpPr>
          <p:cNvPr id="4" name="Shape 1"/>
          <p:cNvSpPr/>
          <p:nvPr/>
        </p:nvSpPr>
        <p:spPr>
          <a:xfrm>
            <a:off x="1463040" y="457200"/>
            <a:ext cx="4137660" cy="420624"/>
          </a:xfrm>
          <a:prstGeom prst="roundRect">
            <a:avLst>
              <a:gd name="adj" fmla="val 26087"/>
            </a:avLst>
          </a:prstGeom>
          <a:solidFill>
            <a:srgbClr val="E2CD74"/>
          </a:solidFill>
          <a:ln w="12700">
            <a:solidFill>
              <a:srgbClr val="E2CD74"/>
            </a:solidFill>
            <a:prstDash val="solid"/>
          </a:ln>
        </p:spPr>
        <p:txBody>
          <a:bodyPr/>
          <a:lstStyle/>
          <a:p>
            <a:endParaRPr lang="en-CA"/>
          </a:p>
        </p:txBody>
      </p:sp>
      <p:sp>
        <p:nvSpPr>
          <p:cNvPr id="5" name="Text 2"/>
          <p:cNvSpPr txBox="1"/>
          <p:nvPr/>
        </p:nvSpPr>
        <p:spPr>
          <a:xfrm>
            <a:off x="1463040" y="457200"/>
            <a:ext cx="4137660" cy="420624"/>
          </a:xfrm>
          <a:prstGeom prst="rect">
            <a:avLst/>
          </a:prstGeom>
          <a:noFill/>
          <a:ln/>
        </p:spPr>
        <p:txBody>
          <a:bodyPr wrap="square" lIns="0" tIns="0" rIns="0" bIns="0" rtlCol="0" anchor="ctr"/>
          <a:lstStyle/>
          <a:p>
            <a:pPr marL="0" indent="0" algn="ctr">
              <a:buNone/>
            </a:pPr>
            <a:r>
              <a:rPr lang="en-US" sz="1200" b="1" kern="0" spc="150" dirty="0">
                <a:solidFill>
                  <a:srgbClr val="4A4A4A"/>
                </a:solidFill>
                <a:latin typeface="Century Gothic" pitchFamily="34" charset="0"/>
                <a:ea typeface="Century Gothic" pitchFamily="34" charset="-122"/>
                <a:cs typeface="Century Gothic" pitchFamily="34" charset="-120"/>
              </a:rPr>
              <a:t>TABLE DISCUSSION  |  FAIR OR EQUAL?</a:t>
            </a:r>
            <a:endParaRPr lang="en-US" sz="1200" dirty="0"/>
          </a:p>
        </p:txBody>
      </p:sp>
      <p:sp>
        <p:nvSpPr>
          <p:cNvPr id="6" name="Shape 3"/>
          <p:cNvSpPr/>
          <p:nvPr/>
        </p:nvSpPr>
        <p:spPr>
          <a:xfrm>
            <a:off x="10104120" y="420624"/>
            <a:ext cx="1645920" cy="493776"/>
          </a:xfrm>
          <a:prstGeom prst="roundRect">
            <a:avLst>
              <a:gd name="adj" fmla="val 25926"/>
            </a:avLst>
          </a:prstGeom>
          <a:solidFill>
            <a:srgbClr val="636363"/>
          </a:solidFill>
          <a:ln w="12700">
            <a:solidFill>
              <a:srgbClr val="636363"/>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259568" y="502920"/>
            <a:ext cx="329184" cy="329184"/>
          </a:xfrm>
          <a:prstGeom prst="rect">
            <a:avLst/>
          </a:prstGeom>
        </p:spPr>
      </p:pic>
      <p:sp>
        <p:nvSpPr>
          <p:cNvPr id="8" name="Text 4"/>
          <p:cNvSpPr txBox="1"/>
          <p:nvPr/>
        </p:nvSpPr>
        <p:spPr>
          <a:xfrm>
            <a:off x="10652760" y="420624"/>
            <a:ext cx="1051560" cy="493776"/>
          </a:xfrm>
          <a:prstGeom prst="rect">
            <a:avLst/>
          </a:prstGeom>
          <a:noFill/>
          <a:ln/>
        </p:spPr>
        <p:txBody>
          <a:bodyPr wrap="square" lIns="0" tIns="0" rIns="0" bIns="0" rtlCol="0" anchor="ctr"/>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5 MIN</a:t>
            </a:r>
            <a:endParaRPr lang="en-US" sz="1500" dirty="0"/>
          </a:p>
        </p:txBody>
      </p:sp>
      <p:sp>
        <p:nvSpPr>
          <p:cNvPr id="9" name="Shape 5"/>
          <p:cNvSpPr/>
          <p:nvPr/>
        </p:nvSpPr>
        <p:spPr>
          <a:xfrm>
            <a:off x="8567928" y="420624"/>
            <a:ext cx="1261872"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0" name="Image 2" descr="preencoded.png"/>
          <p:cNvPicPr>
            <a:picLocks noChangeAspect="1"/>
          </p:cNvPicPr>
          <p:nvPr/>
        </p:nvPicPr>
        <p:blipFill>
          <a:blip r:embed="rId5"/>
          <a:stretch>
            <a:fillRect/>
          </a:stretch>
        </p:blipFill>
        <p:spPr>
          <a:xfrm>
            <a:off x="8705088" y="512064"/>
            <a:ext cx="310896" cy="310896"/>
          </a:xfrm>
          <a:prstGeom prst="rect">
            <a:avLst/>
          </a:prstGeom>
        </p:spPr>
      </p:pic>
      <p:sp>
        <p:nvSpPr>
          <p:cNvPr id="11" name="Text 6"/>
          <p:cNvSpPr txBox="1"/>
          <p:nvPr/>
        </p:nvSpPr>
        <p:spPr>
          <a:xfrm>
            <a:off x="9079992" y="420624"/>
            <a:ext cx="713232"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Tables</a:t>
            </a:r>
            <a:endParaRPr lang="en-US" sz="1300" dirty="0"/>
          </a:p>
        </p:txBody>
      </p:sp>
      <p:sp>
        <p:nvSpPr>
          <p:cNvPr id="12" name="Text 7"/>
          <p:cNvSpPr txBox="1"/>
          <p:nvPr/>
        </p:nvSpPr>
        <p:spPr>
          <a:xfrm>
            <a:off x="548640" y="1234440"/>
            <a:ext cx="11064240" cy="1188720"/>
          </a:xfrm>
          <a:prstGeom prst="rect">
            <a:avLst/>
          </a:prstGeom>
          <a:noFill/>
          <a:ln/>
        </p:spPr>
        <p:txBody>
          <a:bodyPr wrap="square" lIns="0" tIns="0" rIns="0" bIns="0" rtlCol="0" anchor="t"/>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When might treating everyone exactly the same actually be unfair?</a:t>
            </a:r>
            <a:endParaRPr lang="en-US" sz="3000" dirty="0"/>
          </a:p>
        </p:txBody>
      </p:sp>
      <p:sp>
        <p:nvSpPr>
          <p:cNvPr id="13" name="Shape 8"/>
          <p:cNvSpPr/>
          <p:nvPr/>
        </p:nvSpPr>
        <p:spPr>
          <a:xfrm>
            <a:off x="548640" y="3017520"/>
            <a:ext cx="384048" cy="384048"/>
          </a:xfrm>
          <a:prstGeom prst="ellipse">
            <a:avLst/>
          </a:prstGeom>
          <a:solidFill>
            <a:srgbClr val="636363"/>
          </a:solidFill>
          <a:ln w="12700">
            <a:solidFill>
              <a:srgbClr val="636363"/>
            </a:solidFill>
            <a:prstDash val="solid"/>
          </a:ln>
        </p:spPr>
        <p:txBody>
          <a:bodyPr/>
          <a:lstStyle/>
          <a:p>
            <a:endParaRPr lang="en-CA"/>
          </a:p>
        </p:txBody>
      </p:sp>
      <p:sp>
        <p:nvSpPr>
          <p:cNvPr id="14" name="Text 9"/>
          <p:cNvSpPr txBox="1"/>
          <p:nvPr/>
        </p:nvSpPr>
        <p:spPr>
          <a:xfrm>
            <a:off x="548640" y="301752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1</a:t>
            </a:r>
            <a:endParaRPr lang="en-US" sz="1300" dirty="0"/>
          </a:p>
        </p:txBody>
      </p:sp>
      <p:sp>
        <p:nvSpPr>
          <p:cNvPr id="15" name="Text 10"/>
          <p:cNvSpPr txBox="1"/>
          <p:nvPr/>
        </p:nvSpPr>
        <p:spPr>
          <a:xfrm>
            <a:off x="1097280" y="2999232"/>
            <a:ext cx="5212080" cy="420624"/>
          </a:xfrm>
          <a:prstGeom prst="rect">
            <a:avLst/>
          </a:prstGeom>
          <a:noFill/>
          <a:ln/>
        </p:spPr>
        <p:txBody>
          <a:bodyPr wrap="square" lIns="0" tIns="0" rIns="0" bIns="0" rtlCol="0" anchor="ctr"/>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Discuss at your table. Find a real or realistic example.</a:t>
            </a:r>
            <a:endParaRPr lang="en-US" sz="1600" dirty="0"/>
          </a:p>
        </p:txBody>
      </p:sp>
      <p:sp>
        <p:nvSpPr>
          <p:cNvPr id="16" name="Text 11"/>
          <p:cNvSpPr txBox="1"/>
          <p:nvPr/>
        </p:nvSpPr>
        <p:spPr>
          <a:xfrm>
            <a:off x="6400800" y="2999232"/>
            <a:ext cx="1097280" cy="420624"/>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3 min</a:t>
            </a:r>
            <a:endParaRPr lang="en-US" sz="1400" dirty="0"/>
          </a:p>
        </p:txBody>
      </p:sp>
      <p:sp>
        <p:nvSpPr>
          <p:cNvPr id="17" name="Shape 12"/>
          <p:cNvSpPr/>
          <p:nvPr/>
        </p:nvSpPr>
        <p:spPr>
          <a:xfrm>
            <a:off x="548640" y="3703320"/>
            <a:ext cx="384048" cy="384048"/>
          </a:xfrm>
          <a:prstGeom prst="ellipse">
            <a:avLst/>
          </a:prstGeom>
          <a:solidFill>
            <a:srgbClr val="636363"/>
          </a:solidFill>
          <a:ln w="12700">
            <a:solidFill>
              <a:srgbClr val="636363"/>
            </a:solidFill>
            <a:prstDash val="solid"/>
          </a:ln>
        </p:spPr>
        <p:txBody>
          <a:bodyPr/>
          <a:lstStyle/>
          <a:p>
            <a:endParaRPr lang="en-CA"/>
          </a:p>
        </p:txBody>
      </p:sp>
      <p:sp>
        <p:nvSpPr>
          <p:cNvPr id="18" name="Text 13"/>
          <p:cNvSpPr txBox="1"/>
          <p:nvPr/>
        </p:nvSpPr>
        <p:spPr>
          <a:xfrm>
            <a:off x="548640" y="370332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2</a:t>
            </a:r>
            <a:endParaRPr lang="en-US" sz="1300" dirty="0"/>
          </a:p>
        </p:txBody>
      </p:sp>
      <p:sp>
        <p:nvSpPr>
          <p:cNvPr id="19" name="Text 14"/>
          <p:cNvSpPr txBox="1"/>
          <p:nvPr/>
        </p:nvSpPr>
        <p:spPr>
          <a:xfrm>
            <a:off x="1097280" y="3685032"/>
            <a:ext cx="5212080" cy="420624"/>
          </a:xfrm>
          <a:prstGeom prst="rect">
            <a:avLst/>
          </a:prstGeom>
          <a:noFill/>
          <a:ln/>
        </p:spPr>
        <p:txBody>
          <a:bodyPr wrap="square" lIns="0" tIns="0" rIns="0" bIns="0" rtlCol="0" anchor="ctr"/>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Two or three examples to the whole room</a:t>
            </a:r>
            <a:endParaRPr lang="en-US" sz="1600" dirty="0"/>
          </a:p>
        </p:txBody>
      </p:sp>
      <p:sp>
        <p:nvSpPr>
          <p:cNvPr id="20" name="Text 15"/>
          <p:cNvSpPr txBox="1"/>
          <p:nvPr/>
        </p:nvSpPr>
        <p:spPr>
          <a:xfrm>
            <a:off x="6400800" y="3685032"/>
            <a:ext cx="1097280" cy="420624"/>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2 min</a:t>
            </a:r>
            <a:endParaRPr lang="en-US" sz="1400" dirty="0"/>
          </a:p>
        </p:txBody>
      </p:sp>
      <p:sp>
        <p:nvSpPr>
          <p:cNvPr id="21" name="Shape 16"/>
          <p:cNvSpPr/>
          <p:nvPr/>
        </p:nvSpPr>
        <p:spPr>
          <a:xfrm>
            <a:off x="7863840" y="2743200"/>
            <a:ext cx="3794760" cy="2560320"/>
          </a:xfrm>
          <a:prstGeom prst="roundRect">
            <a:avLst>
              <a:gd name="adj" fmla="val 5357"/>
            </a:avLst>
          </a:prstGeom>
          <a:solidFill>
            <a:srgbClr val="FFFFFF"/>
          </a:solidFill>
          <a:ln w="9525">
            <a:solidFill>
              <a:srgbClr val="D9D9D9"/>
            </a:solidFill>
            <a:prstDash val="solid"/>
          </a:ln>
        </p:spPr>
        <p:txBody>
          <a:bodyPr/>
          <a:lstStyle/>
          <a:p>
            <a:endParaRPr lang="en-CA"/>
          </a:p>
        </p:txBody>
      </p:sp>
      <p:sp>
        <p:nvSpPr>
          <p:cNvPr id="22" name="Shape 17"/>
          <p:cNvSpPr/>
          <p:nvPr/>
        </p:nvSpPr>
        <p:spPr>
          <a:xfrm>
            <a:off x="8138160" y="3017520"/>
            <a:ext cx="548640" cy="548640"/>
          </a:xfrm>
          <a:prstGeom prst="ellipse">
            <a:avLst/>
          </a:prstGeom>
          <a:solidFill>
            <a:srgbClr val="E2CD74"/>
          </a:solidFill>
          <a:ln w="12700">
            <a:solidFill>
              <a:srgbClr val="E2CD74"/>
            </a:solidFill>
            <a:prstDash val="solid"/>
          </a:ln>
        </p:spPr>
        <p:txBody>
          <a:bodyPr/>
          <a:lstStyle/>
          <a:p>
            <a:endParaRPr lang="en-CA"/>
          </a:p>
        </p:txBody>
      </p:sp>
      <p:pic>
        <p:nvPicPr>
          <p:cNvPr id="23" name="Image 3" descr="preencoded.png"/>
          <p:cNvPicPr>
            <a:picLocks noChangeAspect="1"/>
          </p:cNvPicPr>
          <p:nvPr/>
        </p:nvPicPr>
        <p:blipFill>
          <a:blip r:embed="rId6"/>
          <a:stretch>
            <a:fillRect/>
          </a:stretch>
        </p:blipFill>
        <p:spPr>
          <a:xfrm>
            <a:off x="8258861" y="3138221"/>
            <a:ext cx="307238" cy="307238"/>
          </a:xfrm>
          <a:prstGeom prst="rect">
            <a:avLst/>
          </a:prstGeom>
        </p:spPr>
      </p:pic>
      <p:sp>
        <p:nvSpPr>
          <p:cNvPr id="24" name="Text 18"/>
          <p:cNvSpPr txBox="1"/>
          <p:nvPr/>
        </p:nvSpPr>
        <p:spPr>
          <a:xfrm>
            <a:off x="8869680" y="3090672"/>
            <a:ext cx="2606040" cy="274320"/>
          </a:xfrm>
          <a:prstGeom prst="rect">
            <a:avLst/>
          </a:prstGeom>
          <a:noFill/>
          <a:ln/>
        </p:spPr>
        <p:txBody>
          <a:bodyPr wrap="square" lIns="0" tIns="0" rIns="0" bIns="0" rtlCol="0" anchor="t"/>
          <a:lstStyle/>
          <a:p>
            <a:pPr marL="0" indent="0">
              <a:buNone/>
            </a:pPr>
            <a:r>
              <a:rPr lang="en-US" sz="1100" b="1" kern="0" spc="150" dirty="0">
                <a:solidFill>
                  <a:srgbClr val="8C8C8C"/>
                </a:solidFill>
                <a:latin typeface="Century Gothic" pitchFamily="34" charset="0"/>
                <a:ea typeface="Century Gothic" pitchFamily="34" charset="-122"/>
                <a:cs typeface="Century Gothic" pitchFamily="34" charset="-120"/>
              </a:rPr>
              <a:t>YOU'LL PRODUCE</a:t>
            </a:r>
            <a:endParaRPr lang="en-US" sz="1100" dirty="0"/>
          </a:p>
        </p:txBody>
      </p:sp>
      <p:sp>
        <p:nvSpPr>
          <p:cNvPr id="25" name="Text 19"/>
          <p:cNvSpPr txBox="1"/>
          <p:nvPr/>
        </p:nvSpPr>
        <p:spPr>
          <a:xfrm>
            <a:off x="8138160" y="3703320"/>
            <a:ext cx="3246120" cy="1417320"/>
          </a:xfrm>
          <a:prstGeom prst="rect">
            <a:avLst/>
          </a:prstGeom>
          <a:noFill/>
          <a:ln/>
        </p:spPr>
        <p:txBody>
          <a:bodyPr wrap="square" lIns="0" tIns="0" rIns="0" bIns="0" rtlCol="0" anchor="t"/>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One example where identical treatment would be unfair, and the principle that should stay consistent.</a:t>
            </a:r>
            <a:endParaRPr lang="en-US" sz="1600" dirty="0"/>
          </a:p>
        </p:txBody>
      </p:sp>
      <p:sp>
        <p:nvSpPr>
          <p:cNvPr id="26"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2  |  RELATIONSHIPS, TRUST &amp; TEAM CULTURE</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Culture Is What You Model and Tolerate</a:t>
            </a:r>
            <a:endParaRPr lang="en-US" sz="3000" dirty="0"/>
          </a:p>
        </p:txBody>
      </p:sp>
      <p:sp>
        <p:nvSpPr>
          <p:cNvPr id="5" name="Shape 2"/>
          <p:cNvSpPr/>
          <p:nvPr/>
        </p:nvSpPr>
        <p:spPr>
          <a:xfrm>
            <a:off x="548640" y="1417320"/>
            <a:ext cx="3566160" cy="2194560"/>
          </a:xfrm>
          <a:prstGeom prst="roundRect">
            <a:avLst>
              <a:gd name="adj" fmla="val 6250"/>
            </a:avLst>
          </a:prstGeom>
          <a:solidFill>
            <a:srgbClr val="F2F2F2"/>
          </a:solidFill>
          <a:ln w="9525">
            <a:solidFill>
              <a:srgbClr val="F2F2F2"/>
            </a:solidFill>
            <a:prstDash val="solid"/>
          </a:ln>
        </p:spPr>
        <p:txBody>
          <a:bodyPr/>
          <a:lstStyle/>
          <a:p>
            <a:endParaRPr lang="en-CA"/>
          </a:p>
        </p:txBody>
      </p:sp>
      <p:sp>
        <p:nvSpPr>
          <p:cNvPr id="6" name="Shape 3"/>
          <p:cNvSpPr/>
          <p:nvPr/>
        </p:nvSpPr>
        <p:spPr>
          <a:xfrm>
            <a:off x="1892808" y="164592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2083918" y="1837030"/>
            <a:ext cx="486461" cy="486461"/>
          </a:xfrm>
          <a:prstGeom prst="rect">
            <a:avLst/>
          </a:prstGeom>
        </p:spPr>
      </p:pic>
      <p:sp>
        <p:nvSpPr>
          <p:cNvPr id="8" name="Text 4"/>
          <p:cNvSpPr txBox="1"/>
          <p:nvPr/>
        </p:nvSpPr>
        <p:spPr>
          <a:xfrm>
            <a:off x="731520" y="2697480"/>
            <a:ext cx="3200400" cy="640080"/>
          </a:xfrm>
          <a:prstGeom prst="rect">
            <a:avLst/>
          </a:prstGeom>
          <a:noFill/>
          <a:ln/>
        </p:spPr>
        <p:txBody>
          <a:bodyPr wrap="square" lIns="0" tIns="0" rIns="0" bIns="0" rtlCol="0" anchor="ctr"/>
          <a:lstStyle/>
          <a:p>
            <a:pPr marL="0" indent="0" algn="ctr">
              <a:buNone/>
            </a:pPr>
            <a:r>
              <a:rPr lang="en-US" sz="2100" b="1" dirty="0">
                <a:solidFill>
                  <a:srgbClr val="4A4A4A"/>
                </a:solidFill>
                <a:latin typeface="Century Gothic" pitchFamily="34" charset="0"/>
                <a:ea typeface="Century Gothic" pitchFamily="34" charset="-122"/>
                <a:cs typeface="Century Gothic" pitchFamily="34" charset="-120"/>
              </a:rPr>
              <a:t>What you model.</a:t>
            </a:r>
            <a:endParaRPr lang="en-US" sz="2100" dirty="0"/>
          </a:p>
        </p:txBody>
      </p:sp>
      <p:sp>
        <p:nvSpPr>
          <p:cNvPr id="9" name="Shape 5"/>
          <p:cNvSpPr/>
          <p:nvPr/>
        </p:nvSpPr>
        <p:spPr>
          <a:xfrm>
            <a:off x="4315968" y="1417320"/>
            <a:ext cx="3566160" cy="2194560"/>
          </a:xfrm>
          <a:prstGeom prst="roundRect">
            <a:avLst>
              <a:gd name="adj" fmla="val 6250"/>
            </a:avLst>
          </a:prstGeom>
          <a:solidFill>
            <a:srgbClr val="F2F2F2"/>
          </a:solidFill>
          <a:ln w="9525">
            <a:solidFill>
              <a:srgbClr val="F2F2F2"/>
            </a:solidFill>
            <a:prstDash val="solid"/>
          </a:ln>
        </p:spPr>
        <p:txBody>
          <a:bodyPr/>
          <a:lstStyle/>
          <a:p>
            <a:endParaRPr lang="en-CA"/>
          </a:p>
        </p:txBody>
      </p:sp>
      <p:sp>
        <p:nvSpPr>
          <p:cNvPr id="10" name="Shape 6"/>
          <p:cNvSpPr/>
          <p:nvPr/>
        </p:nvSpPr>
        <p:spPr>
          <a:xfrm>
            <a:off x="5660136" y="164592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11" name="Image 2" descr="preencoded.png"/>
          <p:cNvPicPr>
            <a:picLocks noChangeAspect="1"/>
          </p:cNvPicPr>
          <p:nvPr/>
        </p:nvPicPr>
        <p:blipFill>
          <a:blip r:embed="rId5"/>
          <a:stretch>
            <a:fillRect/>
          </a:stretch>
        </p:blipFill>
        <p:spPr>
          <a:xfrm>
            <a:off x="5851246" y="1837030"/>
            <a:ext cx="486461" cy="486461"/>
          </a:xfrm>
          <a:prstGeom prst="rect">
            <a:avLst/>
          </a:prstGeom>
        </p:spPr>
      </p:pic>
      <p:sp>
        <p:nvSpPr>
          <p:cNvPr id="12" name="Text 7"/>
          <p:cNvSpPr txBox="1"/>
          <p:nvPr/>
        </p:nvSpPr>
        <p:spPr>
          <a:xfrm>
            <a:off x="4498848" y="2697480"/>
            <a:ext cx="3200400" cy="640080"/>
          </a:xfrm>
          <a:prstGeom prst="rect">
            <a:avLst/>
          </a:prstGeom>
          <a:noFill/>
          <a:ln/>
        </p:spPr>
        <p:txBody>
          <a:bodyPr wrap="square" lIns="0" tIns="0" rIns="0" bIns="0" rtlCol="0" anchor="ctr"/>
          <a:lstStyle/>
          <a:p>
            <a:pPr marL="0" indent="0" algn="ctr">
              <a:buNone/>
            </a:pPr>
            <a:r>
              <a:rPr lang="en-US" sz="2100" b="1" dirty="0">
                <a:solidFill>
                  <a:srgbClr val="4A4A4A"/>
                </a:solidFill>
                <a:latin typeface="Century Gothic" pitchFamily="34" charset="0"/>
                <a:ea typeface="Century Gothic" pitchFamily="34" charset="-122"/>
                <a:cs typeface="Century Gothic" pitchFamily="34" charset="-120"/>
              </a:rPr>
              <a:t>What you agree together.</a:t>
            </a:r>
            <a:endParaRPr lang="en-US" sz="2100" dirty="0"/>
          </a:p>
        </p:txBody>
      </p:sp>
      <p:sp>
        <p:nvSpPr>
          <p:cNvPr id="13" name="Shape 8"/>
          <p:cNvSpPr/>
          <p:nvPr/>
        </p:nvSpPr>
        <p:spPr>
          <a:xfrm>
            <a:off x="8083296" y="1417320"/>
            <a:ext cx="3566160" cy="2194560"/>
          </a:xfrm>
          <a:prstGeom prst="roundRect">
            <a:avLst>
              <a:gd name="adj" fmla="val 6250"/>
            </a:avLst>
          </a:prstGeom>
          <a:solidFill>
            <a:srgbClr val="F2F2F2"/>
          </a:solidFill>
          <a:ln w="9525">
            <a:solidFill>
              <a:srgbClr val="F2F2F2"/>
            </a:solidFill>
            <a:prstDash val="solid"/>
          </a:ln>
        </p:spPr>
        <p:txBody>
          <a:bodyPr/>
          <a:lstStyle/>
          <a:p>
            <a:endParaRPr lang="en-CA"/>
          </a:p>
        </p:txBody>
      </p:sp>
      <p:sp>
        <p:nvSpPr>
          <p:cNvPr id="14" name="Shape 9"/>
          <p:cNvSpPr/>
          <p:nvPr/>
        </p:nvSpPr>
        <p:spPr>
          <a:xfrm>
            <a:off x="9427464" y="164592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15" name="Image 3" descr="preencoded.png"/>
          <p:cNvPicPr>
            <a:picLocks noChangeAspect="1"/>
          </p:cNvPicPr>
          <p:nvPr/>
        </p:nvPicPr>
        <p:blipFill>
          <a:blip r:embed="rId6"/>
          <a:stretch>
            <a:fillRect/>
          </a:stretch>
        </p:blipFill>
        <p:spPr>
          <a:xfrm>
            <a:off x="9618574" y="1837030"/>
            <a:ext cx="486461" cy="486461"/>
          </a:xfrm>
          <a:prstGeom prst="rect">
            <a:avLst/>
          </a:prstGeom>
        </p:spPr>
      </p:pic>
      <p:sp>
        <p:nvSpPr>
          <p:cNvPr id="16" name="Text 10"/>
          <p:cNvSpPr txBox="1"/>
          <p:nvPr/>
        </p:nvSpPr>
        <p:spPr>
          <a:xfrm>
            <a:off x="8266176" y="2697480"/>
            <a:ext cx="3200400" cy="640080"/>
          </a:xfrm>
          <a:prstGeom prst="rect">
            <a:avLst/>
          </a:prstGeom>
          <a:noFill/>
          <a:ln/>
        </p:spPr>
        <p:txBody>
          <a:bodyPr wrap="square" lIns="0" tIns="0" rIns="0" bIns="0" rtlCol="0" anchor="ctr"/>
          <a:lstStyle/>
          <a:p>
            <a:pPr marL="0" indent="0" algn="ctr">
              <a:buNone/>
            </a:pPr>
            <a:r>
              <a:rPr lang="en-US" sz="2100" b="1" dirty="0">
                <a:solidFill>
                  <a:srgbClr val="4A4A4A"/>
                </a:solidFill>
                <a:latin typeface="Century Gothic" pitchFamily="34" charset="0"/>
                <a:ea typeface="Century Gothic" pitchFamily="34" charset="-122"/>
                <a:cs typeface="Century Gothic" pitchFamily="34" charset="-120"/>
              </a:rPr>
              <a:t>What you let slide.</a:t>
            </a:r>
            <a:endParaRPr lang="en-US" sz="2100" dirty="0"/>
          </a:p>
        </p:txBody>
      </p:sp>
      <p:sp>
        <p:nvSpPr>
          <p:cNvPr id="17" name="Shape 11"/>
          <p:cNvSpPr/>
          <p:nvPr/>
        </p:nvSpPr>
        <p:spPr>
          <a:xfrm>
            <a:off x="548640" y="3931920"/>
            <a:ext cx="11109960" cy="1783080"/>
          </a:xfrm>
          <a:prstGeom prst="roundRect">
            <a:avLst>
              <a:gd name="adj" fmla="val 7692"/>
            </a:avLst>
          </a:prstGeom>
          <a:solidFill>
            <a:srgbClr val="636363"/>
          </a:solidFill>
          <a:ln w="9525">
            <a:solidFill>
              <a:srgbClr val="636363"/>
            </a:solidFill>
            <a:prstDash val="solid"/>
          </a:ln>
        </p:spPr>
        <p:txBody>
          <a:bodyPr/>
          <a:lstStyle/>
          <a:p>
            <a:endParaRPr lang="en-CA"/>
          </a:p>
        </p:txBody>
      </p:sp>
      <p:sp>
        <p:nvSpPr>
          <p:cNvPr id="18" name="Text 12"/>
          <p:cNvSpPr txBox="1"/>
          <p:nvPr/>
        </p:nvSpPr>
        <p:spPr>
          <a:xfrm>
            <a:off x="914400" y="3931920"/>
            <a:ext cx="10424160" cy="1783080"/>
          </a:xfrm>
          <a:prstGeom prst="rect">
            <a:avLst/>
          </a:prstGeom>
          <a:noFill/>
          <a:ln/>
        </p:spPr>
        <p:txBody>
          <a:bodyPr wrap="square" lIns="0" tIns="0" rIns="0" bIns="0" rtlCol="0" anchor="ctr"/>
          <a:lstStyle/>
          <a:p>
            <a:pPr marL="0" indent="0">
              <a:buNone/>
            </a:pPr>
            <a:r>
              <a:rPr lang="en-US" sz="2600" b="1" dirty="0">
                <a:solidFill>
                  <a:srgbClr val="E2CD74"/>
                </a:solidFill>
                <a:latin typeface="Century Gothic" pitchFamily="34" charset="0"/>
                <a:ea typeface="Century Gothic" pitchFamily="34" charset="-122"/>
                <a:cs typeface="Century Gothic" pitchFamily="34" charset="-120"/>
              </a:rPr>
              <a:t>Your team learns the culture from what you repeat.
</a:t>
            </a:r>
            <a:r>
              <a:rPr lang="en-US" sz="1900" dirty="0">
                <a:solidFill>
                  <a:srgbClr val="FFFFFF"/>
                </a:solidFill>
                <a:latin typeface="Century Gothic" pitchFamily="34" charset="0"/>
                <a:ea typeface="Century Gothic" pitchFamily="34" charset="-122"/>
                <a:cs typeface="Century Gothic" pitchFamily="34" charset="-120"/>
              </a:rPr>
              <a:t>Working agreements help, but people watch what you do and what you let pass, every day.</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2  |  RELATIONSHIPS, TRUST &amp; TEAM CULTURE</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If You Were Promoted From Within</a:t>
            </a:r>
            <a:endParaRPr lang="en-US" sz="3000" dirty="0"/>
          </a:p>
        </p:txBody>
      </p:sp>
      <p:sp>
        <p:nvSpPr>
          <p:cNvPr id="5" name="Text 2"/>
          <p:cNvSpPr txBox="1"/>
          <p:nvPr/>
        </p:nvSpPr>
        <p:spPr>
          <a:xfrm>
            <a:off x="548640" y="1188720"/>
            <a:ext cx="10972800" cy="411480"/>
          </a:xfrm>
          <a:prstGeom prst="rect">
            <a:avLst/>
          </a:prstGeom>
          <a:noFill/>
          <a:ln/>
        </p:spPr>
        <p:txBody>
          <a:bodyPr wrap="square" lIns="0" tIns="0" rIns="0" bIns="0" rtlCol="0" anchor="t"/>
          <a:lstStyle/>
          <a:p>
            <a:pPr marL="0" indent="0">
              <a:buNone/>
            </a:pPr>
            <a:r>
              <a:rPr lang="en-US" sz="1700" dirty="0">
                <a:solidFill>
                  <a:srgbClr val="8C8C8C"/>
                </a:solidFill>
                <a:latin typeface="Century Gothic" pitchFamily="34" charset="0"/>
                <a:ea typeface="Century Gothic" pitchFamily="34" charset="-122"/>
                <a:cs typeface="Century Gothic" pitchFamily="34" charset="-120"/>
              </a:rPr>
              <a:t>The former-peer conversation: five steps, better early than late.</a:t>
            </a:r>
            <a:endParaRPr lang="en-US" sz="1700" dirty="0"/>
          </a:p>
        </p:txBody>
      </p:sp>
      <p:sp>
        <p:nvSpPr>
          <p:cNvPr id="6" name="Shape 3"/>
          <p:cNvSpPr/>
          <p:nvPr/>
        </p:nvSpPr>
        <p:spPr>
          <a:xfrm>
            <a:off x="548640" y="1874520"/>
            <a:ext cx="2075688" cy="274320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7" name="Shape 4"/>
          <p:cNvSpPr/>
          <p:nvPr/>
        </p:nvSpPr>
        <p:spPr>
          <a:xfrm>
            <a:off x="1261872" y="2103120"/>
            <a:ext cx="640080" cy="640080"/>
          </a:xfrm>
          <a:prstGeom prst="ellipse">
            <a:avLst/>
          </a:prstGeom>
          <a:solidFill>
            <a:srgbClr val="636363"/>
          </a:solidFill>
          <a:ln w="12700">
            <a:solidFill>
              <a:srgbClr val="636363"/>
            </a:solidFill>
            <a:prstDash val="solid"/>
          </a:ln>
        </p:spPr>
        <p:txBody>
          <a:bodyPr/>
          <a:lstStyle/>
          <a:p>
            <a:endParaRPr lang="en-CA"/>
          </a:p>
        </p:txBody>
      </p:sp>
      <p:sp>
        <p:nvSpPr>
          <p:cNvPr id="8" name="Text 5"/>
          <p:cNvSpPr txBox="1"/>
          <p:nvPr/>
        </p:nvSpPr>
        <p:spPr>
          <a:xfrm>
            <a:off x="1261872" y="2103120"/>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1</a:t>
            </a:r>
            <a:endParaRPr lang="en-US" sz="2000" dirty="0"/>
          </a:p>
        </p:txBody>
      </p:sp>
      <p:sp>
        <p:nvSpPr>
          <p:cNvPr id="9" name="Text 6"/>
          <p:cNvSpPr txBox="1"/>
          <p:nvPr/>
        </p:nvSpPr>
        <p:spPr>
          <a:xfrm>
            <a:off x="685800" y="2926080"/>
            <a:ext cx="1801368" cy="1554480"/>
          </a:xfrm>
          <a:prstGeom prst="rect">
            <a:avLst/>
          </a:prstGeom>
          <a:noFill/>
          <a:ln/>
        </p:spPr>
        <p:txBody>
          <a:bodyPr wrap="square" lIns="0" tIns="0" rIns="0" bIns="0" rtlCol="0" anchor="t"/>
          <a:lstStyle/>
          <a:p>
            <a:pPr marL="0" indent="0" algn="ctr">
              <a:buNone/>
            </a:pPr>
            <a:r>
              <a:rPr lang="en-US" sz="1800" b="1" dirty="0">
                <a:solidFill>
                  <a:srgbClr val="4A4A4A"/>
                </a:solidFill>
                <a:latin typeface="Century Gothic" pitchFamily="34" charset="0"/>
                <a:ea typeface="Century Gothic" pitchFamily="34" charset="-122"/>
                <a:cs typeface="Century Gothic" pitchFamily="34" charset="-120"/>
              </a:rPr>
              <a:t>Acknowledge the change</a:t>
            </a:r>
            <a:endParaRPr lang="en-US" sz="1800" dirty="0"/>
          </a:p>
        </p:txBody>
      </p:sp>
      <p:sp>
        <p:nvSpPr>
          <p:cNvPr id="10" name="Shape 7"/>
          <p:cNvSpPr/>
          <p:nvPr/>
        </p:nvSpPr>
        <p:spPr>
          <a:xfrm>
            <a:off x="2651760" y="3246120"/>
            <a:ext cx="137160" cy="914"/>
          </a:xfrm>
          <a:prstGeom prst="line">
            <a:avLst/>
          </a:prstGeom>
          <a:noFill/>
          <a:ln w="25400">
            <a:solidFill>
              <a:srgbClr val="636363"/>
            </a:solidFill>
            <a:prstDash val="solid"/>
            <a:tailEnd type="triangle"/>
          </a:ln>
        </p:spPr>
        <p:txBody>
          <a:bodyPr/>
          <a:lstStyle/>
          <a:p>
            <a:endParaRPr lang="en-CA"/>
          </a:p>
        </p:txBody>
      </p:sp>
      <p:sp>
        <p:nvSpPr>
          <p:cNvPr id="11" name="Shape 8"/>
          <p:cNvSpPr/>
          <p:nvPr/>
        </p:nvSpPr>
        <p:spPr>
          <a:xfrm>
            <a:off x="2807208" y="1874520"/>
            <a:ext cx="2075688" cy="274320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12" name="Shape 9"/>
          <p:cNvSpPr/>
          <p:nvPr/>
        </p:nvSpPr>
        <p:spPr>
          <a:xfrm>
            <a:off x="3520440" y="2103120"/>
            <a:ext cx="640080" cy="640080"/>
          </a:xfrm>
          <a:prstGeom prst="ellipse">
            <a:avLst/>
          </a:prstGeom>
          <a:solidFill>
            <a:srgbClr val="636363"/>
          </a:solidFill>
          <a:ln w="12700">
            <a:solidFill>
              <a:srgbClr val="636363"/>
            </a:solidFill>
            <a:prstDash val="solid"/>
          </a:ln>
        </p:spPr>
        <p:txBody>
          <a:bodyPr/>
          <a:lstStyle/>
          <a:p>
            <a:endParaRPr lang="en-CA"/>
          </a:p>
        </p:txBody>
      </p:sp>
      <p:sp>
        <p:nvSpPr>
          <p:cNvPr id="13" name="Text 10"/>
          <p:cNvSpPr txBox="1"/>
          <p:nvPr/>
        </p:nvSpPr>
        <p:spPr>
          <a:xfrm>
            <a:off x="3520440" y="2103120"/>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2</a:t>
            </a:r>
            <a:endParaRPr lang="en-US" sz="2000" dirty="0"/>
          </a:p>
        </p:txBody>
      </p:sp>
      <p:sp>
        <p:nvSpPr>
          <p:cNvPr id="14" name="Text 11"/>
          <p:cNvSpPr txBox="1"/>
          <p:nvPr/>
        </p:nvSpPr>
        <p:spPr>
          <a:xfrm>
            <a:off x="2944368" y="2926080"/>
            <a:ext cx="1801368" cy="1554480"/>
          </a:xfrm>
          <a:prstGeom prst="rect">
            <a:avLst/>
          </a:prstGeom>
          <a:noFill/>
          <a:ln/>
        </p:spPr>
        <p:txBody>
          <a:bodyPr wrap="square" lIns="0" tIns="0" rIns="0" bIns="0" rtlCol="0" anchor="t"/>
          <a:lstStyle/>
          <a:p>
            <a:pPr marL="0" indent="0" algn="ctr">
              <a:buNone/>
            </a:pPr>
            <a:r>
              <a:rPr lang="en-US" sz="1800" b="1" dirty="0">
                <a:solidFill>
                  <a:srgbClr val="4A4A4A"/>
                </a:solidFill>
                <a:latin typeface="Century Gothic" pitchFamily="34" charset="0"/>
                <a:ea typeface="Century Gothic" pitchFamily="34" charset="-122"/>
                <a:cs typeface="Century Gothic" pitchFamily="34" charset="-120"/>
              </a:rPr>
              <a:t>Name what stays the same</a:t>
            </a:r>
            <a:endParaRPr lang="en-US" sz="1800" dirty="0"/>
          </a:p>
        </p:txBody>
      </p:sp>
      <p:sp>
        <p:nvSpPr>
          <p:cNvPr id="15" name="Shape 12"/>
          <p:cNvSpPr/>
          <p:nvPr/>
        </p:nvSpPr>
        <p:spPr>
          <a:xfrm>
            <a:off x="4910328" y="3246120"/>
            <a:ext cx="137160" cy="914"/>
          </a:xfrm>
          <a:prstGeom prst="line">
            <a:avLst/>
          </a:prstGeom>
          <a:noFill/>
          <a:ln w="25400">
            <a:solidFill>
              <a:srgbClr val="636363"/>
            </a:solidFill>
            <a:prstDash val="solid"/>
            <a:tailEnd type="triangle"/>
          </a:ln>
        </p:spPr>
        <p:txBody>
          <a:bodyPr/>
          <a:lstStyle/>
          <a:p>
            <a:endParaRPr lang="en-CA"/>
          </a:p>
        </p:txBody>
      </p:sp>
      <p:sp>
        <p:nvSpPr>
          <p:cNvPr id="16" name="Shape 13"/>
          <p:cNvSpPr/>
          <p:nvPr/>
        </p:nvSpPr>
        <p:spPr>
          <a:xfrm>
            <a:off x="5065776" y="1874520"/>
            <a:ext cx="2075688" cy="274320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17" name="Shape 14"/>
          <p:cNvSpPr/>
          <p:nvPr/>
        </p:nvSpPr>
        <p:spPr>
          <a:xfrm>
            <a:off x="5779008" y="2103120"/>
            <a:ext cx="640080" cy="640080"/>
          </a:xfrm>
          <a:prstGeom prst="ellipse">
            <a:avLst/>
          </a:prstGeom>
          <a:solidFill>
            <a:srgbClr val="636363"/>
          </a:solidFill>
          <a:ln w="12700">
            <a:solidFill>
              <a:srgbClr val="636363"/>
            </a:solidFill>
            <a:prstDash val="solid"/>
          </a:ln>
        </p:spPr>
        <p:txBody>
          <a:bodyPr/>
          <a:lstStyle/>
          <a:p>
            <a:endParaRPr lang="en-CA"/>
          </a:p>
        </p:txBody>
      </p:sp>
      <p:sp>
        <p:nvSpPr>
          <p:cNvPr id="18" name="Text 15"/>
          <p:cNvSpPr txBox="1"/>
          <p:nvPr/>
        </p:nvSpPr>
        <p:spPr>
          <a:xfrm>
            <a:off x="5779008" y="2103120"/>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3</a:t>
            </a:r>
            <a:endParaRPr lang="en-US" sz="2000" dirty="0"/>
          </a:p>
        </p:txBody>
      </p:sp>
      <p:sp>
        <p:nvSpPr>
          <p:cNvPr id="19" name="Text 16"/>
          <p:cNvSpPr txBox="1"/>
          <p:nvPr/>
        </p:nvSpPr>
        <p:spPr>
          <a:xfrm>
            <a:off x="5202936" y="2926080"/>
            <a:ext cx="1801368" cy="1554480"/>
          </a:xfrm>
          <a:prstGeom prst="rect">
            <a:avLst/>
          </a:prstGeom>
          <a:noFill/>
          <a:ln/>
        </p:spPr>
        <p:txBody>
          <a:bodyPr wrap="square" lIns="0" tIns="0" rIns="0" bIns="0" rtlCol="0" anchor="t"/>
          <a:lstStyle/>
          <a:p>
            <a:pPr marL="0" indent="0" algn="ctr">
              <a:buNone/>
            </a:pPr>
            <a:r>
              <a:rPr lang="en-US" sz="1800" b="1" dirty="0">
                <a:solidFill>
                  <a:srgbClr val="4A4A4A"/>
                </a:solidFill>
                <a:latin typeface="Century Gothic" pitchFamily="34" charset="0"/>
                <a:ea typeface="Century Gothic" pitchFamily="34" charset="-122"/>
                <a:cs typeface="Century Gothic" pitchFamily="34" charset="-120"/>
              </a:rPr>
              <a:t>Name what changes</a:t>
            </a:r>
            <a:endParaRPr lang="en-US" sz="1800" dirty="0"/>
          </a:p>
        </p:txBody>
      </p:sp>
      <p:sp>
        <p:nvSpPr>
          <p:cNvPr id="20" name="Shape 17"/>
          <p:cNvSpPr/>
          <p:nvPr/>
        </p:nvSpPr>
        <p:spPr>
          <a:xfrm>
            <a:off x="7168896" y="3246120"/>
            <a:ext cx="137160" cy="914"/>
          </a:xfrm>
          <a:prstGeom prst="line">
            <a:avLst/>
          </a:prstGeom>
          <a:noFill/>
          <a:ln w="25400">
            <a:solidFill>
              <a:srgbClr val="636363"/>
            </a:solidFill>
            <a:prstDash val="solid"/>
            <a:tailEnd type="triangle"/>
          </a:ln>
        </p:spPr>
        <p:txBody>
          <a:bodyPr/>
          <a:lstStyle/>
          <a:p>
            <a:endParaRPr lang="en-CA"/>
          </a:p>
        </p:txBody>
      </p:sp>
      <p:sp>
        <p:nvSpPr>
          <p:cNvPr id="21" name="Shape 18"/>
          <p:cNvSpPr/>
          <p:nvPr/>
        </p:nvSpPr>
        <p:spPr>
          <a:xfrm>
            <a:off x="7324344" y="1874520"/>
            <a:ext cx="2075688" cy="274320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22" name="Shape 19"/>
          <p:cNvSpPr/>
          <p:nvPr/>
        </p:nvSpPr>
        <p:spPr>
          <a:xfrm>
            <a:off x="8037576" y="2103120"/>
            <a:ext cx="640080" cy="640080"/>
          </a:xfrm>
          <a:prstGeom prst="ellipse">
            <a:avLst/>
          </a:prstGeom>
          <a:solidFill>
            <a:srgbClr val="636363"/>
          </a:solidFill>
          <a:ln w="12700">
            <a:solidFill>
              <a:srgbClr val="636363"/>
            </a:solidFill>
            <a:prstDash val="solid"/>
          </a:ln>
        </p:spPr>
        <p:txBody>
          <a:bodyPr/>
          <a:lstStyle/>
          <a:p>
            <a:endParaRPr lang="en-CA"/>
          </a:p>
        </p:txBody>
      </p:sp>
      <p:sp>
        <p:nvSpPr>
          <p:cNvPr id="23" name="Text 20"/>
          <p:cNvSpPr txBox="1"/>
          <p:nvPr/>
        </p:nvSpPr>
        <p:spPr>
          <a:xfrm>
            <a:off x="8037576" y="2103120"/>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4</a:t>
            </a:r>
            <a:endParaRPr lang="en-US" sz="2000" dirty="0"/>
          </a:p>
        </p:txBody>
      </p:sp>
      <p:sp>
        <p:nvSpPr>
          <p:cNvPr id="24" name="Text 21"/>
          <p:cNvSpPr txBox="1"/>
          <p:nvPr/>
        </p:nvSpPr>
        <p:spPr>
          <a:xfrm>
            <a:off x="7461504" y="2926080"/>
            <a:ext cx="1801368" cy="1554480"/>
          </a:xfrm>
          <a:prstGeom prst="rect">
            <a:avLst/>
          </a:prstGeom>
          <a:noFill/>
          <a:ln/>
        </p:spPr>
        <p:txBody>
          <a:bodyPr wrap="square" lIns="0" tIns="0" rIns="0" bIns="0" rtlCol="0" anchor="t"/>
          <a:lstStyle/>
          <a:p>
            <a:pPr marL="0" indent="0" algn="ctr">
              <a:buNone/>
            </a:pPr>
            <a:r>
              <a:rPr lang="en-US" sz="1800" b="1" dirty="0">
                <a:solidFill>
                  <a:srgbClr val="4A4A4A"/>
                </a:solidFill>
                <a:latin typeface="Century Gothic" pitchFamily="34" charset="0"/>
                <a:ea typeface="Century Gothic" pitchFamily="34" charset="-122"/>
                <a:cs typeface="Century Gothic" pitchFamily="34" charset="-120"/>
              </a:rPr>
              <a:t>Ask what they need from you</a:t>
            </a:r>
            <a:endParaRPr lang="en-US" sz="1800" dirty="0"/>
          </a:p>
        </p:txBody>
      </p:sp>
      <p:sp>
        <p:nvSpPr>
          <p:cNvPr id="25" name="Shape 22"/>
          <p:cNvSpPr/>
          <p:nvPr/>
        </p:nvSpPr>
        <p:spPr>
          <a:xfrm>
            <a:off x="9427464" y="3246120"/>
            <a:ext cx="137160" cy="914"/>
          </a:xfrm>
          <a:prstGeom prst="line">
            <a:avLst/>
          </a:prstGeom>
          <a:noFill/>
          <a:ln w="25400">
            <a:solidFill>
              <a:srgbClr val="636363"/>
            </a:solidFill>
            <a:prstDash val="solid"/>
            <a:tailEnd type="triangle"/>
          </a:ln>
        </p:spPr>
        <p:txBody>
          <a:bodyPr/>
          <a:lstStyle/>
          <a:p>
            <a:endParaRPr lang="en-CA"/>
          </a:p>
        </p:txBody>
      </p:sp>
      <p:sp>
        <p:nvSpPr>
          <p:cNvPr id="26" name="Shape 23"/>
          <p:cNvSpPr/>
          <p:nvPr/>
        </p:nvSpPr>
        <p:spPr>
          <a:xfrm>
            <a:off x="9582912" y="1874520"/>
            <a:ext cx="2075688" cy="2743200"/>
          </a:xfrm>
          <a:prstGeom prst="roundRect">
            <a:avLst>
              <a:gd name="adj" fmla="val 6608"/>
            </a:avLst>
          </a:prstGeom>
          <a:solidFill>
            <a:srgbClr val="E2CD74"/>
          </a:solidFill>
          <a:ln w="9525">
            <a:solidFill>
              <a:srgbClr val="E2CD74"/>
            </a:solidFill>
            <a:prstDash val="solid"/>
          </a:ln>
        </p:spPr>
        <p:txBody>
          <a:bodyPr/>
          <a:lstStyle/>
          <a:p>
            <a:endParaRPr lang="en-CA"/>
          </a:p>
        </p:txBody>
      </p:sp>
      <p:sp>
        <p:nvSpPr>
          <p:cNvPr id="27" name="Shape 24"/>
          <p:cNvSpPr/>
          <p:nvPr/>
        </p:nvSpPr>
        <p:spPr>
          <a:xfrm>
            <a:off x="10296144" y="2103120"/>
            <a:ext cx="640080" cy="640080"/>
          </a:xfrm>
          <a:prstGeom prst="ellipse">
            <a:avLst/>
          </a:prstGeom>
          <a:solidFill>
            <a:srgbClr val="636363"/>
          </a:solidFill>
          <a:ln w="12700">
            <a:solidFill>
              <a:srgbClr val="636363"/>
            </a:solidFill>
            <a:prstDash val="solid"/>
          </a:ln>
        </p:spPr>
        <p:txBody>
          <a:bodyPr/>
          <a:lstStyle/>
          <a:p>
            <a:endParaRPr lang="en-CA"/>
          </a:p>
        </p:txBody>
      </p:sp>
      <p:sp>
        <p:nvSpPr>
          <p:cNvPr id="28" name="Text 25"/>
          <p:cNvSpPr txBox="1"/>
          <p:nvPr/>
        </p:nvSpPr>
        <p:spPr>
          <a:xfrm>
            <a:off x="10296144" y="2103120"/>
            <a:ext cx="640080" cy="640080"/>
          </a:xfrm>
          <a:prstGeom prst="rect">
            <a:avLst/>
          </a:prstGeom>
          <a:noFill/>
          <a:ln/>
        </p:spPr>
        <p:txBody>
          <a:bodyPr wrap="square" lIns="0" tIns="0" rIns="0" bIns="0" rtlCol="0" anchor="ctr"/>
          <a:lstStyle/>
          <a:p>
            <a:pPr marL="0" indent="0" algn="ctr">
              <a:buNone/>
            </a:pPr>
            <a:r>
              <a:rPr lang="en-US" sz="2000" b="1" dirty="0">
                <a:solidFill>
                  <a:srgbClr val="FFFFFF"/>
                </a:solidFill>
                <a:latin typeface="Century Gothic" pitchFamily="34" charset="0"/>
                <a:ea typeface="Century Gothic" pitchFamily="34" charset="-122"/>
                <a:cs typeface="Century Gothic" pitchFamily="34" charset="-120"/>
              </a:rPr>
              <a:t>5</a:t>
            </a:r>
            <a:endParaRPr lang="en-US" sz="2000" dirty="0"/>
          </a:p>
        </p:txBody>
      </p:sp>
      <p:sp>
        <p:nvSpPr>
          <p:cNvPr id="29" name="Text 26"/>
          <p:cNvSpPr txBox="1"/>
          <p:nvPr/>
        </p:nvSpPr>
        <p:spPr>
          <a:xfrm>
            <a:off x="9720072" y="2926080"/>
            <a:ext cx="1801368" cy="1554480"/>
          </a:xfrm>
          <a:prstGeom prst="rect">
            <a:avLst/>
          </a:prstGeom>
          <a:noFill/>
          <a:ln/>
        </p:spPr>
        <p:txBody>
          <a:bodyPr wrap="square" lIns="0" tIns="0" rIns="0" bIns="0" rtlCol="0" anchor="t"/>
          <a:lstStyle/>
          <a:p>
            <a:pPr marL="0" indent="0" algn="ctr">
              <a:buNone/>
            </a:pPr>
            <a:r>
              <a:rPr lang="en-US" sz="1800" b="1" dirty="0">
                <a:solidFill>
                  <a:srgbClr val="4A4A4A"/>
                </a:solidFill>
                <a:latin typeface="Century Gothic" pitchFamily="34" charset="0"/>
                <a:ea typeface="Century Gothic" pitchFamily="34" charset="-122"/>
                <a:cs typeface="Century Gothic" pitchFamily="34" charset="-120"/>
              </a:rPr>
              <a:t>Explain how you will handle disagreement</a:t>
            </a:r>
            <a:endParaRPr lang="en-US" sz="1800" dirty="0"/>
          </a:p>
        </p:txBody>
      </p:sp>
      <p:sp>
        <p:nvSpPr>
          <p:cNvPr id="30" name="Shape 27"/>
          <p:cNvSpPr/>
          <p:nvPr/>
        </p:nvSpPr>
        <p:spPr>
          <a:xfrm>
            <a:off x="548640" y="4892040"/>
            <a:ext cx="11109960" cy="1097280"/>
          </a:xfrm>
          <a:prstGeom prst="roundRect">
            <a:avLst>
              <a:gd name="adj" fmla="val 12500"/>
            </a:avLst>
          </a:prstGeom>
          <a:solidFill>
            <a:srgbClr val="F8F3DF"/>
          </a:solidFill>
          <a:ln w="9525">
            <a:solidFill>
              <a:srgbClr val="F8F3DF"/>
            </a:solidFill>
            <a:prstDash val="solid"/>
          </a:ln>
        </p:spPr>
        <p:txBody>
          <a:bodyPr/>
          <a:lstStyle/>
          <a:p>
            <a:endParaRPr lang="en-CA"/>
          </a:p>
        </p:txBody>
      </p:sp>
      <p:sp>
        <p:nvSpPr>
          <p:cNvPr id="31" name="Text 28"/>
          <p:cNvSpPr txBox="1"/>
          <p:nvPr/>
        </p:nvSpPr>
        <p:spPr>
          <a:xfrm>
            <a:off x="868680" y="4892040"/>
            <a:ext cx="10515600" cy="1097280"/>
          </a:xfrm>
          <a:prstGeom prst="rect">
            <a:avLst/>
          </a:prstGeom>
          <a:noFill/>
          <a:ln/>
        </p:spPr>
        <p:txBody>
          <a:bodyPr wrap="square" lIns="0" tIns="0" rIns="0" bIns="0" rtlCol="0" anchor="ctr"/>
          <a:lstStyle/>
          <a:p>
            <a:pPr marL="0" indent="0">
              <a:buNone/>
            </a:pPr>
            <a:r>
              <a:rPr lang="en-US" sz="1100" b="1" kern="0" spc="150" dirty="0">
                <a:solidFill>
                  <a:srgbClr val="C9AE4B"/>
                </a:solidFill>
                <a:latin typeface="Century Gothic" pitchFamily="34" charset="0"/>
                <a:ea typeface="Century Gothic" pitchFamily="34" charset="-122"/>
                <a:cs typeface="Century Gothic" pitchFamily="34" charset="-120"/>
              </a:rPr>
              <a:t>SOUNDS LIKE   </a:t>
            </a:r>
            <a:r>
              <a:rPr lang="en-US" sz="1700" i="1" dirty="0">
                <a:solidFill>
                  <a:srgbClr val="4A4A4A"/>
                </a:solidFill>
                <a:latin typeface="Century Gothic" pitchFamily="34" charset="0"/>
                <a:ea typeface="Century Gothic" pitchFamily="34" charset="-122"/>
                <a:cs typeface="Century Gothic" pitchFamily="34" charset="-120"/>
              </a:rPr>
              <a:t>"Things have shifted between us, and I'd rather name it than pretend it hasn't. What would help you from me?"</a:t>
            </a:r>
            <a:endParaRPr lang="en-US" sz="1600" dirty="0"/>
          </a:p>
        </p:txBody>
      </p:sp>
      <p:sp>
        <p:nvSpPr>
          <p:cNvPr id="32"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3D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2  |  RELATIONSHIPS, TRUST &amp; TEAM CULTURE</a:t>
            </a:r>
            <a:endParaRPr lang="en-US" sz="900" dirty="0"/>
          </a:p>
        </p:txBody>
      </p:sp>
      <p:sp>
        <p:nvSpPr>
          <p:cNvPr id="4" name="Shape 1"/>
          <p:cNvSpPr/>
          <p:nvPr/>
        </p:nvSpPr>
        <p:spPr>
          <a:xfrm>
            <a:off x="1463040" y="457200"/>
            <a:ext cx="3822192" cy="420624"/>
          </a:xfrm>
          <a:prstGeom prst="roundRect">
            <a:avLst>
              <a:gd name="adj" fmla="val 26087"/>
            </a:avLst>
          </a:prstGeom>
          <a:solidFill>
            <a:srgbClr val="E2CD74"/>
          </a:solidFill>
          <a:ln w="12700">
            <a:solidFill>
              <a:srgbClr val="E2CD74"/>
            </a:solidFill>
            <a:prstDash val="solid"/>
          </a:ln>
        </p:spPr>
        <p:txBody>
          <a:bodyPr/>
          <a:lstStyle/>
          <a:p>
            <a:endParaRPr lang="en-CA"/>
          </a:p>
        </p:txBody>
      </p:sp>
      <p:sp>
        <p:nvSpPr>
          <p:cNvPr id="5" name="Text 2"/>
          <p:cNvSpPr txBox="1"/>
          <p:nvPr/>
        </p:nvSpPr>
        <p:spPr>
          <a:xfrm>
            <a:off x="1463040" y="457200"/>
            <a:ext cx="3822192" cy="420624"/>
          </a:xfrm>
          <a:prstGeom prst="rect">
            <a:avLst/>
          </a:prstGeom>
          <a:noFill/>
          <a:ln/>
        </p:spPr>
        <p:txBody>
          <a:bodyPr wrap="square" lIns="0" tIns="0" rIns="0" bIns="0" rtlCol="0" anchor="ctr"/>
          <a:lstStyle/>
          <a:p>
            <a:pPr marL="0" indent="0" algn="ctr">
              <a:buNone/>
            </a:pPr>
            <a:r>
              <a:rPr lang="en-US" sz="1200" b="1" kern="0" spc="150" dirty="0">
                <a:solidFill>
                  <a:srgbClr val="4A4A4A"/>
                </a:solidFill>
                <a:latin typeface="Century Gothic" pitchFamily="34" charset="0"/>
                <a:ea typeface="Century Gothic" pitchFamily="34" charset="-122"/>
                <a:cs typeface="Century Gothic" pitchFamily="34" charset="-120"/>
              </a:rPr>
              <a:t>SCENARIO  |  THE INFORMAL LEADER</a:t>
            </a:r>
            <a:endParaRPr lang="en-US" sz="1200" dirty="0"/>
          </a:p>
        </p:txBody>
      </p:sp>
      <p:sp>
        <p:nvSpPr>
          <p:cNvPr id="6" name="Shape 3"/>
          <p:cNvSpPr/>
          <p:nvPr/>
        </p:nvSpPr>
        <p:spPr>
          <a:xfrm>
            <a:off x="10104120" y="420624"/>
            <a:ext cx="1645920" cy="493776"/>
          </a:xfrm>
          <a:prstGeom prst="roundRect">
            <a:avLst>
              <a:gd name="adj" fmla="val 25926"/>
            </a:avLst>
          </a:prstGeom>
          <a:solidFill>
            <a:srgbClr val="636363"/>
          </a:solidFill>
          <a:ln w="12700">
            <a:solidFill>
              <a:srgbClr val="636363"/>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259568" y="502920"/>
            <a:ext cx="329184" cy="329184"/>
          </a:xfrm>
          <a:prstGeom prst="rect">
            <a:avLst/>
          </a:prstGeom>
        </p:spPr>
      </p:pic>
      <p:sp>
        <p:nvSpPr>
          <p:cNvPr id="8" name="Text 4"/>
          <p:cNvSpPr txBox="1"/>
          <p:nvPr/>
        </p:nvSpPr>
        <p:spPr>
          <a:xfrm>
            <a:off x="10652760" y="420624"/>
            <a:ext cx="1051560" cy="493776"/>
          </a:xfrm>
          <a:prstGeom prst="rect">
            <a:avLst/>
          </a:prstGeom>
          <a:noFill/>
          <a:ln/>
        </p:spPr>
        <p:txBody>
          <a:bodyPr wrap="square" lIns="0" tIns="0" rIns="0" bIns="0" rtlCol="0" anchor="ctr"/>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12 MIN</a:t>
            </a:r>
            <a:endParaRPr lang="en-US" sz="1500" dirty="0"/>
          </a:p>
        </p:txBody>
      </p:sp>
      <p:sp>
        <p:nvSpPr>
          <p:cNvPr id="9" name="Shape 5"/>
          <p:cNvSpPr/>
          <p:nvPr/>
        </p:nvSpPr>
        <p:spPr>
          <a:xfrm>
            <a:off x="8567928" y="420624"/>
            <a:ext cx="1261872"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0" name="Image 2" descr="preencoded.png"/>
          <p:cNvPicPr>
            <a:picLocks noChangeAspect="1"/>
          </p:cNvPicPr>
          <p:nvPr/>
        </p:nvPicPr>
        <p:blipFill>
          <a:blip r:embed="rId5"/>
          <a:stretch>
            <a:fillRect/>
          </a:stretch>
        </p:blipFill>
        <p:spPr>
          <a:xfrm>
            <a:off x="8705088" y="512064"/>
            <a:ext cx="310896" cy="310896"/>
          </a:xfrm>
          <a:prstGeom prst="rect">
            <a:avLst/>
          </a:prstGeom>
        </p:spPr>
      </p:pic>
      <p:sp>
        <p:nvSpPr>
          <p:cNvPr id="11" name="Text 6"/>
          <p:cNvSpPr txBox="1"/>
          <p:nvPr/>
        </p:nvSpPr>
        <p:spPr>
          <a:xfrm>
            <a:off x="9079992" y="420624"/>
            <a:ext cx="713232"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Tables</a:t>
            </a:r>
            <a:endParaRPr lang="en-US" sz="1300" dirty="0"/>
          </a:p>
        </p:txBody>
      </p:sp>
      <p:sp>
        <p:nvSpPr>
          <p:cNvPr id="12" name="Shape 7"/>
          <p:cNvSpPr/>
          <p:nvPr/>
        </p:nvSpPr>
        <p:spPr>
          <a:xfrm>
            <a:off x="548640" y="1234440"/>
            <a:ext cx="6035040" cy="4754880"/>
          </a:xfrm>
          <a:prstGeom prst="roundRect">
            <a:avLst>
              <a:gd name="adj" fmla="val 2885"/>
            </a:avLst>
          </a:prstGeom>
          <a:solidFill>
            <a:srgbClr val="FFFFFF"/>
          </a:solidFill>
          <a:ln w="9525">
            <a:solidFill>
              <a:srgbClr val="D9D9D9"/>
            </a:solidFill>
            <a:prstDash val="solid"/>
          </a:ln>
        </p:spPr>
        <p:txBody>
          <a:bodyPr/>
          <a:lstStyle/>
          <a:p>
            <a:endParaRPr lang="en-CA"/>
          </a:p>
        </p:txBody>
      </p:sp>
      <p:sp>
        <p:nvSpPr>
          <p:cNvPr id="13" name="Text 8"/>
          <p:cNvSpPr txBox="1"/>
          <p:nvPr/>
        </p:nvSpPr>
        <p:spPr>
          <a:xfrm>
            <a:off x="868680" y="1463040"/>
            <a:ext cx="5486400" cy="274320"/>
          </a:xfrm>
          <a:prstGeom prst="rect">
            <a:avLst/>
          </a:prstGeom>
          <a:noFill/>
          <a:ln/>
        </p:spPr>
        <p:txBody>
          <a:bodyPr wrap="square" lIns="0" tIns="0" rIns="0" bIns="0" rtlCol="0" anchor="t"/>
          <a:lstStyle/>
          <a:p>
            <a:pPr marL="0" indent="0">
              <a:buNone/>
            </a:pPr>
            <a:r>
              <a:rPr lang="en-US" sz="1100" b="1" kern="0" spc="150" dirty="0">
                <a:solidFill>
                  <a:srgbClr val="8C8C8C"/>
                </a:solidFill>
                <a:latin typeface="Century Gothic" pitchFamily="34" charset="0"/>
                <a:ea typeface="Century Gothic" pitchFamily="34" charset="-122"/>
                <a:cs typeface="Century Gothic" pitchFamily="34" charset="-120"/>
              </a:rPr>
              <a:t>THE SITUATION</a:t>
            </a:r>
            <a:endParaRPr lang="en-US" sz="1100" dirty="0"/>
          </a:p>
        </p:txBody>
      </p:sp>
      <p:sp>
        <p:nvSpPr>
          <p:cNvPr id="14" name="Text 9"/>
          <p:cNvSpPr txBox="1"/>
          <p:nvPr/>
        </p:nvSpPr>
        <p:spPr>
          <a:xfrm>
            <a:off x="868680" y="1828800"/>
            <a:ext cx="5440680" cy="3977640"/>
          </a:xfrm>
          <a:prstGeom prst="rect">
            <a:avLst/>
          </a:prstGeom>
          <a:noFill/>
          <a:ln/>
        </p:spPr>
        <p:txBody>
          <a:bodyPr wrap="square" lIns="0" tIns="0" rIns="0" bIns="0" rtlCol="0" anchor="t"/>
          <a:lstStyle/>
          <a:p>
            <a:pPr marL="0" indent="0">
              <a:spcAft>
                <a:spcPts val="200"/>
              </a:spcAft>
              <a:buNone/>
            </a:pPr>
            <a:r>
              <a:rPr lang="en-US" sz="1600" dirty="0">
                <a:solidFill>
                  <a:srgbClr val="4A4A4A"/>
                </a:solidFill>
                <a:latin typeface="Century Gothic" pitchFamily="34" charset="0"/>
                <a:ea typeface="Century Gothic" pitchFamily="34" charset="-122"/>
                <a:cs typeface="Century Gothic" pitchFamily="34" charset="-120"/>
              </a:rPr>
              <a:t>Jordan has been the unofficial go-to person on the team for years. Respected, experienced, well connected.</a:t>
            </a:r>
            <a:endParaRPr lang="en-US" sz="1600" dirty="0"/>
          </a:p>
          <a:p>
            <a:pPr marL="0" indent="0">
              <a:spcAft>
                <a:spcPts val="200"/>
              </a:spcAft>
              <a:buNone/>
            </a:pPr>
            <a:endParaRPr lang="en-US" sz="1600" dirty="0"/>
          </a:p>
          <a:p>
            <a:pPr marL="0" indent="0">
              <a:spcAft>
                <a:spcPts val="200"/>
              </a:spcAft>
              <a:buNone/>
            </a:pPr>
            <a:r>
              <a:rPr lang="en-US" sz="1600" dirty="0">
                <a:solidFill>
                  <a:srgbClr val="4A4A4A"/>
                </a:solidFill>
                <a:latin typeface="Century Gothic" pitchFamily="34" charset="0"/>
                <a:ea typeface="Century Gothic" pitchFamily="34" charset="-122"/>
                <a:cs typeface="Century Gothic" pitchFamily="34" charset="-120"/>
              </a:rPr>
              <a:t>You are fairly new to leading this team, whether promoted from within or moved in from elsewhere. Staff still go to Jordan first.</a:t>
            </a:r>
            <a:endParaRPr lang="en-US" sz="1600" dirty="0"/>
          </a:p>
          <a:p>
            <a:pPr marL="0" indent="0">
              <a:spcAft>
                <a:spcPts val="200"/>
              </a:spcAft>
              <a:buNone/>
            </a:pPr>
            <a:endParaRPr lang="en-US" sz="1600" dirty="0"/>
          </a:p>
          <a:p>
            <a:pPr marL="0" indent="0">
              <a:spcAft>
                <a:spcPts val="200"/>
              </a:spcAft>
              <a:buNone/>
            </a:pPr>
            <a:r>
              <a:rPr lang="en-US" sz="1600" dirty="0">
                <a:solidFill>
                  <a:srgbClr val="4A4A4A"/>
                </a:solidFill>
                <a:latin typeface="Century Gothic" pitchFamily="34" charset="0"/>
                <a:ea typeface="Century Gothic" pitchFamily="34" charset="-122"/>
                <a:cs typeface="Century Gothic" pitchFamily="34" charset="-120"/>
              </a:rPr>
              <a:t>Jordan questions some of your new reporting requirements: "We never needed all this before." Jordan works at a different location and on a different shift from you, and has strong relationships with other staff.</a:t>
            </a:r>
            <a:endParaRPr lang="en-US" sz="1600" dirty="0"/>
          </a:p>
        </p:txBody>
      </p:sp>
      <p:sp>
        <p:nvSpPr>
          <p:cNvPr id="15" name="Text 10"/>
          <p:cNvSpPr txBox="1"/>
          <p:nvPr/>
        </p:nvSpPr>
        <p:spPr>
          <a:xfrm>
            <a:off x="6903720" y="1280160"/>
            <a:ext cx="4572000" cy="274320"/>
          </a:xfrm>
          <a:prstGeom prst="rect">
            <a:avLst/>
          </a:prstGeom>
          <a:noFill/>
          <a:ln/>
        </p:spPr>
        <p:txBody>
          <a:bodyPr wrap="square" lIns="0" tIns="0" rIns="0" bIns="0" rtlCol="0" anchor="t"/>
          <a:lstStyle/>
          <a:p>
            <a:pPr marL="0" indent="0">
              <a:buNone/>
            </a:pPr>
            <a:r>
              <a:rPr lang="en-US" sz="1100" b="1" kern="0" spc="150" dirty="0">
                <a:solidFill>
                  <a:srgbClr val="8C8C8C"/>
                </a:solidFill>
                <a:latin typeface="Century Gothic" pitchFamily="34" charset="0"/>
                <a:ea typeface="Century Gothic" pitchFamily="34" charset="-122"/>
                <a:cs typeface="Century Gothic" pitchFamily="34" charset="-120"/>
              </a:rPr>
              <a:t>DISCUSS</a:t>
            </a:r>
            <a:endParaRPr lang="en-US" sz="1100" dirty="0"/>
          </a:p>
        </p:txBody>
      </p:sp>
      <p:sp>
        <p:nvSpPr>
          <p:cNvPr id="16" name="Shape 11"/>
          <p:cNvSpPr/>
          <p:nvPr/>
        </p:nvSpPr>
        <p:spPr>
          <a:xfrm>
            <a:off x="6903720" y="1645920"/>
            <a:ext cx="411480" cy="411480"/>
          </a:xfrm>
          <a:prstGeom prst="ellipse">
            <a:avLst/>
          </a:prstGeom>
          <a:solidFill>
            <a:srgbClr val="E2CD74"/>
          </a:solidFill>
          <a:ln w="12700">
            <a:solidFill>
              <a:srgbClr val="E2CD74"/>
            </a:solidFill>
            <a:prstDash val="solid"/>
          </a:ln>
        </p:spPr>
        <p:txBody>
          <a:bodyPr/>
          <a:lstStyle/>
          <a:p>
            <a:endParaRPr lang="en-CA"/>
          </a:p>
        </p:txBody>
      </p:sp>
      <p:sp>
        <p:nvSpPr>
          <p:cNvPr id="17" name="Text 12"/>
          <p:cNvSpPr txBox="1"/>
          <p:nvPr/>
        </p:nvSpPr>
        <p:spPr>
          <a:xfrm>
            <a:off x="6903720" y="1645920"/>
            <a:ext cx="411480" cy="411480"/>
          </a:xfrm>
          <a:prstGeom prst="rect">
            <a:avLst/>
          </a:prstGeom>
          <a:noFill/>
          <a:ln/>
        </p:spPr>
        <p:txBody>
          <a:bodyPr wrap="square" lIns="0" tIns="0" rIns="0" bIns="0" rtlCol="0" anchor="ctr"/>
          <a:lstStyle/>
          <a:p>
            <a:pPr marL="0" indent="0" algn="ctr">
              <a:buNone/>
            </a:pPr>
            <a:r>
              <a:rPr lang="en-US" sz="1400" b="1" dirty="0">
                <a:solidFill>
                  <a:srgbClr val="4A4A4A"/>
                </a:solidFill>
                <a:latin typeface="Century Gothic" pitchFamily="34" charset="0"/>
                <a:ea typeface="Century Gothic" pitchFamily="34" charset="-122"/>
                <a:cs typeface="Century Gothic" pitchFamily="34" charset="-120"/>
              </a:rPr>
              <a:t>1</a:t>
            </a:r>
            <a:endParaRPr lang="en-US" sz="1400" dirty="0"/>
          </a:p>
        </p:txBody>
      </p:sp>
      <p:sp>
        <p:nvSpPr>
          <p:cNvPr id="18" name="Text 13"/>
          <p:cNvSpPr txBox="1"/>
          <p:nvPr/>
        </p:nvSpPr>
        <p:spPr>
          <a:xfrm>
            <a:off x="7498080" y="1600200"/>
            <a:ext cx="4160520" cy="777240"/>
          </a:xfrm>
          <a:prstGeom prst="rect">
            <a:avLst/>
          </a:prstGeom>
          <a:noFill/>
          <a:ln/>
        </p:spPr>
        <p:txBody>
          <a:bodyPr wrap="square" lIns="0" tIns="0" rIns="0" bIns="0" rtlCol="0" anchor="t"/>
          <a:lstStyle/>
          <a:p>
            <a:pPr marL="0" indent="0">
              <a:buNone/>
            </a:pPr>
            <a:r>
              <a:rPr lang="en-US" sz="1600" b="1" dirty="0">
                <a:solidFill>
                  <a:srgbClr val="4A4A4A"/>
                </a:solidFill>
                <a:latin typeface="Century Gothic" pitchFamily="34" charset="0"/>
                <a:ea typeface="Century Gothic" pitchFamily="34" charset="-122"/>
                <a:cs typeface="Century Gothic" pitchFamily="34" charset="-120"/>
              </a:rPr>
              <a:t>What is really happening here?</a:t>
            </a:r>
            <a:endParaRPr lang="en-US" sz="1600" dirty="0"/>
          </a:p>
        </p:txBody>
      </p:sp>
      <p:sp>
        <p:nvSpPr>
          <p:cNvPr id="19" name="Shape 14"/>
          <p:cNvSpPr/>
          <p:nvPr/>
        </p:nvSpPr>
        <p:spPr>
          <a:xfrm>
            <a:off x="6903720" y="2514600"/>
            <a:ext cx="411480" cy="411480"/>
          </a:xfrm>
          <a:prstGeom prst="ellipse">
            <a:avLst/>
          </a:prstGeom>
          <a:solidFill>
            <a:srgbClr val="E2CD74"/>
          </a:solidFill>
          <a:ln w="12700">
            <a:solidFill>
              <a:srgbClr val="E2CD74"/>
            </a:solidFill>
            <a:prstDash val="solid"/>
          </a:ln>
        </p:spPr>
        <p:txBody>
          <a:bodyPr/>
          <a:lstStyle/>
          <a:p>
            <a:endParaRPr lang="en-CA"/>
          </a:p>
        </p:txBody>
      </p:sp>
      <p:sp>
        <p:nvSpPr>
          <p:cNvPr id="20" name="Text 15"/>
          <p:cNvSpPr txBox="1"/>
          <p:nvPr/>
        </p:nvSpPr>
        <p:spPr>
          <a:xfrm>
            <a:off x="6903720" y="2514600"/>
            <a:ext cx="411480" cy="411480"/>
          </a:xfrm>
          <a:prstGeom prst="rect">
            <a:avLst/>
          </a:prstGeom>
          <a:noFill/>
          <a:ln/>
        </p:spPr>
        <p:txBody>
          <a:bodyPr wrap="square" lIns="0" tIns="0" rIns="0" bIns="0" rtlCol="0" anchor="ctr"/>
          <a:lstStyle/>
          <a:p>
            <a:pPr marL="0" indent="0" algn="ctr">
              <a:buNone/>
            </a:pPr>
            <a:r>
              <a:rPr lang="en-US" sz="1400" b="1" dirty="0">
                <a:solidFill>
                  <a:srgbClr val="4A4A4A"/>
                </a:solidFill>
                <a:latin typeface="Century Gothic" pitchFamily="34" charset="0"/>
                <a:ea typeface="Century Gothic" pitchFamily="34" charset="-122"/>
                <a:cs typeface="Century Gothic" pitchFamily="34" charset="-120"/>
              </a:rPr>
              <a:t>2</a:t>
            </a:r>
            <a:endParaRPr lang="en-US" sz="1400" dirty="0"/>
          </a:p>
        </p:txBody>
      </p:sp>
      <p:sp>
        <p:nvSpPr>
          <p:cNvPr id="21" name="Text 16"/>
          <p:cNvSpPr txBox="1"/>
          <p:nvPr/>
        </p:nvSpPr>
        <p:spPr>
          <a:xfrm>
            <a:off x="7498080" y="2468880"/>
            <a:ext cx="4160520" cy="777240"/>
          </a:xfrm>
          <a:prstGeom prst="rect">
            <a:avLst/>
          </a:prstGeom>
          <a:noFill/>
          <a:ln/>
        </p:spPr>
        <p:txBody>
          <a:bodyPr wrap="square" lIns="0" tIns="0" rIns="0" bIns="0" rtlCol="0" anchor="t"/>
          <a:lstStyle/>
          <a:p>
            <a:pPr marL="0" indent="0">
              <a:buNone/>
            </a:pPr>
            <a:r>
              <a:rPr lang="en-US" sz="1600" b="1" dirty="0">
                <a:solidFill>
                  <a:srgbClr val="4A4A4A"/>
                </a:solidFill>
                <a:latin typeface="Century Gothic" pitchFamily="34" charset="0"/>
                <a:ea typeface="Century Gothic" pitchFamily="34" charset="-122"/>
                <a:cs typeface="Century Gothic" pitchFamily="34" charset="-120"/>
              </a:rPr>
              <a:t>Which SCARF needs may be activated?</a:t>
            </a:r>
            <a:endParaRPr lang="en-US" sz="1600" dirty="0"/>
          </a:p>
        </p:txBody>
      </p:sp>
      <p:sp>
        <p:nvSpPr>
          <p:cNvPr id="22" name="Shape 17"/>
          <p:cNvSpPr/>
          <p:nvPr/>
        </p:nvSpPr>
        <p:spPr>
          <a:xfrm>
            <a:off x="6903720" y="3383280"/>
            <a:ext cx="411480" cy="411480"/>
          </a:xfrm>
          <a:prstGeom prst="ellipse">
            <a:avLst/>
          </a:prstGeom>
          <a:solidFill>
            <a:srgbClr val="E2CD74"/>
          </a:solidFill>
          <a:ln w="12700">
            <a:solidFill>
              <a:srgbClr val="E2CD74"/>
            </a:solidFill>
            <a:prstDash val="solid"/>
          </a:ln>
        </p:spPr>
        <p:txBody>
          <a:bodyPr/>
          <a:lstStyle/>
          <a:p>
            <a:endParaRPr lang="en-CA"/>
          </a:p>
        </p:txBody>
      </p:sp>
      <p:sp>
        <p:nvSpPr>
          <p:cNvPr id="23" name="Text 18"/>
          <p:cNvSpPr txBox="1"/>
          <p:nvPr/>
        </p:nvSpPr>
        <p:spPr>
          <a:xfrm>
            <a:off x="6903720" y="3383280"/>
            <a:ext cx="411480" cy="411480"/>
          </a:xfrm>
          <a:prstGeom prst="rect">
            <a:avLst/>
          </a:prstGeom>
          <a:noFill/>
          <a:ln/>
        </p:spPr>
        <p:txBody>
          <a:bodyPr wrap="square" lIns="0" tIns="0" rIns="0" bIns="0" rtlCol="0" anchor="ctr"/>
          <a:lstStyle/>
          <a:p>
            <a:pPr marL="0" indent="0" algn="ctr">
              <a:buNone/>
            </a:pPr>
            <a:r>
              <a:rPr lang="en-US" sz="1400" b="1" dirty="0">
                <a:solidFill>
                  <a:srgbClr val="4A4A4A"/>
                </a:solidFill>
                <a:latin typeface="Century Gothic" pitchFamily="34" charset="0"/>
                <a:ea typeface="Century Gothic" pitchFamily="34" charset="-122"/>
                <a:cs typeface="Century Gothic" pitchFamily="34" charset="-120"/>
              </a:rPr>
              <a:t>3</a:t>
            </a:r>
            <a:endParaRPr lang="en-US" sz="1400" dirty="0"/>
          </a:p>
        </p:txBody>
      </p:sp>
      <p:sp>
        <p:nvSpPr>
          <p:cNvPr id="24" name="Text 19"/>
          <p:cNvSpPr txBox="1"/>
          <p:nvPr/>
        </p:nvSpPr>
        <p:spPr>
          <a:xfrm>
            <a:off x="7498080" y="3337560"/>
            <a:ext cx="4160520" cy="777240"/>
          </a:xfrm>
          <a:prstGeom prst="rect">
            <a:avLst/>
          </a:prstGeom>
          <a:noFill/>
          <a:ln/>
        </p:spPr>
        <p:txBody>
          <a:bodyPr wrap="square" lIns="0" tIns="0" rIns="0" bIns="0" rtlCol="0" anchor="t"/>
          <a:lstStyle/>
          <a:p>
            <a:pPr marL="0" indent="0">
              <a:buNone/>
            </a:pPr>
            <a:r>
              <a:rPr lang="en-US" sz="1600" b="1" dirty="0">
                <a:solidFill>
                  <a:srgbClr val="4A4A4A"/>
                </a:solidFill>
                <a:latin typeface="Century Gothic" pitchFamily="34" charset="0"/>
                <a:ea typeface="Century Gothic" pitchFamily="34" charset="-122"/>
                <a:cs typeface="Century Gothic" pitchFamily="34" charset="-120"/>
              </a:rPr>
              <a:t>What does fairness require, for Jordan and for everyone watching?</a:t>
            </a:r>
            <a:endParaRPr lang="en-US" sz="1600" dirty="0"/>
          </a:p>
        </p:txBody>
      </p:sp>
      <p:sp>
        <p:nvSpPr>
          <p:cNvPr id="25" name="Shape 20"/>
          <p:cNvSpPr/>
          <p:nvPr/>
        </p:nvSpPr>
        <p:spPr>
          <a:xfrm>
            <a:off x="6903720" y="4251960"/>
            <a:ext cx="411480" cy="411480"/>
          </a:xfrm>
          <a:prstGeom prst="ellipse">
            <a:avLst/>
          </a:prstGeom>
          <a:solidFill>
            <a:srgbClr val="E2CD74"/>
          </a:solidFill>
          <a:ln w="12700">
            <a:solidFill>
              <a:srgbClr val="E2CD74"/>
            </a:solidFill>
            <a:prstDash val="solid"/>
          </a:ln>
        </p:spPr>
        <p:txBody>
          <a:bodyPr/>
          <a:lstStyle/>
          <a:p>
            <a:endParaRPr lang="en-CA"/>
          </a:p>
        </p:txBody>
      </p:sp>
      <p:sp>
        <p:nvSpPr>
          <p:cNvPr id="26" name="Text 21"/>
          <p:cNvSpPr txBox="1"/>
          <p:nvPr/>
        </p:nvSpPr>
        <p:spPr>
          <a:xfrm>
            <a:off x="6903720" y="4251960"/>
            <a:ext cx="411480" cy="411480"/>
          </a:xfrm>
          <a:prstGeom prst="rect">
            <a:avLst/>
          </a:prstGeom>
          <a:noFill/>
          <a:ln/>
        </p:spPr>
        <p:txBody>
          <a:bodyPr wrap="square" lIns="0" tIns="0" rIns="0" bIns="0" rtlCol="0" anchor="ctr"/>
          <a:lstStyle/>
          <a:p>
            <a:pPr marL="0" indent="0" algn="ctr">
              <a:buNone/>
            </a:pPr>
            <a:r>
              <a:rPr lang="en-US" sz="1400" b="1" dirty="0">
                <a:solidFill>
                  <a:srgbClr val="4A4A4A"/>
                </a:solidFill>
                <a:latin typeface="Century Gothic" pitchFamily="34" charset="0"/>
                <a:ea typeface="Century Gothic" pitchFamily="34" charset="-122"/>
                <a:cs typeface="Century Gothic" pitchFamily="34" charset="-120"/>
              </a:rPr>
              <a:t>4</a:t>
            </a:r>
            <a:endParaRPr lang="en-US" sz="1400" dirty="0"/>
          </a:p>
        </p:txBody>
      </p:sp>
      <p:sp>
        <p:nvSpPr>
          <p:cNvPr id="27" name="Text 22"/>
          <p:cNvSpPr txBox="1"/>
          <p:nvPr/>
        </p:nvSpPr>
        <p:spPr>
          <a:xfrm>
            <a:off x="7498080" y="4206240"/>
            <a:ext cx="4160520" cy="777240"/>
          </a:xfrm>
          <a:prstGeom prst="rect">
            <a:avLst/>
          </a:prstGeom>
          <a:noFill/>
          <a:ln/>
        </p:spPr>
        <p:txBody>
          <a:bodyPr wrap="square" lIns="0" tIns="0" rIns="0" bIns="0" rtlCol="0" anchor="t"/>
          <a:lstStyle/>
          <a:p>
            <a:pPr marL="0" indent="0">
              <a:buNone/>
            </a:pPr>
            <a:r>
              <a:rPr lang="en-US" sz="1600" b="1" dirty="0">
                <a:solidFill>
                  <a:srgbClr val="4A4A4A"/>
                </a:solidFill>
                <a:latin typeface="Century Gothic" pitchFamily="34" charset="0"/>
                <a:ea typeface="Century Gothic" pitchFamily="34" charset="-122"/>
                <a:cs typeface="Century Gothic" pitchFamily="34" charset="-120"/>
              </a:rPr>
              <a:t>What should the manager say or do next?</a:t>
            </a:r>
            <a:endParaRPr lang="en-US" sz="1600" dirty="0"/>
          </a:p>
        </p:txBody>
      </p:sp>
      <p:sp>
        <p:nvSpPr>
          <p:cNvPr id="28" name="Shape 23"/>
          <p:cNvSpPr/>
          <p:nvPr/>
        </p:nvSpPr>
        <p:spPr>
          <a:xfrm>
            <a:off x="6903720" y="5212080"/>
            <a:ext cx="1508760" cy="777240"/>
          </a:xfrm>
          <a:prstGeom prst="roundRect">
            <a:avLst>
              <a:gd name="adj" fmla="val 17647"/>
            </a:avLst>
          </a:prstGeom>
          <a:solidFill>
            <a:srgbClr val="636363"/>
          </a:solidFill>
          <a:ln w="9525">
            <a:solidFill>
              <a:srgbClr val="636363"/>
            </a:solidFill>
            <a:prstDash val="solid"/>
          </a:ln>
        </p:spPr>
        <p:txBody>
          <a:bodyPr/>
          <a:lstStyle/>
          <a:p>
            <a:endParaRPr lang="en-CA"/>
          </a:p>
        </p:txBody>
      </p:sp>
      <p:sp>
        <p:nvSpPr>
          <p:cNvPr id="29" name="Text 24"/>
          <p:cNvSpPr txBox="1"/>
          <p:nvPr/>
        </p:nvSpPr>
        <p:spPr>
          <a:xfrm>
            <a:off x="6903720" y="5212080"/>
            <a:ext cx="1508760" cy="777240"/>
          </a:xfrm>
          <a:prstGeom prst="rect">
            <a:avLst/>
          </a:prstGeom>
          <a:noFill/>
          <a:ln/>
        </p:spPr>
        <p:txBody>
          <a:bodyPr wrap="square" lIns="0" tIns="0" rIns="0" bIns="0" rtlCol="0" anchor="ctr"/>
          <a:lstStyle/>
          <a:p>
            <a:pPr marL="0" indent="0" algn="ctr">
              <a:buNone/>
            </a:pPr>
            <a:r>
              <a:rPr lang="en-US" sz="1500" b="1" dirty="0">
                <a:solidFill>
                  <a:srgbClr val="E2CD74"/>
                </a:solidFill>
                <a:latin typeface="Century Gothic" pitchFamily="34" charset="0"/>
                <a:ea typeface="Century Gothic" pitchFamily="34" charset="-122"/>
                <a:cs typeface="Century Gothic" pitchFamily="34" charset="-120"/>
              </a:rPr>
              <a:t>2 min</a:t>
            </a:r>
            <a:endParaRPr lang="en-US" sz="1600" dirty="0"/>
          </a:p>
          <a:p>
            <a:pPr marL="0" indent="0" algn="ctr">
              <a:buNone/>
            </a:pPr>
            <a:r>
              <a:rPr lang="en-US" sz="1100" dirty="0">
                <a:solidFill>
                  <a:srgbClr val="FFFFFF"/>
                </a:solidFill>
                <a:latin typeface="Century Gothic" pitchFamily="34" charset="0"/>
                <a:ea typeface="Century Gothic" pitchFamily="34" charset="-122"/>
                <a:cs typeface="Century Gothic" pitchFamily="34" charset="-120"/>
              </a:rPr>
              <a:t>Read + think</a:t>
            </a:r>
            <a:endParaRPr lang="en-US" sz="1600" dirty="0"/>
          </a:p>
        </p:txBody>
      </p:sp>
      <p:sp>
        <p:nvSpPr>
          <p:cNvPr id="30" name="Shape 25"/>
          <p:cNvSpPr/>
          <p:nvPr/>
        </p:nvSpPr>
        <p:spPr>
          <a:xfrm>
            <a:off x="8522208" y="5212080"/>
            <a:ext cx="1508760" cy="777240"/>
          </a:xfrm>
          <a:prstGeom prst="roundRect">
            <a:avLst>
              <a:gd name="adj" fmla="val 17647"/>
            </a:avLst>
          </a:prstGeom>
          <a:solidFill>
            <a:srgbClr val="636363"/>
          </a:solidFill>
          <a:ln w="9525">
            <a:solidFill>
              <a:srgbClr val="636363"/>
            </a:solidFill>
            <a:prstDash val="solid"/>
          </a:ln>
        </p:spPr>
        <p:txBody>
          <a:bodyPr/>
          <a:lstStyle/>
          <a:p>
            <a:endParaRPr lang="en-CA"/>
          </a:p>
        </p:txBody>
      </p:sp>
      <p:sp>
        <p:nvSpPr>
          <p:cNvPr id="31" name="Text 26"/>
          <p:cNvSpPr txBox="1"/>
          <p:nvPr/>
        </p:nvSpPr>
        <p:spPr>
          <a:xfrm>
            <a:off x="8522208" y="5212080"/>
            <a:ext cx="1508760" cy="777240"/>
          </a:xfrm>
          <a:prstGeom prst="rect">
            <a:avLst/>
          </a:prstGeom>
          <a:noFill/>
          <a:ln/>
        </p:spPr>
        <p:txBody>
          <a:bodyPr wrap="square" lIns="0" tIns="0" rIns="0" bIns="0" rtlCol="0" anchor="ctr"/>
          <a:lstStyle/>
          <a:p>
            <a:pPr marL="0" indent="0" algn="ctr">
              <a:buNone/>
            </a:pPr>
            <a:r>
              <a:rPr lang="en-US" sz="1500" b="1" dirty="0">
                <a:solidFill>
                  <a:srgbClr val="E2CD74"/>
                </a:solidFill>
                <a:latin typeface="Century Gothic" pitchFamily="34" charset="0"/>
                <a:ea typeface="Century Gothic" pitchFamily="34" charset="-122"/>
                <a:cs typeface="Century Gothic" pitchFamily="34" charset="-120"/>
              </a:rPr>
              <a:t>6 min</a:t>
            </a:r>
            <a:endParaRPr lang="en-US" sz="1600" dirty="0"/>
          </a:p>
          <a:p>
            <a:pPr marL="0" indent="0" algn="ctr">
              <a:buNone/>
            </a:pPr>
            <a:r>
              <a:rPr lang="en-US" sz="1100" dirty="0">
                <a:solidFill>
                  <a:srgbClr val="FFFFFF"/>
                </a:solidFill>
                <a:latin typeface="Century Gothic" pitchFamily="34" charset="0"/>
                <a:ea typeface="Century Gothic" pitchFamily="34" charset="-122"/>
                <a:cs typeface="Century Gothic" pitchFamily="34" charset="-120"/>
              </a:rPr>
              <a:t>Tables</a:t>
            </a:r>
            <a:endParaRPr lang="en-US" sz="1600" dirty="0"/>
          </a:p>
        </p:txBody>
      </p:sp>
      <p:sp>
        <p:nvSpPr>
          <p:cNvPr id="32" name="Shape 27"/>
          <p:cNvSpPr/>
          <p:nvPr/>
        </p:nvSpPr>
        <p:spPr>
          <a:xfrm>
            <a:off x="10140696" y="5212080"/>
            <a:ext cx="1508760" cy="777240"/>
          </a:xfrm>
          <a:prstGeom prst="roundRect">
            <a:avLst>
              <a:gd name="adj" fmla="val 17647"/>
            </a:avLst>
          </a:prstGeom>
          <a:solidFill>
            <a:srgbClr val="636363"/>
          </a:solidFill>
          <a:ln w="9525">
            <a:solidFill>
              <a:srgbClr val="636363"/>
            </a:solidFill>
            <a:prstDash val="solid"/>
          </a:ln>
        </p:spPr>
        <p:txBody>
          <a:bodyPr/>
          <a:lstStyle/>
          <a:p>
            <a:endParaRPr lang="en-CA"/>
          </a:p>
        </p:txBody>
      </p:sp>
      <p:sp>
        <p:nvSpPr>
          <p:cNvPr id="33" name="Text 28"/>
          <p:cNvSpPr txBox="1"/>
          <p:nvPr/>
        </p:nvSpPr>
        <p:spPr>
          <a:xfrm>
            <a:off x="10140696" y="5212080"/>
            <a:ext cx="1508760" cy="777240"/>
          </a:xfrm>
          <a:prstGeom prst="rect">
            <a:avLst/>
          </a:prstGeom>
          <a:noFill/>
          <a:ln/>
        </p:spPr>
        <p:txBody>
          <a:bodyPr wrap="square" lIns="0" tIns="0" rIns="0" bIns="0" rtlCol="0" anchor="ctr"/>
          <a:lstStyle/>
          <a:p>
            <a:pPr marL="0" indent="0" algn="ctr">
              <a:buNone/>
            </a:pPr>
            <a:r>
              <a:rPr lang="en-US" sz="1500" b="1" dirty="0">
                <a:solidFill>
                  <a:srgbClr val="E2CD74"/>
                </a:solidFill>
                <a:latin typeface="Century Gothic" pitchFamily="34" charset="0"/>
                <a:ea typeface="Century Gothic" pitchFamily="34" charset="-122"/>
                <a:cs typeface="Century Gothic" pitchFamily="34" charset="-120"/>
              </a:rPr>
              <a:t>4 min</a:t>
            </a:r>
            <a:endParaRPr lang="en-US" sz="1600" dirty="0"/>
          </a:p>
          <a:p>
            <a:pPr marL="0" indent="0" algn="ctr">
              <a:buNone/>
            </a:pPr>
            <a:r>
              <a:rPr lang="en-US" sz="1100" dirty="0">
                <a:solidFill>
                  <a:srgbClr val="FFFFFF"/>
                </a:solidFill>
                <a:latin typeface="Century Gothic" pitchFamily="34" charset="0"/>
                <a:ea typeface="Century Gothic" pitchFamily="34" charset="-122"/>
                <a:cs typeface="Century Gothic" pitchFamily="34" charset="-120"/>
              </a:rPr>
              <a:t>Debrief</a:t>
            </a:r>
            <a:endParaRPr lang="en-US" sz="1600" dirty="0"/>
          </a:p>
        </p:txBody>
      </p:sp>
      <p:sp>
        <p:nvSpPr>
          <p:cNvPr id="34"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3D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2  |  RELATIONSHIPS, TRUST &amp; TEAM CULTURE</a:t>
            </a:r>
            <a:endParaRPr lang="en-US" sz="900" dirty="0"/>
          </a:p>
        </p:txBody>
      </p:sp>
      <p:sp>
        <p:nvSpPr>
          <p:cNvPr id="4" name="Shape 1"/>
          <p:cNvSpPr/>
          <p:nvPr/>
        </p:nvSpPr>
        <p:spPr>
          <a:xfrm>
            <a:off x="1463040" y="457200"/>
            <a:ext cx="3611880" cy="420624"/>
          </a:xfrm>
          <a:prstGeom prst="roundRect">
            <a:avLst>
              <a:gd name="adj" fmla="val 26087"/>
            </a:avLst>
          </a:prstGeom>
          <a:solidFill>
            <a:srgbClr val="E2CD74"/>
          </a:solidFill>
          <a:ln w="12700">
            <a:solidFill>
              <a:srgbClr val="E2CD74"/>
            </a:solidFill>
            <a:prstDash val="solid"/>
          </a:ln>
        </p:spPr>
        <p:txBody>
          <a:bodyPr/>
          <a:lstStyle/>
          <a:p>
            <a:endParaRPr lang="en-CA"/>
          </a:p>
        </p:txBody>
      </p:sp>
      <p:sp>
        <p:nvSpPr>
          <p:cNvPr id="5" name="Text 2"/>
          <p:cNvSpPr txBox="1"/>
          <p:nvPr/>
        </p:nvSpPr>
        <p:spPr>
          <a:xfrm>
            <a:off x="1463040" y="457200"/>
            <a:ext cx="3611880" cy="420624"/>
          </a:xfrm>
          <a:prstGeom prst="rect">
            <a:avLst/>
          </a:prstGeom>
          <a:noFill/>
          <a:ln/>
        </p:spPr>
        <p:txBody>
          <a:bodyPr wrap="square" lIns="0" tIns="0" rIns="0" bIns="0" rtlCol="0" anchor="ctr"/>
          <a:lstStyle/>
          <a:p>
            <a:pPr marL="0" indent="0" algn="ctr">
              <a:buNone/>
            </a:pPr>
            <a:r>
              <a:rPr lang="en-US" sz="1200" b="1" kern="0" spc="150" dirty="0">
                <a:solidFill>
                  <a:srgbClr val="4A4A4A"/>
                </a:solidFill>
                <a:latin typeface="Century Gothic" pitchFamily="34" charset="0"/>
                <a:ea typeface="Century Gothic" pitchFamily="34" charset="-122"/>
                <a:cs typeface="Century Gothic" pitchFamily="34" charset="-120"/>
              </a:rPr>
              <a:t>REFLECTION  |  RELATIONSHIP MAP</a:t>
            </a:r>
            <a:endParaRPr lang="en-US" sz="1200" dirty="0"/>
          </a:p>
        </p:txBody>
      </p:sp>
      <p:sp>
        <p:nvSpPr>
          <p:cNvPr id="6" name="Shape 3"/>
          <p:cNvSpPr/>
          <p:nvPr/>
        </p:nvSpPr>
        <p:spPr>
          <a:xfrm>
            <a:off x="10104120" y="420624"/>
            <a:ext cx="1645920" cy="493776"/>
          </a:xfrm>
          <a:prstGeom prst="roundRect">
            <a:avLst>
              <a:gd name="adj" fmla="val 25926"/>
            </a:avLst>
          </a:prstGeom>
          <a:solidFill>
            <a:srgbClr val="636363"/>
          </a:solidFill>
          <a:ln w="12700">
            <a:solidFill>
              <a:srgbClr val="636363"/>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259568" y="502920"/>
            <a:ext cx="329184" cy="329184"/>
          </a:xfrm>
          <a:prstGeom prst="rect">
            <a:avLst/>
          </a:prstGeom>
        </p:spPr>
      </p:pic>
      <p:sp>
        <p:nvSpPr>
          <p:cNvPr id="8" name="Text 4"/>
          <p:cNvSpPr txBox="1"/>
          <p:nvPr/>
        </p:nvSpPr>
        <p:spPr>
          <a:xfrm>
            <a:off x="10652760" y="420624"/>
            <a:ext cx="1051560" cy="493776"/>
          </a:xfrm>
          <a:prstGeom prst="rect">
            <a:avLst/>
          </a:prstGeom>
          <a:noFill/>
          <a:ln/>
        </p:spPr>
        <p:txBody>
          <a:bodyPr wrap="square" lIns="0" tIns="0" rIns="0" bIns="0" rtlCol="0" anchor="ctr"/>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4 MIN</a:t>
            </a:r>
            <a:endParaRPr lang="en-US" sz="1500" dirty="0"/>
          </a:p>
        </p:txBody>
      </p:sp>
      <p:sp>
        <p:nvSpPr>
          <p:cNvPr id="9" name="Shape 5"/>
          <p:cNvSpPr/>
          <p:nvPr/>
        </p:nvSpPr>
        <p:spPr>
          <a:xfrm>
            <a:off x="8183880" y="420624"/>
            <a:ext cx="1645920"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0" name="Image 2" descr="preencoded.png"/>
          <p:cNvPicPr>
            <a:picLocks noChangeAspect="1"/>
          </p:cNvPicPr>
          <p:nvPr/>
        </p:nvPicPr>
        <p:blipFill>
          <a:blip r:embed="rId5"/>
          <a:stretch>
            <a:fillRect/>
          </a:stretch>
        </p:blipFill>
        <p:spPr>
          <a:xfrm>
            <a:off x="8321040" y="512064"/>
            <a:ext cx="310896" cy="310896"/>
          </a:xfrm>
          <a:prstGeom prst="rect">
            <a:avLst/>
          </a:prstGeom>
        </p:spPr>
      </p:pic>
      <p:sp>
        <p:nvSpPr>
          <p:cNvPr id="11" name="Text 6"/>
          <p:cNvSpPr txBox="1"/>
          <p:nvPr/>
        </p:nvSpPr>
        <p:spPr>
          <a:xfrm>
            <a:off x="8695944" y="420624"/>
            <a:ext cx="1097280"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Individual</a:t>
            </a:r>
            <a:endParaRPr lang="en-US" sz="1300" dirty="0"/>
          </a:p>
        </p:txBody>
      </p:sp>
      <p:sp>
        <p:nvSpPr>
          <p:cNvPr id="12" name="Text 7"/>
          <p:cNvSpPr txBox="1"/>
          <p:nvPr/>
        </p:nvSpPr>
        <p:spPr>
          <a:xfrm>
            <a:off x="548640" y="1234440"/>
            <a:ext cx="11064240" cy="548640"/>
          </a:xfrm>
          <a:prstGeom prst="rect">
            <a:avLst/>
          </a:prstGeom>
          <a:noFill/>
          <a:ln/>
        </p:spPr>
        <p:txBody>
          <a:bodyPr wrap="square" lIns="0" tIns="0" rIns="0" bIns="0" rtlCol="0" anchor="t"/>
          <a:lstStyle/>
          <a:p>
            <a:pPr marL="0" indent="0">
              <a:buNone/>
            </a:pPr>
            <a:r>
              <a:rPr lang="en-US" sz="2600" b="1" dirty="0">
                <a:solidFill>
                  <a:srgbClr val="4A4A4A"/>
                </a:solidFill>
                <a:latin typeface="Century Gothic" pitchFamily="34" charset="0"/>
                <a:ea typeface="Century Gothic" pitchFamily="34" charset="-122"/>
                <a:cs typeface="Century Gothic" pitchFamily="34" charset="-120"/>
              </a:rPr>
              <a:t>Think of one person on your team. Answer privately.</a:t>
            </a:r>
            <a:endParaRPr lang="en-US" sz="2600" dirty="0"/>
          </a:p>
        </p:txBody>
      </p:sp>
      <p:sp>
        <p:nvSpPr>
          <p:cNvPr id="13" name="Shape 8"/>
          <p:cNvSpPr/>
          <p:nvPr/>
        </p:nvSpPr>
        <p:spPr>
          <a:xfrm>
            <a:off x="548640" y="1965960"/>
            <a:ext cx="11109960" cy="1170432"/>
          </a:xfrm>
          <a:prstGeom prst="roundRect">
            <a:avLst>
              <a:gd name="adj" fmla="val 11719"/>
            </a:avLst>
          </a:prstGeom>
          <a:solidFill>
            <a:srgbClr val="FFFFFF"/>
          </a:solidFill>
          <a:ln w="9525">
            <a:solidFill>
              <a:srgbClr val="D9D9D9"/>
            </a:solidFill>
            <a:prstDash val="solid"/>
          </a:ln>
        </p:spPr>
        <p:txBody>
          <a:bodyPr/>
          <a:lstStyle/>
          <a:p>
            <a:endParaRPr lang="en-CA"/>
          </a:p>
        </p:txBody>
      </p:sp>
      <p:sp>
        <p:nvSpPr>
          <p:cNvPr id="14" name="Shape 9"/>
          <p:cNvSpPr/>
          <p:nvPr/>
        </p:nvSpPr>
        <p:spPr>
          <a:xfrm>
            <a:off x="822960" y="2231136"/>
            <a:ext cx="640080" cy="640080"/>
          </a:xfrm>
          <a:prstGeom prst="ellipse">
            <a:avLst/>
          </a:prstGeom>
          <a:solidFill>
            <a:srgbClr val="E2CD74"/>
          </a:solidFill>
          <a:ln w="12700">
            <a:solidFill>
              <a:srgbClr val="E2CD74"/>
            </a:solidFill>
            <a:prstDash val="solid"/>
          </a:ln>
        </p:spPr>
        <p:txBody>
          <a:bodyPr/>
          <a:lstStyle/>
          <a:p>
            <a:endParaRPr lang="en-CA"/>
          </a:p>
        </p:txBody>
      </p:sp>
      <p:pic>
        <p:nvPicPr>
          <p:cNvPr id="15" name="Image 3" descr="preencoded.png"/>
          <p:cNvPicPr>
            <a:picLocks noChangeAspect="1"/>
          </p:cNvPicPr>
          <p:nvPr/>
        </p:nvPicPr>
        <p:blipFill>
          <a:blip r:embed="rId5"/>
          <a:stretch>
            <a:fillRect/>
          </a:stretch>
        </p:blipFill>
        <p:spPr>
          <a:xfrm>
            <a:off x="963778" y="2371954"/>
            <a:ext cx="358445" cy="358445"/>
          </a:xfrm>
          <a:prstGeom prst="rect">
            <a:avLst/>
          </a:prstGeom>
        </p:spPr>
      </p:pic>
      <p:sp>
        <p:nvSpPr>
          <p:cNvPr id="16" name="Text 10"/>
          <p:cNvSpPr txBox="1"/>
          <p:nvPr/>
        </p:nvSpPr>
        <p:spPr>
          <a:xfrm>
            <a:off x="1737360" y="1965960"/>
            <a:ext cx="5852160" cy="1170432"/>
          </a:xfrm>
          <a:prstGeom prst="rect">
            <a:avLst/>
          </a:prstGeom>
          <a:noFill/>
          <a:ln/>
        </p:spPr>
        <p:txBody>
          <a:bodyPr wrap="square" lIns="0" tIns="0" rIns="0" bIns="0" rtlCol="0" anchor="ctr"/>
          <a:lstStyle/>
          <a:p>
            <a:pPr marL="0" indent="0">
              <a:buNone/>
            </a:pPr>
            <a:r>
              <a:rPr lang="en-US" sz="1900" b="1" dirty="0">
                <a:solidFill>
                  <a:srgbClr val="4A4A4A"/>
                </a:solidFill>
                <a:latin typeface="Century Gothic" pitchFamily="34" charset="0"/>
                <a:ea typeface="Century Gothic" pitchFamily="34" charset="-122"/>
                <a:cs typeface="Century Gothic" pitchFamily="34" charset="-120"/>
              </a:rPr>
              <a:t>Someone on my team who may be finding a change difficult is…</a:t>
            </a:r>
            <a:endParaRPr lang="en-US" sz="1900" dirty="0"/>
          </a:p>
        </p:txBody>
      </p:sp>
      <p:sp>
        <p:nvSpPr>
          <p:cNvPr id="17" name="Shape 11"/>
          <p:cNvSpPr/>
          <p:nvPr/>
        </p:nvSpPr>
        <p:spPr>
          <a:xfrm>
            <a:off x="7772400" y="2743200"/>
            <a:ext cx="3566160" cy="914"/>
          </a:xfrm>
          <a:prstGeom prst="line">
            <a:avLst/>
          </a:prstGeom>
          <a:noFill/>
          <a:ln w="12700">
            <a:solidFill>
              <a:srgbClr val="BDBDBD"/>
            </a:solidFill>
            <a:prstDash val="dash"/>
          </a:ln>
        </p:spPr>
        <p:txBody>
          <a:bodyPr/>
          <a:lstStyle/>
          <a:p>
            <a:endParaRPr lang="en-CA"/>
          </a:p>
        </p:txBody>
      </p:sp>
      <p:sp>
        <p:nvSpPr>
          <p:cNvPr id="18" name="Shape 12"/>
          <p:cNvSpPr/>
          <p:nvPr/>
        </p:nvSpPr>
        <p:spPr>
          <a:xfrm>
            <a:off x="548640" y="3337560"/>
            <a:ext cx="11109960" cy="1170432"/>
          </a:xfrm>
          <a:prstGeom prst="roundRect">
            <a:avLst>
              <a:gd name="adj" fmla="val 11719"/>
            </a:avLst>
          </a:prstGeom>
          <a:solidFill>
            <a:srgbClr val="FFFFFF"/>
          </a:solidFill>
          <a:ln w="9525">
            <a:solidFill>
              <a:srgbClr val="D9D9D9"/>
            </a:solidFill>
            <a:prstDash val="solid"/>
          </a:ln>
        </p:spPr>
        <p:txBody>
          <a:bodyPr/>
          <a:lstStyle/>
          <a:p>
            <a:endParaRPr lang="en-CA"/>
          </a:p>
        </p:txBody>
      </p:sp>
      <p:sp>
        <p:nvSpPr>
          <p:cNvPr id="19" name="Shape 13"/>
          <p:cNvSpPr/>
          <p:nvPr/>
        </p:nvSpPr>
        <p:spPr>
          <a:xfrm>
            <a:off x="822960" y="3602736"/>
            <a:ext cx="640080" cy="640080"/>
          </a:xfrm>
          <a:prstGeom prst="ellipse">
            <a:avLst/>
          </a:prstGeom>
          <a:solidFill>
            <a:srgbClr val="E2CD74"/>
          </a:solidFill>
          <a:ln w="12700">
            <a:solidFill>
              <a:srgbClr val="E2CD74"/>
            </a:solidFill>
            <a:prstDash val="solid"/>
          </a:ln>
        </p:spPr>
        <p:txBody>
          <a:bodyPr/>
          <a:lstStyle/>
          <a:p>
            <a:endParaRPr lang="en-CA"/>
          </a:p>
        </p:txBody>
      </p:sp>
      <p:pic>
        <p:nvPicPr>
          <p:cNvPr id="20" name="Image 4" descr="preencoded.png"/>
          <p:cNvPicPr>
            <a:picLocks noChangeAspect="1"/>
          </p:cNvPicPr>
          <p:nvPr/>
        </p:nvPicPr>
        <p:blipFill>
          <a:blip r:embed="rId6"/>
          <a:stretch>
            <a:fillRect/>
          </a:stretch>
        </p:blipFill>
        <p:spPr>
          <a:xfrm>
            <a:off x="963778" y="3743554"/>
            <a:ext cx="358445" cy="358445"/>
          </a:xfrm>
          <a:prstGeom prst="rect">
            <a:avLst/>
          </a:prstGeom>
        </p:spPr>
      </p:pic>
      <p:sp>
        <p:nvSpPr>
          <p:cNvPr id="21" name="Text 14"/>
          <p:cNvSpPr txBox="1"/>
          <p:nvPr/>
        </p:nvSpPr>
        <p:spPr>
          <a:xfrm>
            <a:off x="1737360" y="3337560"/>
            <a:ext cx="5852160" cy="1170432"/>
          </a:xfrm>
          <a:prstGeom prst="rect">
            <a:avLst/>
          </a:prstGeom>
          <a:noFill/>
          <a:ln/>
        </p:spPr>
        <p:txBody>
          <a:bodyPr wrap="square" lIns="0" tIns="0" rIns="0" bIns="0" rtlCol="0" anchor="ctr"/>
          <a:lstStyle/>
          <a:p>
            <a:pPr marL="0" indent="0">
              <a:buNone/>
            </a:pPr>
            <a:r>
              <a:rPr lang="en-US" sz="1900" b="1" dirty="0">
                <a:solidFill>
                  <a:srgbClr val="4A4A4A"/>
                </a:solidFill>
                <a:latin typeface="Century Gothic" pitchFamily="34" charset="0"/>
                <a:ea typeface="Century Gothic" pitchFamily="34" charset="-122"/>
                <a:cs typeface="Century Gothic" pitchFamily="34" charset="-120"/>
              </a:rPr>
              <a:t>One need or concern that may be underneath that is…</a:t>
            </a:r>
            <a:endParaRPr lang="en-US" sz="1900" dirty="0"/>
          </a:p>
        </p:txBody>
      </p:sp>
      <p:sp>
        <p:nvSpPr>
          <p:cNvPr id="22" name="Shape 15"/>
          <p:cNvSpPr/>
          <p:nvPr/>
        </p:nvSpPr>
        <p:spPr>
          <a:xfrm>
            <a:off x="7772400" y="4114800"/>
            <a:ext cx="3566160" cy="914"/>
          </a:xfrm>
          <a:prstGeom prst="line">
            <a:avLst/>
          </a:prstGeom>
          <a:noFill/>
          <a:ln w="12700">
            <a:solidFill>
              <a:srgbClr val="BDBDBD"/>
            </a:solidFill>
            <a:prstDash val="dash"/>
          </a:ln>
        </p:spPr>
        <p:txBody>
          <a:bodyPr/>
          <a:lstStyle/>
          <a:p>
            <a:endParaRPr lang="en-CA"/>
          </a:p>
        </p:txBody>
      </p:sp>
      <p:sp>
        <p:nvSpPr>
          <p:cNvPr id="23" name="Shape 16"/>
          <p:cNvSpPr/>
          <p:nvPr/>
        </p:nvSpPr>
        <p:spPr>
          <a:xfrm>
            <a:off x="548640" y="4709160"/>
            <a:ext cx="11109960" cy="1170432"/>
          </a:xfrm>
          <a:prstGeom prst="roundRect">
            <a:avLst>
              <a:gd name="adj" fmla="val 11719"/>
            </a:avLst>
          </a:prstGeom>
          <a:solidFill>
            <a:srgbClr val="FFFFFF"/>
          </a:solidFill>
          <a:ln w="9525">
            <a:solidFill>
              <a:srgbClr val="D9D9D9"/>
            </a:solidFill>
            <a:prstDash val="solid"/>
          </a:ln>
        </p:spPr>
        <p:txBody>
          <a:bodyPr/>
          <a:lstStyle/>
          <a:p>
            <a:endParaRPr lang="en-CA"/>
          </a:p>
        </p:txBody>
      </p:sp>
      <p:sp>
        <p:nvSpPr>
          <p:cNvPr id="24" name="Shape 17"/>
          <p:cNvSpPr/>
          <p:nvPr/>
        </p:nvSpPr>
        <p:spPr>
          <a:xfrm>
            <a:off x="822960" y="4974336"/>
            <a:ext cx="640080" cy="640080"/>
          </a:xfrm>
          <a:prstGeom prst="ellipse">
            <a:avLst/>
          </a:prstGeom>
          <a:solidFill>
            <a:srgbClr val="E2CD74"/>
          </a:solidFill>
          <a:ln w="12700">
            <a:solidFill>
              <a:srgbClr val="E2CD74"/>
            </a:solidFill>
            <a:prstDash val="solid"/>
          </a:ln>
        </p:spPr>
        <p:txBody>
          <a:bodyPr/>
          <a:lstStyle/>
          <a:p>
            <a:endParaRPr lang="en-CA"/>
          </a:p>
        </p:txBody>
      </p:sp>
      <p:pic>
        <p:nvPicPr>
          <p:cNvPr id="25" name="Image 5" descr="preencoded.png"/>
          <p:cNvPicPr>
            <a:picLocks noChangeAspect="1"/>
          </p:cNvPicPr>
          <p:nvPr/>
        </p:nvPicPr>
        <p:blipFill>
          <a:blip r:embed="rId7"/>
          <a:stretch>
            <a:fillRect/>
          </a:stretch>
        </p:blipFill>
        <p:spPr>
          <a:xfrm>
            <a:off x="963778" y="5115154"/>
            <a:ext cx="358445" cy="358445"/>
          </a:xfrm>
          <a:prstGeom prst="rect">
            <a:avLst/>
          </a:prstGeom>
        </p:spPr>
      </p:pic>
      <p:sp>
        <p:nvSpPr>
          <p:cNvPr id="26" name="Text 18"/>
          <p:cNvSpPr txBox="1"/>
          <p:nvPr/>
        </p:nvSpPr>
        <p:spPr>
          <a:xfrm>
            <a:off x="1737360" y="4709160"/>
            <a:ext cx="5852160" cy="1170432"/>
          </a:xfrm>
          <a:prstGeom prst="rect">
            <a:avLst/>
          </a:prstGeom>
          <a:noFill/>
          <a:ln/>
        </p:spPr>
        <p:txBody>
          <a:bodyPr wrap="square" lIns="0" tIns="0" rIns="0" bIns="0" rtlCol="0" anchor="ctr"/>
          <a:lstStyle/>
          <a:p>
            <a:pPr marL="0" indent="0">
              <a:buNone/>
            </a:pPr>
            <a:r>
              <a:rPr lang="en-US" sz="1900" b="1" dirty="0">
                <a:solidFill>
                  <a:srgbClr val="4A4A4A"/>
                </a:solidFill>
                <a:latin typeface="Century Gothic" pitchFamily="34" charset="0"/>
                <a:ea typeface="Century Gothic" pitchFamily="34" charset="-122"/>
                <a:cs typeface="Century Gothic" pitchFamily="34" charset="-120"/>
              </a:rPr>
              <a:t>One behaviour they need to see consistently from me is…</a:t>
            </a:r>
            <a:endParaRPr lang="en-US" sz="1900" dirty="0"/>
          </a:p>
        </p:txBody>
      </p:sp>
      <p:sp>
        <p:nvSpPr>
          <p:cNvPr id="27" name="Shape 19"/>
          <p:cNvSpPr/>
          <p:nvPr/>
        </p:nvSpPr>
        <p:spPr>
          <a:xfrm>
            <a:off x="7772400" y="5486400"/>
            <a:ext cx="3566160" cy="914"/>
          </a:xfrm>
          <a:prstGeom prst="line">
            <a:avLst/>
          </a:prstGeom>
          <a:noFill/>
          <a:ln w="12700">
            <a:solidFill>
              <a:srgbClr val="BDBDBD"/>
            </a:solidFill>
            <a:prstDash val="dash"/>
          </a:ln>
        </p:spPr>
        <p:txBody>
          <a:bodyPr/>
          <a:lstStyle/>
          <a:p>
            <a:endParaRPr lang="en-CA"/>
          </a:p>
        </p:txBody>
      </p:sp>
      <p:sp>
        <p:nvSpPr>
          <p:cNvPr id="28"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636363"/>
        </a:solidFill>
        <a:effectLst/>
      </p:bgPr>
    </p:bg>
    <p:spTree>
      <p:nvGrpSpPr>
        <p:cNvPr id="1" name=""/>
        <p:cNvGrpSpPr/>
        <p:nvPr/>
      </p:nvGrpSpPr>
      <p:grpSpPr>
        <a:xfrm>
          <a:off x="0" y="0"/>
          <a:ext cx="0" cy="0"/>
          <a:chOff x="0" y="0"/>
          <a:chExt cx="0" cy="0"/>
        </a:xfrm>
      </p:grpSpPr>
      <p:pic>
        <p:nvPicPr>
          <p:cNvPr id="2" name="Image 0" descr="a22.png"/>
          <p:cNvPicPr>
            <a:picLocks noChangeAspect="1"/>
          </p:cNvPicPr>
          <p:nvPr/>
        </p:nvPicPr>
        <p:blipFill>
          <a:blip r:embed="rId3"/>
          <a:stretch>
            <a:fillRect/>
          </a:stretch>
        </p:blipFill>
        <p:spPr>
          <a:xfrm>
            <a:off x="411480" y="320040"/>
            <a:ext cx="868680" cy="598018"/>
          </a:xfrm>
          <a:prstGeom prst="rect">
            <a:avLst/>
          </a:prstGeom>
        </p:spPr>
      </p:pic>
      <p:sp>
        <p:nvSpPr>
          <p:cNvPr id="3" name="Shape 0"/>
          <p:cNvSpPr/>
          <p:nvPr/>
        </p:nvSpPr>
        <p:spPr>
          <a:xfrm>
            <a:off x="5458968" y="868680"/>
            <a:ext cx="1280160" cy="1280160"/>
          </a:xfrm>
          <a:prstGeom prst="ellipse">
            <a:avLst/>
          </a:prstGeom>
          <a:solidFill>
            <a:srgbClr val="E2CD74"/>
          </a:solidFill>
          <a:ln w="12700">
            <a:solidFill>
              <a:srgbClr val="E2CD74"/>
            </a:solidFill>
            <a:prstDash val="solid"/>
          </a:ln>
        </p:spPr>
        <p:txBody>
          <a:bodyPr/>
          <a:lstStyle/>
          <a:p>
            <a:endParaRPr lang="en-CA"/>
          </a:p>
        </p:txBody>
      </p:sp>
      <p:pic>
        <p:nvPicPr>
          <p:cNvPr id="4" name="Image 1" descr="preencoded.png"/>
          <p:cNvPicPr>
            <a:picLocks noChangeAspect="1"/>
          </p:cNvPicPr>
          <p:nvPr/>
        </p:nvPicPr>
        <p:blipFill>
          <a:blip r:embed="rId4"/>
          <a:stretch>
            <a:fillRect/>
          </a:stretch>
        </p:blipFill>
        <p:spPr>
          <a:xfrm>
            <a:off x="5740603" y="1150315"/>
            <a:ext cx="716890" cy="716890"/>
          </a:xfrm>
          <a:prstGeom prst="rect">
            <a:avLst/>
          </a:prstGeom>
        </p:spPr>
      </p:pic>
      <p:sp>
        <p:nvSpPr>
          <p:cNvPr id="5" name="Text 1"/>
          <p:cNvSpPr txBox="1"/>
          <p:nvPr/>
        </p:nvSpPr>
        <p:spPr>
          <a:xfrm>
            <a:off x="548640" y="2331720"/>
            <a:ext cx="11109960" cy="822960"/>
          </a:xfrm>
          <a:prstGeom prst="rect">
            <a:avLst/>
          </a:prstGeom>
          <a:noFill/>
          <a:ln/>
        </p:spPr>
        <p:txBody>
          <a:bodyPr wrap="square" lIns="0" tIns="0" rIns="0" bIns="0" rtlCol="0" anchor="t"/>
          <a:lstStyle/>
          <a:p>
            <a:pPr marL="0" indent="0" algn="ctr">
              <a:buNone/>
            </a:pPr>
            <a:r>
              <a:rPr lang="en-US" sz="4400" b="1" dirty="0">
                <a:solidFill>
                  <a:srgbClr val="FFFFFF"/>
                </a:solidFill>
                <a:latin typeface="Century Gothic" pitchFamily="34" charset="0"/>
                <a:ea typeface="Century Gothic" pitchFamily="34" charset="-122"/>
                <a:cs typeface="Century Gothic" pitchFamily="34" charset="-120"/>
              </a:rPr>
              <a:t>15-minute break</a:t>
            </a:r>
            <a:endParaRPr lang="en-US" sz="4400" dirty="0"/>
          </a:p>
        </p:txBody>
      </p:sp>
      <p:sp>
        <p:nvSpPr>
          <p:cNvPr id="6" name="Shape 2"/>
          <p:cNvSpPr/>
          <p:nvPr/>
        </p:nvSpPr>
        <p:spPr>
          <a:xfrm>
            <a:off x="3108960" y="3337560"/>
            <a:ext cx="5989320" cy="1234440"/>
          </a:xfrm>
          <a:prstGeom prst="roundRect">
            <a:avLst>
              <a:gd name="adj" fmla="val 18519"/>
            </a:avLst>
          </a:prstGeom>
          <a:solidFill>
            <a:srgbClr val="E2CD74"/>
          </a:solidFill>
          <a:ln w="9525">
            <a:solidFill>
              <a:srgbClr val="E2CD74"/>
            </a:solidFill>
            <a:prstDash val="solid"/>
          </a:ln>
        </p:spPr>
        <p:txBody>
          <a:bodyPr/>
          <a:lstStyle/>
          <a:p>
            <a:endParaRPr lang="en-CA"/>
          </a:p>
        </p:txBody>
      </p:sp>
      <p:sp>
        <p:nvSpPr>
          <p:cNvPr id="7" name="Text 3"/>
          <p:cNvSpPr txBox="1"/>
          <p:nvPr/>
        </p:nvSpPr>
        <p:spPr>
          <a:xfrm>
            <a:off x="3108960" y="3337560"/>
            <a:ext cx="5989320" cy="1234440"/>
          </a:xfrm>
          <a:prstGeom prst="rect">
            <a:avLst/>
          </a:prstGeom>
          <a:noFill/>
          <a:ln/>
        </p:spPr>
        <p:txBody>
          <a:bodyPr wrap="square" lIns="0" tIns="0" rIns="0" bIns="0" rtlCol="0" anchor="ctr"/>
          <a:lstStyle/>
          <a:p>
            <a:pPr marL="0" indent="0" algn="ctr">
              <a:buNone/>
            </a:pPr>
            <a:r>
              <a:rPr lang="en-US" sz="2600" dirty="0">
                <a:solidFill>
                  <a:srgbClr val="4A4A4A"/>
                </a:solidFill>
                <a:latin typeface="Century Gothic" pitchFamily="34" charset="0"/>
                <a:ea typeface="Century Gothic" pitchFamily="34" charset="-122"/>
                <a:cs typeface="Century Gothic" pitchFamily="34" charset="-120"/>
              </a:rPr>
              <a:t>We restart at  </a:t>
            </a:r>
            <a:r>
              <a:rPr lang="en-US" sz="3600" b="1" dirty="0">
                <a:solidFill>
                  <a:srgbClr val="4A4A4A"/>
                </a:solidFill>
                <a:latin typeface="Century Gothic" pitchFamily="34" charset="0"/>
                <a:ea typeface="Century Gothic" pitchFamily="34" charset="-122"/>
                <a:cs typeface="Century Gothic" pitchFamily="34" charset="-120"/>
              </a:rPr>
              <a:t>__:__</a:t>
            </a:r>
            <a:endParaRPr lang="en-US" sz="1600" dirty="0"/>
          </a:p>
        </p:txBody>
      </p:sp>
      <p:sp>
        <p:nvSpPr>
          <p:cNvPr id="8" name="Text 4"/>
          <p:cNvSpPr txBox="1"/>
          <p:nvPr/>
        </p:nvSpPr>
        <p:spPr>
          <a:xfrm>
            <a:off x="548640" y="5029200"/>
            <a:ext cx="11109960" cy="548640"/>
          </a:xfrm>
          <a:prstGeom prst="rect">
            <a:avLst/>
          </a:prstGeom>
          <a:noFill/>
          <a:ln/>
        </p:spPr>
        <p:txBody>
          <a:bodyPr wrap="square" lIns="0" tIns="0" rIns="0" bIns="0" rtlCol="0" anchor="ctr"/>
          <a:lstStyle/>
          <a:p>
            <a:pPr marL="0" indent="0" algn="ctr">
              <a:buNone/>
            </a:pPr>
            <a:r>
              <a:rPr lang="en-US" sz="1600" dirty="0">
                <a:solidFill>
                  <a:srgbClr val="BFBFBF"/>
                </a:solidFill>
                <a:latin typeface="Century Gothic" pitchFamily="34" charset="0"/>
                <a:ea typeface="Century Gothic" pitchFamily="34" charset="-122"/>
                <a:cs typeface="Century Gothic" pitchFamily="34" charset="-120"/>
              </a:rPr>
              <a:t>Something to think about:  </a:t>
            </a:r>
            <a:r>
              <a:rPr lang="en-US" sz="1800" i="1" dirty="0">
                <a:solidFill>
                  <a:srgbClr val="FFFFFF"/>
                </a:solidFill>
                <a:latin typeface="Century Gothic" pitchFamily="34" charset="0"/>
                <a:ea typeface="Century Gothic" pitchFamily="34" charset="-122"/>
                <a:cs typeface="Century Gothic" pitchFamily="34" charset="-120"/>
              </a:rPr>
              <a:t>What conversation have you been putting off?</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BFBFBF"/>
                </a:solidFill>
                <a:latin typeface="Century Gothic"/>
                <a:ea typeface="Century Gothic"/>
                <a:cs typeface="Century Gothic"/>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solidFill>
          <a:srgbClr val="636363"/>
        </a:solidFill>
        <a:effectLst/>
      </p:bgPr>
    </p:bg>
    <p:spTree>
      <p:nvGrpSpPr>
        <p:cNvPr id="1" name=""/>
        <p:cNvGrpSpPr/>
        <p:nvPr/>
      </p:nvGrpSpPr>
      <p:grpSpPr>
        <a:xfrm>
          <a:off x="0" y="0"/>
          <a:ext cx="0" cy="0"/>
          <a:chOff x="0" y="0"/>
          <a:chExt cx="0" cy="0"/>
        </a:xfrm>
      </p:grpSpPr>
      <p:pic>
        <p:nvPicPr>
          <p:cNvPr id="2" name="Image 0" descr="a22.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548640" y="1463040"/>
            <a:ext cx="11109960" cy="640080"/>
          </a:xfrm>
          <a:prstGeom prst="rect">
            <a:avLst/>
          </a:prstGeom>
          <a:noFill/>
          <a:ln/>
        </p:spPr>
        <p:txBody>
          <a:bodyPr wrap="square" lIns="0" tIns="0" rIns="0" bIns="0" rtlCol="0" anchor="t"/>
          <a:lstStyle/>
          <a:p>
            <a:pPr marL="0" indent="0" algn="ctr">
              <a:buNone/>
            </a:pPr>
            <a:r>
              <a:rPr lang="en-US" sz="2400" dirty="0">
                <a:solidFill>
                  <a:srgbClr val="D9D9D9"/>
                </a:solidFill>
                <a:latin typeface="Century Gothic" pitchFamily="34" charset="0"/>
                <a:ea typeface="Century Gothic" pitchFamily="34" charset="-122"/>
                <a:cs typeface="Century Gothic" pitchFamily="34" charset="-120"/>
              </a:rPr>
              <a:t>Before we begin again…</a:t>
            </a:r>
            <a:endParaRPr lang="en-US" sz="2400" dirty="0"/>
          </a:p>
        </p:txBody>
      </p:sp>
      <p:sp>
        <p:nvSpPr>
          <p:cNvPr id="4" name="Shape 1"/>
          <p:cNvSpPr/>
          <p:nvPr/>
        </p:nvSpPr>
        <p:spPr>
          <a:xfrm>
            <a:off x="1463040" y="2331720"/>
            <a:ext cx="9281160" cy="2103120"/>
          </a:xfrm>
          <a:prstGeom prst="roundRect">
            <a:avLst>
              <a:gd name="adj" fmla="val 13043"/>
            </a:avLst>
          </a:prstGeom>
          <a:solidFill>
            <a:srgbClr val="E2CD74"/>
          </a:solidFill>
          <a:ln w="9525">
            <a:solidFill>
              <a:srgbClr val="E2CD74"/>
            </a:solidFill>
            <a:prstDash val="solid"/>
          </a:ln>
        </p:spPr>
        <p:txBody>
          <a:bodyPr/>
          <a:lstStyle/>
          <a:p>
            <a:endParaRPr lang="en-CA"/>
          </a:p>
        </p:txBody>
      </p:sp>
      <p:sp>
        <p:nvSpPr>
          <p:cNvPr id="5" name="Text 2"/>
          <p:cNvSpPr txBox="1"/>
          <p:nvPr/>
        </p:nvSpPr>
        <p:spPr>
          <a:xfrm>
            <a:off x="1828800" y="2331720"/>
            <a:ext cx="8549640" cy="2103120"/>
          </a:xfrm>
          <a:prstGeom prst="rect">
            <a:avLst/>
          </a:prstGeom>
          <a:noFill/>
          <a:ln/>
        </p:spPr>
        <p:txBody>
          <a:bodyPr wrap="square" lIns="0" tIns="0" rIns="0" bIns="0" rtlCol="0" anchor="ctr"/>
          <a:lstStyle/>
          <a:p>
            <a:pPr marL="0" indent="0" algn="ctr">
              <a:buNone/>
            </a:pPr>
            <a:r>
              <a:rPr lang="en-US" sz="3200" b="1" dirty="0">
                <a:solidFill>
                  <a:srgbClr val="4A4A4A"/>
                </a:solidFill>
                <a:latin typeface="Century Gothic" pitchFamily="34" charset="0"/>
                <a:ea typeface="Century Gothic" pitchFamily="34" charset="-122"/>
                <a:cs typeface="Century Gothic" pitchFamily="34" charset="-120"/>
              </a:rPr>
              <a:t>What is one conversation you know you need to have?</a:t>
            </a:r>
            <a:endParaRPr lang="en-US" sz="3200" dirty="0"/>
          </a:p>
        </p:txBody>
      </p:sp>
      <p:sp>
        <p:nvSpPr>
          <p:cNvPr id="6" name="Text 3"/>
          <p:cNvSpPr txBox="1"/>
          <p:nvPr/>
        </p:nvSpPr>
        <p:spPr>
          <a:xfrm>
            <a:off x="548640" y="4754880"/>
            <a:ext cx="11109960" cy="457200"/>
          </a:xfrm>
          <a:prstGeom prst="rect">
            <a:avLst/>
          </a:prstGeom>
          <a:noFill/>
          <a:ln/>
        </p:spPr>
        <p:txBody>
          <a:bodyPr wrap="square" lIns="0" tIns="0" rIns="0" bIns="0" rtlCol="0" anchor="t"/>
          <a:lstStyle/>
          <a:p>
            <a:pPr marL="0" indent="0" algn="ctr">
              <a:buNone/>
            </a:pPr>
            <a:r>
              <a:rPr lang="en-US" sz="1600" i="1" dirty="0">
                <a:solidFill>
                  <a:srgbClr val="D9D9D9"/>
                </a:solidFill>
                <a:latin typeface="Century Gothic" pitchFamily="34" charset="0"/>
                <a:ea typeface="Century Gothic" pitchFamily="34" charset="-122"/>
                <a:cs typeface="Century Gothic" pitchFamily="34" charset="-120"/>
              </a:rPr>
              <a:t>Jot it down. You will use it in the next module.</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BFBFBF"/>
                </a:solidFill>
                <a:latin typeface="Century Gothic"/>
                <a:ea typeface="Century Gothic"/>
                <a:cs typeface="Century Gothic"/>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solidFill>
          <a:srgbClr val="636363"/>
        </a:solidFill>
        <a:effectLst/>
      </p:bgPr>
    </p:bg>
    <p:spTree>
      <p:nvGrpSpPr>
        <p:cNvPr id="1" name=""/>
        <p:cNvGrpSpPr/>
        <p:nvPr/>
      </p:nvGrpSpPr>
      <p:grpSpPr>
        <a:xfrm>
          <a:off x="0" y="0"/>
          <a:ext cx="0" cy="0"/>
          <a:chOff x="0" y="0"/>
          <a:chExt cx="0" cy="0"/>
        </a:xfrm>
      </p:grpSpPr>
      <p:pic>
        <p:nvPicPr>
          <p:cNvPr id="2" name="Image 0" descr="a22.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BFBFBF"/>
                </a:solidFill>
                <a:latin typeface="Century Gothic" pitchFamily="34" charset="0"/>
                <a:ea typeface="Century Gothic" pitchFamily="34" charset="-122"/>
                <a:cs typeface="Century Gothic" pitchFamily="34" charset="-120"/>
              </a:rPr>
              <a:t>MODULE 3  |  COMMUNICATING EFFECTIVELY</a:t>
            </a:r>
            <a:endParaRPr lang="en-US" sz="900" dirty="0"/>
          </a:p>
        </p:txBody>
      </p:sp>
      <p:sp>
        <p:nvSpPr>
          <p:cNvPr id="4" name="Shape 1"/>
          <p:cNvSpPr/>
          <p:nvPr/>
        </p:nvSpPr>
        <p:spPr>
          <a:xfrm>
            <a:off x="6720840" y="0"/>
            <a:ext cx="5470855" cy="6858000"/>
          </a:xfrm>
          <a:prstGeom prst="rect">
            <a:avLst/>
          </a:prstGeom>
          <a:solidFill>
            <a:srgbClr val="E2CD74"/>
          </a:solidFill>
          <a:ln w="12700">
            <a:solidFill>
              <a:srgbClr val="E2CD74"/>
            </a:solidFill>
            <a:prstDash val="solid"/>
          </a:ln>
        </p:spPr>
        <p:txBody>
          <a:bodyPr/>
          <a:lstStyle/>
          <a:p>
            <a:endParaRPr lang="en-CA"/>
          </a:p>
        </p:txBody>
      </p:sp>
      <p:pic>
        <p:nvPicPr>
          <p:cNvPr id="5" name="Image 1" descr="preencoded.png"/>
          <p:cNvPicPr>
            <a:picLocks noChangeAspect="1"/>
          </p:cNvPicPr>
          <p:nvPr/>
        </p:nvPicPr>
        <p:blipFill>
          <a:blip r:embed="rId4"/>
          <a:stretch>
            <a:fillRect/>
          </a:stretch>
        </p:blipFill>
        <p:spPr>
          <a:xfrm>
            <a:off x="8092440" y="2057400"/>
            <a:ext cx="2743200" cy="2743200"/>
          </a:xfrm>
          <a:prstGeom prst="rect">
            <a:avLst/>
          </a:prstGeom>
        </p:spPr>
      </p:pic>
      <p:sp>
        <p:nvSpPr>
          <p:cNvPr id="6" name="Text 2"/>
          <p:cNvSpPr txBox="1"/>
          <p:nvPr/>
        </p:nvSpPr>
        <p:spPr>
          <a:xfrm>
            <a:off x="548640" y="1417320"/>
            <a:ext cx="5852160" cy="365760"/>
          </a:xfrm>
          <a:prstGeom prst="rect">
            <a:avLst/>
          </a:prstGeom>
          <a:noFill/>
          <a:ln/>
        </p:spPr>
        <p:txBody>
          <a:bodyPr wrap="square" lIns="0" tIns="0" rIns="0" bIns="0" rtlCol="0" anchor="t"/>
          <a:lstStyle/>
          <a:p>
            <a:pPr marL="0" indent="0">
              <a:buNone/>
            </a:pPr>
            <a:r>
              <a:rPr lang="en-US" sz="1500" b="1" kern="0" spc="300" dirty="0">
                <a:solidFill>
                  <a:srgbClr val="E2CD74"/>
                </a:solidFill>
                <a:latin typeface="Century Gothic" pitchFamily="34" charset="0"/>
                <a:ea typeface="Century Gothic" pitchFamily="34" charset="-122"/>
                <a:cs typeface="Century Gothic" pitchFamily="34" charset="-120"/>
              </a:rPr>
              <a:t>MODULE 3</a:t>
            </a:r>
            <a:endParaRPr lang="en-US" sz="1500" dirty="0"/>
          </a:p>
        </p:txBody>
      </p:sp>
      <p:sp>
        <p:nvSpPr>
          <p:cNvPr id="7" name="Text 3"/>
          <p:cNvSpPr txBox="1"/>
          <p:nvPr/>
        </p:nvSpPr>
        <p:spPr>
          <a:xfrm>
            <a:off x="548640" y="1783080"/>
            <a:ext cx="5852160" cy="1143000"/>
          </a:xfrm>
          <a:prstGeom prst="rect">
            <a:avLst/>
          </a:prstGeom>
          <a:noFill/>
          <a:ln/>
        </p:spPr>
        <p:txBody>
          <a:bodyPr wrap="square" lIns="0" tIns="0" rIns="0" bIns="0" rtlCol="0" anchor="t"/>
          <a:lstStyle/>
          <a:p>
            <a:pPr marL="0" indent="0">
              <a:buNone/>
            </a:pPr>
            <a:r>
              <a:rPr lang="en-US" sz="3400" b="1" dirty="0">
                <a:solidFill>
                  <a:srgbClr val="FFFFFF"/>
                </a:solidFill>
                <a:latin typeface="Century Gothic" pitchFamily="34" charset="0"/>
                <a:ea typeface="Century Gothic" pitchFamily="34" charset="-122"/>
                <a:cs typeface="Century Gothic" pitchFamily="34" charset="-120"/>
              </a:rPr>
              <a:t>Communicating Effectively</a:t>
            </a:r>
            <a:endParaRPr lang="en-US" sz="3400" dirty="0"/>
          </a:p>
        </p:txBody>
      </p:sp>
      <p:sp>
        <p:nvSpPr>
          <p:cNvPr id="8" name="Shape 4"/>
          <p:cNvSpPr/>
          <p:nvPr/>
        </p:nvSpPr>
        <p:spPr>
          <a:xfrm>
            <a:off x="548640" y="3154680"/>
            <a:ext cx="5760720" cy="1600200"/>
          </a:xfrm>
          <a:prstGeom prst="roundRect">
            <a:avLst>
              <a:gd name="adj" fmla="val 11429"/>
            </a:avLst>
          </a:prstGeom>
          <a:solidFill>
            <a:srgbClr val="E2CD74"/>
          </a:solidFill>
          <a:ln w="12700">
            <a:solidFill>
              <a:srgbClr val="E2CD74"/>
            </a:solidFill>
            <a:prstDash val="solid"/>
          </a:ln>
        </p:spPr>
        <p:txBody>
          <a:bodyPr/>
          <a:lstStyle/>
          <a:p>
            <a:endParaRPr lang="en-CA"/>
          </a:p>
        </p:txBody>
      </p:sp>
      <p:sp>
        <p:nvSpPr>
          <p:cNvPr id="9" name="Text 5"/>
          <p:cNvSpPr txBox="1"/>
          <p:nvPr/>
        </p:nvSpPr>
        <p:spPr>
          <a:xfrm>
            <a:off x="822960" y="3310128"/>
            <a:ext cx="5212080" cy="274320"/>
          </a:xfrm>
          <a:prstGeom prst="rect">
            <a:avLst/>
          </a:prstGeom>
          <a:noFill/>
          <a:ln/>
        </p:spPr>
        <p:txBody>
          <a:bodyPr wrap="square" lIns="0" tIns="0" rIns="0" bIns="0" rtlCol="0" anchor="t"/>
          <a:lstStyle/>
          <a:p>
            <a:pPr marL="0" indent="0">
              <a:buNone/>
            </a:pPr>
            <a:r>
              <a:rPr lang="en-US" sz="1100" b="1" kern="0" spc="200" dirty="0">
                <a:solidFill>
                  <a:srgbClr val="636363"/>
                </a:solidFill>
                <a:latin typeface="Century Gothic" pitchFamily="34" charset="0"/>
                <a:ea typeface="Century Gothic" pitchFamily="34" charset="-122"/>
                <a:cs typeface="Century Gothic" pitchFamily="34" charset="-120"/>
              </a:rPr>
              <a:t>BIG QUESTION</a:t>
            </a:r>
            <a:endParaRPr lang="en-US" sz="1100" dirty="0"/>
          </a:p>
        </p:txBody>
      </p:sp>
      <p:sp>
        <p:nvSpPr>
          <p:cNvPr id="10" name="Text 6"/>
          <p:cNvSpPr txBox="1"/>
          <p:nvPr/>
        </p:nvSpPr>
        <p:spPr>
          <a:xfrm>
            <a:off x="822960" y="3611880"/>
            <a:ext cx="5257800" cy="1051560"/>
          </a:xfrm>
          <a:prstGeom prst="rect">
            <a:avLst/>
          </a:prstGeom>
          <a:noFill/>
          <a:ln/>
        </p:spPr>
        <p:txBody>
          <a:bodyPr wrap="square" lIns="0" tIns="0" rIns="0" bIns="0" rtlCol="0" anchor="ctr"/>
          <a:lstStyle/>
          <a:p>
            <a:pPr marL="0" indent="0">
              <a:buNone/>
            </a:pPr>
            <a:r>
              <a:rPr lang="en-US" sz="2100" b="1" dirty="0">
                <a:solidFill>
                  <a:srgbClr val="4A4A4A"/>
                </a:solidFill>
                <a:latin typeface="Century Gothic" pitchFamily="34" charset="0"/>
                <a:ea typeface="Century Gothic" pitchFamily="34" charset="-122"/>
                <a:cs typeface="Century Gothic" pitchFamily="34" charset="-120"/>
              </a:rPr>
              <a:t>How do I communicate effectively, including when it gets difficult?</a:t>
            </a:r>
            <a:endParaRPr lang="en-US" sz="2100" dirty="0"/>
          </a:p>
        </p:txBody>
      </p:sp>
      <p:sp>
        <p:nvSpPr>
          <p:cNvPr id="11" name="Text 7"/>
          <p:cNvSpPr txBox="1"/>
          <p:nvPr/>
        </p:nvSpPr>
        <p:spPr>
          <a:xfrm>
            <a:off x="548640" y="5074920"/>
            <a:ext cx="5760720" cy="274320"/>
          </a:xfrm>
          <a:prstGeom prst="rect">
            <a:avLst/>
          </a:prstGeom>
          <a:noFill/>
          <a:ln/>
        </p:spPr>
        <p:txBody>
          <a:bodyPr wrap="square" lIns="0" tIns="0" rIns="0" bIns="0" rtlCol="0" anchor="t"/>
          <a:lstStyle/>
          <a:p>
            <a:pPr marL="0" indent="0">
              <a:buNone/>
            </a:pPr>
            <a:r>
              <a:rPr lang="en-US" sz="1100" b="1" kern="0" spc="200" dirty="0">
                <a:solidFill>
                  <a:srgbClr val="E2CD74"/>
                </a:solidFill>
                <a:latin typeface="Century Gothic" pitchFamily="34" charset="0"/>
                <a:ea typeface="Century Gothic" pitchFamily="34" charset="-122"/>
                <a:cs typeface="Century Gothic" pitchFamily="34" charset="-120"/>
              </a:rPr>
              <a:t>WORKSHOP TAKEAWAY</a:t>
            </a:r>
            <a:endParaRPr lang="en-US" sz="1100" dirty="0"/>
          </a:p>
        </p:txBody>
      </p:sp>
      <p:sp>
        <p:nvSpPr>
          <p:cNvPr id="12" name="Text 8"/>
          <p:cNvSpPr txBox="1"/>
          <p:nvPr/>
        </p:nvSpPr>
        <p:spPr>
          <a:xfrm>
            <a:off x="548640" y="5376672"/>
            <a:ext cx="5760720" cy="822960"/>
          </a:xfrm>
          <a:prstGeom prst="rect">
            <a:avLst/>
          </a:prstGeom>
          <a:noFill/>
          <a:ln/>
        </p:spPr>
        <p:txBody>
          <a:bodyPr wrap="square" lIns="0" tIns="0" rIns="0" bIns="0" rtlCol="0" anchor="t"/>
          <a:lstStyle/>
          <a:p>
            <a:pPr marL="0" indent="0">
              <a:buNone/>
            </a:pPr>
            <a:r>
              <a:rPr lang="en-US" sz="1600" i="1" dirty="0">
                <a:solidFill>
                  <a:srgbClr val="FFFFFF"/>
                </a:solidFill>
                <a:latin typeface="Century Gothic" pitchFamily="34" charset="0"/>
                <a:ea typeface="Century Gothic" pitchFamily="34" charset="-122"/>
                <a:cs typeface="Century Gothic" pitchFamily="34" charset="-120"/>
              </a:rPr>
              <a:t>Clarity is a leadership behaviour.</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BFBFBF"/>
                </a:solidFill>
                <a:latin typeface="Century Gothic"/>
                <a:ea typeface="Century Gothic"/>
                <a:cs typeface="Century Gothic"/>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3  |  COMMUNICATING EFFECTIVELY</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Three Practices That Change a Conversation</a:t>
            </a:r>
            <a:endParaRPr lang="en-US" sz="3000" dirty="0"/>
          </a:p>
        </p:txBody>
      </p:sp>
      <p:sp>
        <p:nvSpPr>
          <p:cNvPr id="5" name="Shape 2"/>
          <p:cNvSpPr/>
          <p:nvPr/>
        </p:nvSpPr>
        <p:spPr>
          <a:xfrm>
            <a:off x="548640" y="1325880"/>
            <a:ext cx="3566160" cy="2148840"/>
          </a:xfrm>
          <a:prstGeom prst="roundRect">
            <a:avLst>
              <a:gd name="adj" fmla="val 6383"/>
            </a:avLst>
          </a:prstGeom>
          <a:solidFill>
            <a:srgbClr val="F2F2F2"/>
          </a:solidFill>
          <a:ln w="9525">
            <a:solidFill>
              <a:srgbClr val="F2F2F2"/>
            </a:solidFill>
            <a:prstDash val="solid"/>
          </a:ln>
        </p:spPr>
        <p:txBody>
          <a:bodyPr/>
          <a:lstStyle/>
          <a:p>
            <a:endParaRPr lang="en-CA"/>
          </a:p>
        </p:txBody>
      </p:sp>
      <p:sp>
        <p:nvSpPr>
          <p:cNvPr id="6" name="Shape 3"/>
          <p:cNvSpPr/>
          <p:nvPr/>
        </p:nvSpPr>
        <p:spPr>
          <a:xfrm>
            <a:off x="868680" y="1600200"/>
            <a:ext cx="777240" cy="777240"/>
          </a:xfrm>
          <a:prstGeom prst="ellipse">
            <a:avLst/>
          </a:prstGeom>
          <a:solidFill>
            <a:srgbClr val="E2CD74"/>
          </a:solidFill>
          <a:ln w="12700">
            <a:solidFill>
              <a:srgbClr val="E2CD74"/>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39673" y="1771193"/>
            <a:ext cx="435254" cy="435254"/>
          </a:xfrm>
          <a:prstGeom prst="rect">
            <a:avLst/>
          </a:prstGeom>
        </p:spPr>
      </p:pic>
      <p:sp>
        <p:nvSpPr>
          <p:cNvPr id="8" name="Text 4"/>
          <p:cNvSpPr txBox="1"/>
          <p:nvPr/>
        </p:nvSpPr>
        <p:spPr>
          <a:xfrm>
            <a:off x="3291840" y="1554480"/>
            <a:ext cx="548640" cy="640080"/>
          </a:xfrm>
          <a:prstGeom prst="rect">
            <a:avLst/>
          </a:prstGeom>
          <a:noFill/>
          <a:ln/>
        </p:spPr>
        <p:txBody>
          <a:bodyPr wrap="square" lIns="0" tIns="0" rIns="0" bIns="0" rtlCol="0" anchor="t"/>
          <a:lstStyle/>
          <a:p>
            <a:pPr marL="0" indent="0" algn="r">
              <a:buNone/>
            </a:pPr>
            <a:r>
              <a:rPr lang="en-US" sz="3000" b="1" dirty="0">
                <a:solidFill>
                  <a:srgbClr val="BDBDBD"/>
                </a:solidFill>
                <a:latin typeface="Century Gothic" pitchFamily="34" charset="0"/>
                <a:ea typeface="Century Gothic" pitchFamily="34" charset="-122"/>
                <a:cs typeface="Century Gothic" pitchFamily="34" charset="-120"/>
              </a:rPr>
              <a:t>1</a:t>
            </a:r>
            <a:endParaRPr lang="en-US" sz="3000" dirty="0"/>
          </a:p>
        </p:txBody>
      </p:sp>
      <p:sp>
        <p:nvSpPr>
          <p:cNvPr id="9" name="Text 5"/>
          <p:cNvSpPr txBox="1"/>
          <p:nvPr/>
        </p:nvSpPr>
        <p:spPr>
          <a:xfrm>
            <a:off x="868680" y="2560320"/>
            <a:ext cx="3017520" cy="777240"/>
          </a:xfrm>
          <a:prstGeom prst="rect">
            <a:avLst/>
          </a:prstGeom>
          <a:noFill/>
          <a:ln/>
        </p:spPr>
        <p:txBody>
          <a:bodyPr wrap="square" lIns="0" tIns="0" rIns="0" bIns="0" rtlCol="0" anchor="t"/>
          <a:lstStyle/>
          <a:p>
            <a:pPr marL="0" indent="0">
              <a:buNone/>
            </a:pPr>
            <a:r>
              <a:rPr lang="en-US" sz="2100" b="1" dirty="0">
                <a:solidFill>
                  <a:srgbClr val="4A4A4A"/>
                </a:solidFill>
                <a:latin typeface="Century Gothic" pitchFamily="34" charset="0"/>
                <a:ea typeface="Century Gothic" pitchFamily="34" charset="-122"/>
                <a:cs typeface="Century Gothic" pitchFamily="34" charset="-120"/>
              </a:rPr>
              <a:t>Ask before assuming</a:t>
            </a:r>
            <a:endParaRPr lang="en-US" sz="2100" dirty="0"/>
          </a:p>
        </p:txBody>
      </p:sp>
      <p:sp>
        <p:nvSpPr>
          <p:cNvPr id="10" name="Shape 6"/>
          <p:cNvSpPr/>
          <p:nvPr/>
        </p:nvSpPr>
        <p:spPr>
          <a:xfrm>
            <a:off x="4315968" y="1325880"/>
            <a:ext cx="3566160" cy="2148840"/>
          </a:xfrm>
          <a:prstGeom prst="roundRect">
            <a:avLst>
              <a:gd name="adj" fmla="val 6383"/>
            </a:avLst>
          </a:prstGeom>
          <a:solidFill>
            <a:srgbClr val="F2F2F2"/>
          </a:solidFill>
          <a:ln w="9525">
            <a:solidFill>
              <a:srgbClr val="F2F2F2"/>
            </a:solidFill>
            <a:prstDash val="solid"/>
          </a:ln>
        </p:spPr>
        <p:txBody>
          <a:bodyPr/>
          <a:lstStyle/>
          <a:p>
            <a:endParaRPr lang="en-CA"/>
          </a:p>
        </p:txBody>
      </p:sp>
      <p:sp>
        <p:nvSpPr>
          <p:cNvPr id="11" name="Shape 7"/>
          <p:cNvSpPr/>
          <p:nvPr/>
        </p:nvSpPr>
        <p:spPr>
          <a:xfrm>
            <a:off x="4636008" y="1600200"/>
            <a:ext cx="777240" cy="777240"/>
          </a:xfrm>
          <a:prstGeom prst="ellipse">
            <a:avLst/>
          </a:prstGeom>
          <a:solidFill>
            <a:srgbClr val="E2CD74"/>
          </a:solidFill>
          <a:ln w="12700">
            <a:solidFill>
              <a:srgbClr val="E2CD74"/>
            </a:solidFill>
            <a:prstDash val="solid"/>
          </a:ln>
        </p:spPr>
        <p:txBody>
          <a:bodyPr/>
          <a:lstStyle/>
          <a:p>
            <a:endParaRPr lang="en-CA"/>
          </a:p>
        </p:txBody>
      </p:sp>
      <p:pic>
        <p:nvPicPr>
          <p:cNvPr id="12" name="Image 2" descr="preencoded.png"/>
          <p:cNvPicPr>
            <a:picLocks noChangeAspect="1"/>
          </p:cNvPicPr>
          <p:nvPr/>
        </p:nvPicPr>
        <p:blipFill>
          <a:blip r:embed="rId5"/>
          <a:stretch>
            <a:fillRect/>
          </a:stretch>
        </p:blipFill>
        <p:spPr>
          <a:xfrm>
            <a:off x="4807001" y="1771193"/>
            <a:ext cx="435254" cy="435254"/>
          </a:xfrm>
          <a:prstGeom prst="rect">
            <a:avLst/>
          </a:prstGeom>
        </p:spPr>
      </p:pic>
      <p:sp>
        <p:nvSpPr>
          <p:cNvPr id="13" name="Text 8"/>
          <p:cNvSpPr txBox="1"/>
          <p:nvPr/>
        </p:nvSpPr>
        <p:spPr>
          <a:xfrm>
            <a:off x="7059168" y="1554480"/>
            <a:ext cx="548640" cy="640080"/>
          </a:xfrm>
          <a:prstGeom prst="rect">
            <a:avLst/>
          </a:prstGeom>
          <a:noFill/>
          <a:ln/>
        </p:spPr>
        <p:txBody>
          <a:bodyPr wrap="square" lIns="0" tIns="0" rIns="0" bIns="0" rtlCol="0" anchor="t"/>
          <a:lstStyle/>
          <a:p>
            <a:pPr marL="0" indent="0" algn="r">
              <a:buNone/>
            </a:pPr>
            <a:r>
              <a:rPr lang="en-US" sz="3000" b="1" dirty="0">
                <a:solidFill>
                  <a:srgbClr val="BDBDBD"/>
                </a:solidFill>
                <a:latin typeface="Century Gothic" pitchFamily="34" charset="0"/>
                <a:ea typeface="Century Gothic" pitchFamily="34" charset="-122"/>
                <a:cs typeface="Century Gothic" pitchFamily="34" charset="-120"/>
              </a:rPr>
              <a:t>2</a:t>
            </a:r>
            <a:endParaRPr lang="en-US" sz="3000" dirty="0"/>
          </a:p>
        </p:txBody>
      </p:sp>
      <p:sp>
        <p:nvSpPr>
          <p:cNvPr id="14" name="Text 9"/>
          <p:cNvSpPr txBox="1"/>
          <p:nvPr/>
        </p:nvSpPr>
        <p:spPr>
          <a:xfrm>
            <a:off x="4636008" y="2560320"/>
            <a:ext cx="3017520" cy="777240"/>
          </a:xfrm>
          <a:prstGeom prst="rect">
            <a:avLst/>
          </a:prstGeom>
          <a:noFill/>
          <a:ln/>
        </p:spPr>
        <p:txBody>
          <a:bodyPr wrap="square" lIns="0" tIns="0" rIns="0" bIns="0" rtlCol="0" anchor="t"/>
          <a:lstStyle/>
          <a:p>
            <a:pPr marL="0" indent="0">
              <a:buNone/>
            </a:pPr>
            <a:r>
              <a:rPr lang="en-US" sz="2100" b="1" dirty="0">
                <a:solidFill>
                  <a:srgbClr val="4A4A4A"/>
                </a:solidFill>
                <a:latin typeface="Century Gothic" pitchFamily="34" charset="0"/>
                <a:ea typeface="Century Gothic" pitchFamily="34" charset="-122"/>
                <a:cs typeface="Century Gothic" pitchFamily="34" charset="-120"/>
              </a:rPr>
              <a:t>Reflect what you heard</a:t>
            </a:r>
            <a:endParaRPr lang="en-US" sz="2100" dirty="0"/>
          </a:p>
        </p:txBody>
      </p:sp>
      <p:sp>
        <p:nvSpPr>
          <p:cNvPr id="15" name="Shape 10"/>
          <p:cNvSpPr/>
          <p:nvPr/>
        </p:nvSpPr>
        <p:spPr>
          <a:xfrm>
            <a:off x="8083296" y="1325880"/>
            <a:ext cx="3566160" cy="2148840"/>
          </a:xfrm>
          <a:prstGeom prst="roundRect">
            <a:avLst>
              <a:gd name="adj" fmla="val 6383"/>
            </a:avLst>
          </a:prstGeom>
          <a:solidFill>
            <a:srgbClr val="E2CD74"/>
          </a:solidFill>
          <a:ln w="9525">
            <a:solidFill>
              <a:srgbClr val="E2CD74"/>
            </a:solidFill>
            <a:prstDash val="solid"/>
          </a:ln>
        </p:spPr>
        <p:txBody>
          <a:bodyPr/>
          <a:lstStyle/>
          <a:p>
            <a:endParaRPr lang="en-CA"/>
          </a:p>
        </p:txBody>
      </p:sp>
      <p:sp>
        <p:nvSpPr>
          <p:cNvPr id="16" name="Shape 11"/>
          <p:cNvSpPr/>
          <p:nvPr/>
        </p:nvSpPr>
        <p:spPr>
          <a:xfrm>
            <a:off x="8403336" y="1600200"/>
            <a:ext cx="777240" cy="777240"/>
          </a:xfrm>
          <a:prstGeom prst="ellipse">
            <a:avLst/>
          </a:prstGeom>
          <a:solidFill>
            <a:srgbClr val="FFFFFF"/>
          </a:solidFill>
          <a:ln w="12700">
            <a:solidFill>
              <a:srgbClr val="FFFFFF"/>
            </a:solidFill>
            <a:prstDash val="solid"/>
          </a:ln>
        </p:spPr>
        <p:txBody>
          <a:bodyPr/>
          <a:lstStyle/>
          <a:p>
            <a:endParaRPr lang="en-CA"/>
          </a:p>
        </p:txBody>
      </p:sp>
      <p:pic>
        <p:nvPicPr>
          <p:cNvPr id="17" name="Image 3" descr="preencoded.png"/>
          <p:cNvPicPr>
            <a:picLocks noChangeAspect="1"/>
          </p:cNvPicPr>
          <p:nvPr/>
        </p:nvPicPr>
        <p:blipFill>
          <a:blip r:embed="rId6"/>
          <a:stretch>
            <a:fillRect/>
          </a:stretch>
        </p:blipFill>
        <p:spPr>
          <a:xfrm>
            <a:off x="8574329" y="1771193"/>
            <a:ext cx="435254" cy="435254"/>
          </a:xfrm>
          <a:prstGeom prst="rect">
            <a:avLst/>
          </a:prstGeom>
        </p:spPr>
      </p:pic>
      <p:sp>
        <p:nvSpPr>
          <p:cNvPr id="18" name="Text 12"/>
          <p:cNvSpPr txBox="1"/>
          <p:nvPr/>
        </p:nvSpPr>
        <p:spPr>
          <a:xfrm>
            <a:off x="10826496" y="1554480"/>
            <a:ext cx="548640" cy="640080"/>
          </a:xfrm>
          <a:prstGeom prst="rect">
            <a:avLst/>
          </a:prstGeom>
          <a:noFill/>
          <a:ln/>
        </p:spPr>
        <p:txBody>
          <a:bodyPr wrap="square" lIns="0" tIns="0" rIns="0" bIns="0" rtlCol="0" anchor="t"/>
          <a:lstStyle/>
          <a:p>
            <a:pPr marL="0" indent="0" algn="r">
              <a:buNone/>
            </a:pPr>
            <a:r>
              <a:rPr lang="en-US" sz="3000" b="1" dirty="0">
                <a:solidFill>
                  <a:srgbClr val="4A4A4A"/>
                </a:solidFill>
                <a:latin typeface="Century Gothic" pitchFamily="34" charset="0"/>
                <a:ea typeface="Century Gothic" pitchFamily="34" charset="-122"/>
                <a:cs typeface="Century Gothic" pitchFamily="34" charset="-120"/>
              </a:rPr>
              <a:t>3</a:t>
            </a:r>
            <a:endParaRPr lang="en-US" sz="3000" dirty="0"/>
          </a:p>
        </p:txBody>
      </p:sp>
      <p:sp>
        <p:nvSpPr>
          <p:cNvPr id="19" name="Text 13"/>
          <p:cNvSpPr txBox="1"/>
          <p:nvPr/>
        </p:nvSpPr>
        <p:spPr>
          <a:xfrm>
            <a:off x="8403336" y="2560320"/>
            <a:ext cx="3017520" cy="777240"/>
          </a:xfrm>
          <a:prstGeom prst="rect">
            <a:avLst/>
          </a:prstGeom>
          <a:noFill/>
          <a:ln/>
        </p:spPr>
        <p:txBody>
          <a:bodyPr wrap="square" lIns="0" tIns="0" rIns="0" bIns="0" rtlCol="0" anchor="t"/>
          <a:lstStyle/>
          <a:p>
            <a:pPr marL="0" indent="0">
              <a:buNone/>
            </a:pPr>
            <a:r>
              <a:rPr lang="en-US" sz="2100" b="1" dirty="0">
                <a:solidFill>
                  <a:srgbClr val="4A4A4A"/>
                </a:solidFill>
                <a:latin typeface="Century Gothic" pitchFamily="34" charset="0"/>
                <a:ea typeface="Century Gothic" pitchFamily="34" charset="-122"/>
                <a:cs typeface="Century Gothic" pitchFamily="34" charset="-120"/>
              </a:rPr>
              <a:t>Say what happens next</a:t>
            </a:r>
            <a:endParaRPr lang="en-US" sz="2100" dirty="0"/>
          </a:p>
        </p:txBody>
      </p:sp>
      <p:sp>
        <p:nvSpPr>
          <p:cNvPr id="20" name="Text 14"/>
          <p:cNvSpPr txBox="1"/>
          <p:nvPr/>
        </p:nvSpPr>
        <p:spPr>
          <a:xfrm>
            <a:off x="548640" y="3794760"/>
            <a:ext cx="7315200" cy="274320"/>
          </a:xfrm>
          <a:prstGeom prst="rect">
            <a:avLst/>
          </a:prstGeom>
          <a:noFill/>
          <a:ln/>
        </p:spPr>
        <p:txBody>
          <a:bodyPr wrap="square" lIns="0" tIns="0" rIns="0" bIns="0" rtlCol="0" anchor="t"/>
          <a:lstStyle/>
          <a:p>
            <a:pPr marL="0" indent="0">
              <a:buNone/>
            </a:pPr>
            <a:r>
              <a:rPr lang="en-US" sz="1100" b="1" kern="0" spc="150" dirty="0">
                <a:solidFill>
                  <a:srgbClr val="8C8C8C"/>
                </a:solidFill>
                <a:latin typeface="Century Gothic" pitchFamily="34" charset="0"/>
                <a:ea typeface="Century Gothic" pitchFamily="34" charset="-122"/>
                <a:cs typeface="Century Gothic" pitchFamily="34" charset="-120"/>
              </a:rPr>
              <a:t>CLOSING THE LOOP CAN MEAN…</a:t>
            </a:r>
            <a:endParaRPr lang="en-US" sz="1100" dirty="0"/>
          </a:p>
        </p:txBody>
      </p:sp>
      <p:sp>
        <p:nvSpPr>
          <p:cNvPr id="21" name="Shape 15"/>
          <p:cNvSpPr/>
          <p:nvPr/>
        </p:nvSpPr>
        <p:spPr>
          <a:xfrm>
            <a:off x="548640" y="4206240"/>
            <a:ext cx="2075688" cy="868680"/>
          </a:xfrm>
          <a:prstGeom prst="roundRect">
            <a:avLst>
              <a:gd name="adj" fmla="val 15789"/>
            </a:avLst>
          </a:prstGeom>
          <a:solidFill>
            <a:srgbClr val="F8F3DF"/>
          </a:solidFill>
          <a:ln w="9525">
            <a:solidFill>
              <a:srgbClr val="F8F3DF"/>
            </a:solidFill>
            <a:prstDash val="solid"/>
          </a:ln>
        </p:spPr>
        <p:txBody>
          <a:bodyPr/>
          <a:lstStyle/>
          <a:p>
            <a:endParaRPr lang="en-CA"/>
          </a:p>
        </p:txBody>
      </p:sp>
      <p:sp>
        <p:nvSpPr>
          <p:cNvPr id="22" name="Text 16"/>
          <p:cNvSpPr txBox="1"/>
          <p:nvPr/>
        </p:nvSpPr>
        <p:spPr>
          <a:xfrm>
            <a:off x="640080" y="4206240"/>
            <a:ext cx="1892808" cy="868680"/>
          </a:xfrm>
          <a:prstGeom prst="rect">
            <a:avLst/>
          </a:prstGeom>
          <a:noFill/>
          <a:ln/>
        </p:spPr>
        <p:txBody>
          <a:bodyPr wrap="square" lIns="0" tIns="0" rIns="0" bIns="0" rtlCol="0" anchor="ctr"/>
          <a:lstStyle/>
          <a:p>
            <a:pPr marL="0" indent="0" algn="ctr">
              <a:buNone/>
            </a:pPr>
            <a:r>
              <a:rPr lang="en-US" sz="1500" b="1" dirty="0">
                <a:solidFill>
                  <a:srgbClr val="4A4A4A"/>
                </a:solidFill>
                <a:latin typeface="Century Gothic" pitchFamily="34" charset="0"/>
                <a:ea typeface="Century Gothic" pitchFamily="34" charset="-122"/>
                <a:cs typeface="Century Gothic" pitchFamily="34" charset="-120"/>
              </a:rPr>
              <a:t>Make a decision</a:t>
            </a:r>
            <a:endParaRPr lang="en-US" sz="1500" dirty="0"/>
          </a:p>
        </p:txBody>
      </p:sp>
      <p:sp>
        <p:nvSpPr>
          <p:cNvPr id="23" name="Shape 17"/>
          <p:cNvSpPr/>
          <p:nvPr/>
        </p:nvSpPr>
        <p:spPr>
          <a:xfrm>
            <a:off x="2807208" y="4206240"/>
            <a:ext cx="2075688" cy="868680"/>
          </a:xfrm>
          <a:prstGeom prst="roundRect">
            <a:avLst>
              <a:gd name="adj" fmla="val 15789"/>
            </a:avLst>
          </a:prstGeom>
          <a:solidFill>
            <a:srgbClr val="F8F3DF"/>
          </a:solidFill>
          <a:ln w="9525">
            <a:solidFill>
              <a:srgbClr val="F8F3DF"/>
            </a:solidFill>
            <a:prstDash val="solid"/>
          </a:ln>
        </p:spPr>
        <p:txBody>
          <a:bodyPr/>
          <a:lstStyle/>
          <a:p>
            <a:endParaRPr lang="en-CA"/>
          </a:p>
        </p:txBody>
      </p:sp>
      <p:sp>
        <p:nvSpPr>
          <p:cNvPr id="24" name="Text 18"/>
          <p:cNvSpPr txBox="1"/>
          <p:nvPr/>
        </p:nvSpPr>
        <p:spPr>
          <a:xfrm>
            <a:off x="2898648" y="4206240"/>
            <a:ext cx="1892808" cy="868680"/>
          </a:xfrm>
          <a:prstGeom prst="rect">
            <a:avLst/>
          </a:prstGeom>
          <a:noFill/>
          <a:ln/>
        </p:spPr>
        <p:txBody>
          <a:bodyPr wrap="square" lIns="0" tIns="0" rIns="0" bIns="0" rtlCol="0" anchor="ctr"/>
          <a:lstStyle/>
          <a:p>
            <a:pPr marL="0" indent="0" algn="ctr">
              <a:buNone/>
            </a:pPr>
            <a:r>
              <a:rPr lang="en-US" sz="1500" b="1" dirty="0">
                <a:solidFill>
                  <a:srgbClr val="4A4A4A"/>
                </a:solidFill>
                <a:latin typeface="Century Gothic" pitchFamily="34" charset="0"/>
                <a:ea typeface="Century Gothic" pitchFamily="34" charset="-122"/>
                <a:cs typeface="Century Gothic" pitchFamily="34" charset="-120"/>
              </a:rPr>
              <a:t>Explain the decision</a:t>
            </a:r>
            <a:endParaRPr lang="en-US" sz="1500" dirty="0"/>
          </a:p>
        </p:txBody>
      </p:sp>
      <p:sp>
        <p:nvSpPr>
          <p:cNvPr id="25" name="Shape 19"/>
          <p:cNvSpPr/>
          <p:nvPr/>
        </p:nvSpPr>
        <p:spPr>
          <a:xfrm>
            <a:off x="5065776" y="4206240"/>
            <a:ext cx="2075688" cy="868680"/>
          </a:xfrm>
          <a:prstGeom prst="roundRect">
            <a:avLst>
              <a:gd name="adj" fmla="val 15789"/>
            </a:avLst>
          </a:prstGeom>
          <a:solidFill>
            <a:srgbClr val="F8F3DF"/>
          </a:solidFill>
          <a:ln w="9525">
            <a:solidFill>
              <a:srgbClr val="F8F3DF"/>
            </a:solidFill>
            <a:prstDash val="solid"/>
          </a:ln>
        </p:spPr>
        <p:txBody>
          <a:bodyPr/>
          <a:lstStyle/>
          <a:p>
            <a:endParaRPr lang="en-CA"/>
          </a:p>
        </p:txBody>
      </p:sp>
      <p:sp>
        <p:nvSpPr>
          <p:cNvPr id="26" name="Text 20"/>
          <p:cNvSpPr txBox="1"/>
          <p:nvPr/>
        </p:nvSpPr>
        <p:spPr>
          <a:xfrm>
            <a:off x="5157216" y="4206240"/>
            <a:ext cx="1892808" cy="868680"/>
          </a:xfrm>
          <a:prstGeom prst="rect">
            <a:avLst/>
          </a:prstGeom>
          <a:noFill/>
          <a:ln/>
        </p:spPr>
        <p:txBody>
          <a:bodyPr wrap="square" lIns="0" tIns="0" rIns="0" bIns="0" rtlCol="0" anchor="ctr"/>
          <a:lstStyle/>
          <a:p>
            <a:pPr marL="0" indent="0" algn="ctr">
              <a:buNone/>
            </a:pPr>
            <a:r>
              <a:rPr lang="en-US" sz="1500" b="1" dirty="0">
                <a:solidFill>
                  <a:srgbClr val="4A4A4A"/>
                </a:solidFill>
                <a:latin typeface="Century Gothic" pitchFamily="34" charset="0"/>
                <a:ea typeface="Century Gothic" pitchFamily="34" charset="-122"/>
                <a:cs typeface="Century Gothic" pitchFamily="34" charset="-120"/>
              </a:rPr>
              <a:t>Follow up</a:t>
            </a:r>
            <a:endParaRPr lang="en-US" sz="1500" dirty="0"/>
          </a:p>
        </p:txBody>
      </p:sp>
      <p:sp>
        <p:nvSpPr>
          <p:cNvPr id="27" name="Shape 21"/>
          <p:cNvSpPr/>
          <p:nvPr/>
        </p:nvSpPr>
        <p:spPr>
          <a:xfrm>
            <a:off x="7324344" y="4206240"/>
            <a:ext cx="2075688" cy="868680"/>
          </a:xfrm>
          <a:prstGeom prst="roundRect">
            <a:avLst>
              <a:gd name="adj" fmla="val 15789"/>
            </a:avLst>
          </a:prstGeom>
          <a:solidFill>
            <a:srgbClr val="F8F3DF"/>
          </a:solidFill>
          <a:ln w="9525">
            <a:solidFill>
              <a:srgbClr val="F8F3DF"/>
            </a:solidFill>
            <a:prstDash val="solid"/>
          </a:ln>
        </p:spPr>
        <p:txBody>
          <a:bodyPr/>
          <a:lstStyle/>
          <a:p>
            <a:endParaRPr lang="en-CA"/>
          </a:p>
        </p:txBody>
      </p:sp>
      <p:sp>
        <p:nvSpPr>
          <p:cNvPr id="28" name="Text 22"/>
          <p:cNvSpPr txBox="1"/>
          <p:nvPr/>
        </p:nvSpPr>
        <p:spPr>
          <a:xfrm>
            <a:off x="7415784" y="4206240"/>
            <a:ext cx="1892808" cy="868680"/>
          </a:xfrm>
          <a:prstGeom prst="rect">
            <a:avLst/>
          </a:prstGeom>
          <a:noFill/>
          <a:ln/>
        </p:spPr>
        <p:txBody>
          <a:bodyPr wrap="square" lIns="0" tIns="0" rIns="0" bIns="0" rtlCol="0" anchor="ctr"/>
          <a:lstStyle/>
          <a:p>
            <a:pPr marL="0" indent="0" algn="ctr">
              <a:buNone/>
            </a:pPr>
            <a:r>
              <a:rPr lang="en-US" sz="1500" b="1" dirty="0">
                <a:solidFill>
                  <a:srgbClr val="4A4A4A"/>
                </a:solidFill>
                <a:latin typeface="Century Gothic" pitchFamily="34" charset="0"/>
                <a:ea typeface="Century Gothic" pitchFamily="34" charset="-122"/>
                <a:cs typeface="Century Gothic" pitchFamily="34" charset="-120"/>
              </a:rPr>
              <a:t>Share what's next</a:t>
            </a:r>
            <a:endParaRPr lang="en-US" sz="1500" dirty="0"/>
          </a:p>
        </p:txBody>
      </p:sp>
      <p:sp>
        <p:nvSpPr>
          <p:cNvPr id="29" name="Shape 23"/>
          <p:cNvSpPr/>
          <p:nvPr/>
        </p:nvSpPr>
        <p:spPr>
          <a:xfrm>
            <a:off x="9582912" y="4206240"/>
            <a:ext cx="2075688" cy="868680"/>
          </a:xfrm>
          <a:prstGeom prst="roundRect">
            <a:avLst>
              <a:gd name="adj" fmla="val 15789"/>
            </a:avLst>
          </a:prstGeom>
          <a:solidFill>
            <a:srgbClr val="F8F3DF"/>
          </a:solidFill>
          <a:ln w="9525">
            <a:solidFill>
              <a:srgbClr val="F8F3DF"/>
            </a:solidFill>
            <a:prstDash val="solid"/>
          </a:ln>
        </p:spPr>
        <p:txBody>
          <a:bodyPr/>
          <a:lstStyle/>
          <a:p>
            <a:endParaRPr lang="en-CA"/>
          </a:p>
        </p:txBody>
      </p:sp>
      <p:sp>
        <p:nvSpPr>
          <p:cNvPr id="30" name="Text 24"/>
          <p:cNvSpPr txBox="1"/>
          <p:nvPr/>
        </p:nvSpPr>
        <p:spPr>
          <a:xfrm>
            <a:off x="9674352" y="4206240"/>
            <a:ext cx="1892808" cy="868680"/>
          </a:xfrm>
          <a:prstGeom prst="rect">
            <a:avLst/>
          </a:prstGeom>
          <a:noFill/>
          <a:ln/>
        </p:spPr>
        <p:txBody>
          <a:bodyPr wrap="square" lIns="0" tIns="0" rIns="0" bIns="0" rtlCol="0" anchor="ctr"/>
          <a:lstStyle/>
          <a:p>
            <a:pPr marL="0" indent="0" algn="ctr">
              <a:buNone/>
            </a:pPr>
            <a:r>
              <a:rPr lang="en-US" sz="1500" b="1" dirty="0">
                <a:solidFill>
                  <a:srgbClr val="4A4A4A"/>
                </a:solidFill>
                <a:latin typeface="Century Gothic" pitchFamily="34" charset="0"/>
                <a:ea typeface="Century Gothic" pitchFamily="34" charset="-122"/>
                <a:cs typeface="Century Gothic" pitchFamily="34" charset="-120"/>
              </a:rPr>
              <a:t>Say when you can't</a:t>
            </a:r>
            <a:endParaRPr lang="en-US" sz="1500" dirty="0"/>
          </a:p>
        </p:txBody>
      </p:sp>
      <p:sp>
        <p:nvSpPr>
          <p:cNvPr id="31" name="Text 25"/>
          <p:cNvSpPr txBox="1"/>
          <p:nvPr/>
        </p:nvSpPr>
        <p:spPr>
          <a:xfrm>
            <a:off x="548640" y="5394960"/>
            <a:ext cx="11109960" cy="457200"/>
          </a:xfrm>
          <a:prstGeom prst="rect">
            <a:avLst/>
          </a:prstGeom>
          <a:noFill/>
          <a:ln/>
        </p:spPr>
        <p:txBody>
          <a:bodyPr wrap="square" lIns="0" tIns="0" rIns="0" bIns="0" rtlCol="0" anchor="t"/>
          <a:lstStyle/>
          <a:p>
            <a:pPr marL="0" indent="0">
              <a:buNone/>
            </a:pPr>
            <a:r>
              <a:rPr lang="en-US" sz="1700" i="1" dirty="0">
                <a:solidFill>
                  <a:srgbClr val="4A4A4A"/>
                </a:solidFill>
                <a:latin typeface="Century Gothic" pitchFamily="34" charset="0"/>
                <a:ea typeface="Century Gothic" pitchFamily="34" charset="-122"/>
                <a:cs typeface="Century Gothic" pitchFamily="34" charset="-120"/>
              </a:rPr>
              <a:t>Feeling heard often depends on what happens after the conversation.</a:t>
            </a:r>
            <a:endParaRPr lang="en-US" sz="1700" dirty="0"/>
          </a:p>
        </p:txBody>
      </p:sp>
      <p:sp>
        <p:nvSpPr>
          <p:cNvPr id="32"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3  |  COMMUNICATING EFFECTIVELY</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CALM: A Structure for Clear Conversations</a:t>
            </a:r>
            <a:endParaRPr lang="en-US" sz="3000" dirty="0"/>
          </a:p>
        </p:txBody>
      </p:sp>
      <p:sp>
        <p:nvSpPr>
          <p:cNvPr id="5" name="Shape 2"/>
          <p:cNvSpPr/>
          <p:nvPr/>
        </p:nvSpPr>
        <p:spPr>
          <a:xfrm>
            <a:off x="548640" y="1325880"/>
            <a:ext cx="2606040" cy="3108960"/>
          </a:xfrm>
          <a:prstGeom prst="roundRect">
            <a:avLst>
              <a:gd name="adj" fmla="val 5263"/>
            </a:avLst>
          </a:prstGeom>
          <a:solidFill>
            <a:srgbClr val="F2F2F2"/>
          </a:solidFill>
          <a:ln w="9525">
            <a:solidFill>
              <a:srgbClr val="F2F2F2"/>
            </a:solidFill>
            <a:prstDash val="solid"/>
          </a:ln>
        </p:spPr>
        <p:txBody>
          <a:bodyPr/>
          <a:lstStyle/>
          <a:p>
            <a:endParaRPr lang="en-CA"/>
          </a:p>
        </p:txBody>
      </p:sp>
      <p:sp>
        <p:nvSpPr>
          <p:cNvPr id="6" name="Shape 3"/>
          <p:cNvSpPr/>
          <p:nvPr/>
        </p:nvSpPr>
        <p:spPr>
          <a:xfrm>
            <a:off x="822960" y="1554480"/>
            <a:ext cx="960120" cy="960120"/>
          </a:xfrm>
          <a:prstGeom prst="ellipse">
            <a:avLst/>
          </a:prstGeom>
          <a:solidFill>
            <a:srgbClr val="E2CD74"/>
          </a:solidFill>
          <a:ln w="12700">
            <a:solidFill>
              <a:srgbClr val="E2CD74"/>
            </a:solidFill>
            <a:prstDash val="solid"/>
          </a:ln>
        </p:spPr>
        <p:txBody>
          <a:bodyPr/>
          <a:lstStyle/>
          <a:p>
            <a:endParaRPr lang="en-CA"/>
          </a:p>
        </p:txBody>
      </p:sp>
      <p:sp>
        <p:nvSpPr>
          <p:cNvPr id="7" name="Text 4"/>
          <p:cNvSpPr txBox="1"/>
          <p:nvPr/>
        </p:nvSpPr>
        <p:spPr>
          <a:xfrm>
            <a:off x="822960" y="1554480"/>
            <a:ext cx="960120" cy="960120"/>
          </a:xfrm>
          <a:prstGeom prst="rect">
            <a:avLst/>
          </a:prstGeom>
          <a:noFill/>
          <a:ln/>
        </p:spPr>
        <p:txBody>
          <a:bodyPr wrap="square" lIns="0" tIns="0" rIns="0" bIns="0" rtlCol="0" anchor="ctr"/>
          <a:lstStyle/>
          <a:p>
            <a:pPr marL="0" indent="0" algn="ctr">
              <a:buNone/>
            </a:pPr>
            <a:r>
              <a:rPr lang="en-US" sz="3600" b="1" dirty="0">
                <a:solidFill>
                  <a:srgbClr val="4A4A4A"/>
                </a:solidFill>
                <a:latin typeface="Century Gothic" pitchFamily="34" charset="0"/>
                <a:ea typeface="Century Gothic" pitchFamily="34" charset="-122"/>
                <a:cs typeface="Century Gothic" pitchFamily="34" charset="-120"/>
              </a:rPr>
              <a:t>C</a:t>
            </a:r>
            <a:endParaRPr lang="en-US" sz="3600" dirty="0"/>
          </a:p>
        </p:txBody>
      </p:sp>
      <p:sp>
        <p:nvSpPr>
          <p:cNvPr id="8" name="Text 5"/>
          <p:cNvSpPr txBox="1"/>
          <p:nvPr/>
        </p:nvSpPr>
        <p:spPr>
          <a:xfrm>
            <a:off x="822960" y="2697480"/>
            <a:ext cx="2240280" cy="457200"/>
          </a:xfrm>
          <a:prstGeom prst="rect">
            <a:avLst/>
          </a:prstGeom>
          <a:noFill/>
          <a:ln/>
        </p:spPr>
        <p:txBody>
          <a:bodyPr wrap="square" lIns="0" tIns="0" rIns="0" bIns="0" rtlCol="0" anchor="t"/>
          <a:lstStyle/>
          <a:p>
            <a:pPr marL="0" indent="0">
              <a:buNone/>
            </a:pPr>
            <a:r>
              <a:rPr lang="en-US" sz="1800" b="1" dirty="0">
                <a:solidFill>
                  <a:srgbClr val="4A4A4A"/>
                </a:solidFill>
                <a:latin typeface="Century Gothic" pitchFamily="34" charset="0"/>
                <a:ea typeface="Century Gothic" pitchFamily="34" charset="-122"/>
                <a:cs typeface="Century Gothic" pitchFamily="34" charset="-120"/>
              </a:rPr>
              <a:t>Center</a:t>
            </a:r>
            <a:endParaRPr lang="en-US" sz="1800" dirty="0"/>
          </a:p>
        </p:txBody>
      </p:sp>
      <p:sp>
        <p:nvSpPr>
          <p:cNvPr id="9" name="Text 6"/>
          <p:cNvSpPr txBox="1"/>
          <p:nvPr/>
        </p:nvSpPr>
        <p:spPr>
          <a:xfrm>
            <a:off x="822960" y="3246120"/>
            <a:ext cx="2148840" cy="1097280"/>
          </a:xfrm>
          <a:prstGeom prst="rect">
            <a:avLst/>
          </a:prstGeom>
          <a:noFill/>
          <a:ln/>
        </p:spPr>
        <p:txBody>
          <a:bodyPr wrap="square" lIns="0" tIns="0" rIns="0" bIns="0" rtlCol="0" anchor="t"/>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Regulate yourself before responding.</a:t>
            </a:r>
            <a:endParaRPr lang="en-US" sz="1500" dirty="0"/>
          </a:p>
        </p:txBody>
      </p:sp>
      <p:sp>
        <p:nvSpPr>
          <p:cNvPr id="10" name="Shape 7"/>
          <p:cNvSpPr/>
          <p:nvPr/>
        </p:nvSpPr>
        <p:spPr>
          <a:xfrm>
            <a:off x="3182112" y="2880360"/>
            <a:ext cx="155448" cy="914"/>
          </a:xfrm>
          <a:prstGeom prst="line">
            <a:avLst/>
          </a:prstGeom>
          <a:noFill/>
          <a:ln w="25400">
            <a:solidFill>
              <a:srgbClr val="636363"/>
            </a:solidFill>
            <a:prstDash val="solid"/>
            <a:tailEnd type="triangle"/>
          </a:ln>
        </p:spPr>
        <p:txBody>
          <a:bodyPr/>
          <a:lstStyle/>
          <a:p>
            <a:endParaRPr lang="en-CA"/>
          </a:p>
        </p:txBody>
      </p:sp>
      <p:sp>
        <p:nvSpPr>
          <p:cNvPr id="11" name="Shape 8"/>
          <p:cNvSpPr/>
          <p:nvPr/>
        </p:nvSpPr>
        <p:spPr>
          <a:xfrm>
            <a:off x="3364992" y="1325880"/>
            <a:ext cx="2606040" cy="3108960"/>
          </a:xfrm>
          <a:prstGeom prst="roundRect">
            <a:avLst>
              <a:gd name="adj" fmla="val 5263"/>
            </a:avLst>
          </a:prstGeom>
          <a:solidFill>
            <a:srgbClr val="F2F2F2"/>
          </a:solidFill>
          <a:ln w="9525">
            <a:solidFill>
              <a:srgbClr val="F2F2F2"/>
            </a:solidFill>
            <a:prstDash val="solid"/>
          </a:ln>
        </p:spPr>
        <p:txBody>
          <a:bodyPr/>
          <a:lstStyle/>
          <a:p>
            <a:endParaRPr lang="en-CA"/>
          </a:p>
        </p:txBody>
      </p:sp>
      <p:sp>
        <p:nvSpPr>
          <p:cNvPr id="12" name="Shape 9"/>
          <p:cNvSpPr/>
          <p:nvPr/>
        </p:nvSpPr>
        <p:spPr>
          <a:xfrm>
            <a:off x="3639312" y="1554480"/>
            <a:ext cx="960120" cy="960120"/>
          </a:xfrm>
          <a:prstGeom prst="ellipse">
            <a:avLst/>
          </a:prstGeom>
          <a:solidFill>
            <a:srgbClr val="E2CD74"/>
          </a:solidFill>
          <a:ln w="12700">
            <a:solidFill>
              <a:srgbClr val="E2CD74"/>
            </a:solidFill>
            <a:prstDash val="solid"/>
          </a:ln>
        </p:spPr>
        <p:txBody>
          <a:bodyPr/>
          <a:lstStyle/>
          <a:p>
            <a:endParaRPr lang="en-CA"/>
          </a:p>
        </p:txBody>
      </p:sp>
      <p:sp>
        <p:nvSpPr>
          <p:cNvPr id="13" name="Text 10"/>
          <p:cNvSpPr txBox="1"/>
          <p:nvPr/>
        </p:nvSpPr>
        <p:spPr>
          <a:xfrm>
            <a:off x="3639312" y="1554480"/>
            <a:ext cx="960120" cy="960120"/>
          </a:xfrm>
          <a:prstGeom prst="rect">
            <a:avLst/>
          </a:prstGeom>
          <a:noFill/>
          <a:ln/>
        </p:spPr>
        <p:txBody>
          <a:bodyPr wrap="square" lIns="0" tIns="0" rIns="0" bIns="0" rtlCol="0" anchor="ctr"/>
          <a:lstStyle/>
          <a:p>
            <a:pPr marL="0" indent="0" algn="ctr">
              <a:buNone/>
            </a:pPr>
            <a:r>
              <a:rPr lang="en-US" sz="3600" b="1" dirty="0">
                <a:solidFill>
                  <a:srgbClr val="4A4A4A"/>
                </a:solidFill>
                <a:latin typeface="Century Gothic" pitchFamily="34" charset="0"/>
                <a:ea typeface="Century Gothic" pitchFamily="34" charset="-122"/>
                <a:cs typeface="Century Gothic" pitchFamily="34" charset="-120"/>
              </a:rPr>
              <a:t>A</a:t>
            </a:r>
            <a:endParaRPr lang="en-US" sz="3600" dirty="0"/>
          </a:p>
        </p:txBody>
      </p:sp>
      <p:sp>
        <p:nvSpPr>
          <p:cNvPr id="14" name="Text 11"/>
          <p:cNvSpPr txBox="1"/>
          <p:nvPr/>
        </p:nvSpPr>
        <p:spPr>
          <a:xfrm>
            <a:off x="3639312" y="2697480"/>
            <a:ext cx="2240280" cy="457200"/>
          </a:xfrm>
          <a:prstGeom prst="rect">
            <a:avLst/>
          </a:prstGeom>
          <a:noFill/>
          <a:ln/>
        </p:spPr>
        <p:txBody>
          <a:bodyPr wrap="square" lIns="0" tIns="0" rIns="0" bIns="0" rtlCol="0" anchor="t"/>
          <a:lstStyle/>
          <a:p>
            <a:pPr marL="0" indent="0">
              <a:buNone/>
            </a:pPr>
            <a:r>
              <a:rPr lang="en-US" sz="1800" b="1" dirty="0">
                <a:solidFill>
                  <a:srgbClr val="4A4A4A"/>
                </a:solidFill>
                <a:latin typeface="Century Gothic" pitchFamily="34" charset="0"/>
                <a:ea typeface="Century Gothic" pitchFamily="34" charset="-122"/>
                <a:cs typeface="Century Gothic" pitchFamily="34" charset="-120"/>
              </a:rPr>
              <a:t>Acknowledge</a:t>
            </a:r>
            <a:endParaRPr lang="en-US" sz="1800" dirty="0"/>
          </a:p>
        </p:txBody>
      </p:sp>
      <p:sp>
        <p:nvSpPr>
          <p:cNvPr id="15" name="Text 12"/>
          <p:cNvSpPr txBox="1"/>
          <p:nvPr/>
        </p:nvSpPr>
        <p:spPr>
          <a:xfrm>
            <a:off x="3639312" y="3246120"/>
            <a:ext cx="2148840" cy="1097280"/>
          </a:xfrm>
          <a:prstGeom prst="rect">
            <a:avLst/>
          </a:prstGeom>
          <a:noFill/>
          <a:ln/>
        </p:spPr>
        <p:txBody>
          <a:bodyPr wrap="square" lIns="0" tIns="0" rIns="0" bIns="0" rtlCol="0" anchor="t"/>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Show that you have heard the person or issue.</a:t>
            </a:r>
            <a:endParaRPr lang="en-US" sz="1500" dirty="0"/>
          </a:p>
        </p:txBody>
      </p:sp>
      <p:sp>
        <p:nvSpPr>
          <p:cNvPr id="16" name="Shape 13"/>
          <p:cNvSpPr/>
          <p:nvPr/>
        </p:nvSpPr>
        <p:spPr>
          <a:xfrm>
            <a:off x="5998464" y="2880360"/>
            <a:ext cx="155448" cy="914"/>
          </a:xfrm>
          <a:prstGeom prst="line">
            <a:avLst/>
          </a:prstGeom>
          <a:noFill/>
          <a:ln w="25400">
            <a:solidFill>
              <a:srgbClr val="636363"/>
            </a:solidFill>
            <a:prstDash val="solid"/>
            <a:tailEnd type="triangle"/>
          </a:ln>
        </p:spPr>
        <p:txBody>
          <a:bodyPr/>
          <a:lstStyle/>
          <a:p>
            <a:endParaRPr lang="en-CA"/>
          </a:p>
        </p:txBody>
      </p:sp>
      <p:sp>
        <p:nvSpPr>
          <p:cNvPr id="17" name="Shape 14"/>
          <p:cNvSpPr/>
          <p:nvPr/>
        </p:nvSpPr>
        <p:spPr>
          <a:xfrm>
            <a:off x="6181344" y="1325880"/>
            <a:ext cx="2606040" cy="3108960"/>
          </a:xfrm>
          <a:prstGeom prst="roundRect">
            <a:avLst>
              <a:gd name="adj" fmla="val 5263"/>
            </a:avLst>
          </a:prstGeom>
          <a:solidFill>
            <a:srgbClr val="F2F2F2"/>
          </a:solidFill>
          <a:ln w="9525">
            <a:solidFill>
              <a:srgbClr val="F2F2F2"/>
            </a:solidFill>
            <a:prstDash val="solid"/>
          </a:ln>
        </p:spPr>
        <p:txBody>
          <a:bodyPr/>
          <a:lstStyle/>
          <a:p>
            <a:endParaRPr lang="en-CA"/>
          </a:p>
        </p:txBody>
      </p:sp>
      <p:sp>
        <p:nvSpPr>
          <p:cNvPr id="18" name="Shape 15"/>
          <p:cNvSpPr/>
          <p:nvPr/>
        </p:nvSpPr>
        <p:spPr>
          <a:xfrm>
            <a:off x="6455664" y="1554480"/>
            <a:ext cx="960120" cy="960120"/>
          </a:xfrm>
          <a:prstGeom prst="ellipse">
            <a:avLst/>
          </a:prstGeom>
          <a:solidFill>
            <a:srgbClr val="E2CD74"/>
          </a:solidFill>
          <a:ln w="12700">
            <a:solidFill>
              <a:srgbClr val="E2CD74"/>
            </a:solidFill>
            <a:prstDash val="solid"/>
          </a:ln>
        </p:spPr>
        <p:txBody>
          <a:bodyPr/>
          <a:lstStyle/>
          <a:p>
            <a:endParaRPr lang="en-CA"/>
          </a:p>
        </p:txBody>
      </p:sp>
      <p:sp>
        <p:nvSpPr>
          <p:cNvPr id="19" name="Text 16"/>
          <p:cNvSpPr txBox="1"/>
          <p:nvPr/>
        </p:nvSpPr>
        <p:spPr>
          <a:xfrm>
            <a:off x="6455664" y="1554480"/>
            <a:ext cx="960120" cy="960120"/>
          </a:xfrm>
          <a:prstGeom prst="rect">
            <a:avLst/>
          </a:prstGeom>
          <a:noFill/>
          <a:ln/>
        </p:spPr>
        <p:txBody>
          <a:bodyPr wrap="square" lIns="0" tIns="0" rIns="0" bIns="0" rtlCol="0" anchor="ctr"/>
          <a:lstStyle/>
          <a:p>
            <a:pPr marL="0" indent="0" algn="ctr">
              <a:buNone/>
            </a:pPr>
            <a:r>
              <a:rPr lang="en-US" sz="3600" b="1" dirty="0">
                <a:solidFill>
                  <a:srgbClr val="4A4A4A"/>
                </a:solidFill>
                <a:latin typeface="Century Gothic" pitchFamily="34" charset="0"/>
                <a:ea typeface="Century Gothic" pitchFamily="34" charset="-122"/>
                <a:cs typeface="Century Gothic" pitchFamily="34" charset="-120"/>
              </a:rPr>
              <a:t>L</a:t>
            </a:r>
            <a:endParaRPr lang="en-US" sz="3600" dirty="0"/>
          </a:p>
        </p:txBody>
      </p:sp>
      <p:sp>
        <p:nvSpPr>
          <p:cNvPr id="20" name="Text 17"/>
          <p:cNvSpPr txBox="1"/>
          <p:nvPr/>
        </p:nvSpPr>
        <p:spPr>
          <a:xfrm>
            <a:off x="6455664" y="2697480"/>
            <a:ext cx="2240280" cy="457200"/>
          </a:xfrm>
          <a:prstGeom prst="rect">
            <a:avLst/>
          </a:prstGeom>
          <a:noFill/>
          <a:ln/>
        </p:spPr>
        <p:txBody>
          <a:bodyPr wrap="square" lIns="0" tIns="0" rIns="0" bIns="0" rtlCol="0" anchor="t"/>
          <a:lstStyle/>
          <a:p>
            <a:pPr marL="0" indent="0">
              <a:buNone/>
            </a:pPr>
            <a:r>
              <a:rPr lang="en-US" sz="1800" b="1" dirty="0">
                <a:solidFill>
                  <a:srgbClr val="4A4A4A"/>
                </a:solidFill>
                <a:latin typeface="Century Gothic" pitchFamily="34" charset="0"/>
                <a:ea typeface="Century Gothic" pitchFamily="34" charset="-122"/>
                <a:cs typeface="Century Gothic" pitchFamily="34" charset="-120"/>
              </a:rPr>
              <a:t>Link to impact</a:t>
            </a:r>
            <a:endParaRPr lang="en-US" sz="1800" dirty="0"/>
          </a:p>
        </p:txBody>
      </p:sp>
      <p:sp>
        <p:nvSpPr>
          <p:cNvPr id="21" name="Text 18"/>
          <p:cNvSpPr txBox="1"/>
          <p:nvPr/>
        </p:nvSpPr>
        <p:spPr>
          <a:xfrm>
            <a:off x="6455664" y="3246120"/>
            <a:ext cx="2148840" cy="1097280"/>
          </a:xfrm>
          <a:prstGeom prst="rect">
            <a:avLst/>
          </a:prstGeom>
          <a:noFill/>
          <a:ln/>
        </p:spPr>
        <p:txBody>
          <a:bodyPr wrap="square" lIns="0" tIns="0" rIns="0" bIns="0" rtlCol="0" anchor="t"/>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Describe what is happening and why it matters.</a:t>
            </a:r>
            <a:endParaRPr lang="en-US" sz="1500" dirty="0"/>
          </a:p>
        </p:txBody>
      </p:sp>
      <p:sp>
        <p:nvSpPr>
          <p:cNvPr id="22" name="Shape 19"/>
          <p:cNvSpPr/>
          <p:nvPr/>
        </p:nvSpPr>
        <p:spPr>
          <a:xfrm>
            <a:off x="8814816" y="2880360"/>
            <a:ext cx="155448" cy="914"/>
          </a:xfrm>
          <a:prstGeom prst="line">
            <a:avLst/>
          </a:prstGeom>
          <a:noFill/>
          <a:ln w="25400">
            <a:solidFill>
              <a:srgbClr val="636363"/>
            </a:solidFill>
            <a:prstDash val="solid"/>
            <a:tailEnd type="triangle"/>
          </a:ln>
        </p:spPr>
        <p:txBody>
          <a:bodyPr/>
          <a:lstStyle/>
          <a:p>
            <a:endParaRPr lang="en-CA"/>
          </a:p>
        </p:txBody>
      </p:sp>
      <p:sp>
        <p:nvSpPr>
          <p:cNvPr id="23" name="Shape 20"/>
          <p:cNvSpPr/>
          <p:nvPr/>
        </p:nvSpPr>
        <p:spPr>
          <a:xfrm>
            <a:off x="8997696" y="1325880"/>
            <a:ext cx="2606040" cy="3108960"/>
          </a:xfrm>
          <a:prstGeom prst="roundRect">
            <a:avLst>
              <a:gd name="adj" fmla="val 5263"/>
            </a:avLst>
          </a:prstGeom>
          <a:solidFill>
            <a:srgbClr val="F2F2F2"/>
          </a:solidFill>
          <a:ln w="9525">
            <a:solidFill>
              <a:srgbClr val="F2F2F2"/>
            </a:solidFill>
            <a:prstDash val="solid"/>
          </a:ln>
        </p:spPr>
        <p:txBody>
          <a:bodyPr/>
          <a:lstStyle/>
          <a:p>
            <a:endParaRPr lang="en-CA"/>
          </a:p>
        </p:txBody>
      </p:sp>
      <p:sp>
        <p:nvSpPr>
          <p:cNvPr id="24" name="Shape 21"/>
          <p:cNvSpPr/>
          <p:nvPr/>
        </p:nvSpPr>
        <p:spPr>
          <a:xfrm>
            <a:off x="9272016" y="1554480"/>
            <a:ext cx="960120" cy="960120"/>
          </a:xfrm>
          <a:prstGeom prst="ellipse">
            <a:avLst/>
          </a:prstGeom>
          <a:solidFill>
            <a:srgbClr val="E2CD74"/>
          </a:solidFill>
          <a:ln w="12700">
            <a:solidFill>
              <a:srgbClr val="E2CD74"/>
            </a:solidFill>
            <a:prstDash val="solid"/>
          </a:ln>
        </p:spPr>
        <p:txBody>
          <a:bodyPr/>
          <a:lstStyle/>
          <a:p>
            <a:endParaRPr lang="en-CA"/>
          </a:p>
        </p:txBody>
      </p:sp>
      <p:sp>
        <p:nvSpPr>
          <p:cNvPr id="25" name="Text 22"/>
          <p:cNvSpPr txBox="1"/>
          <p:nvPr/>
        </p:nvSpPr>
        <p:spPr>
          <a:xfrm>
            <a:off x="9272016" y="1554480"/>
            <a:ext cx="960120" cy="960120"/>
          </a:xfrm>
          <a:prstGeom prst="rect">
            <a:avLst/>
          </a:prstGeom>
          <a:noFill/>
          <a:ln/>
        </p:spPr>
        <p:txBody>
          <a:bodyPr wrap="square" lIns="0" tIns="0" rIns="0" bIns="0" rtlCol="0" anchor="ctr"/>
          <a:lstStyle/>
          <a:p>
            <a:pPr marL="0" indent="0" algn="ctr">
              <a:buNone/>
            </a:pPr>
            <a:r>
              <a:rPr lang="en-US" sz="3600" b="1" dirty="0">
                <a:solidFill>
                  <a:srgbClr val="4A4A4A"/>
                </a:solidFill>
                <a:latin typeface="Century Gothic" pitchFamily="34" charset="0"/>
                <a:ea typeface="Century Gothic" pitchFamily="34" charset="-122"/>
                <a:cs typeface="Century Gothic" pitchFamily="34" charset="-120"/>
              </a:rPr>
              <a:t>M</a:t>
            </a:r>
            <a:endParaRPr lang="en-US" sz="3600" dirty="0"/>
          </a:p>
        </p:txBody>
      </p:sp>
      <p:sp>
        <p:nvSpPr>
          <p:cNvPr id="26" name="Text 23"/>
          <p:cNvSpPr txBox="1"/>
          <p:nvPr/>
        </p:nvSpPr>
        <p:spPr>
          <a:xfrm>
            <a:off x="9272016" y="2697480"/>
            <a:ext cx="2240280" cy="457200"/>
          </a:xfrm>
          <a:prstGeom prst="rect">
            <a:avLst/>
          </a:prstGeom>
          <a:noFill/>
          <a:ln/>
        </p:spPr>
        <p:txBody>
          <a:bodyPr wrap="square" lIns="0" tIns="0" rIns="0" bIns="0" rtlCol="0" anchor="t"/>
          <a:lstStyle/>
          <a:p>
            <a:pPr marL="0" indent="0">
              <a:buNone/>
            </a:pPr>
            <a:r>
              <a:rPr lang="en-US" sz="1800" b="1" dirty="0">
                <a:solidFill>
                  <a:srgbClr val="4A4A4A"/>
                </a:solidFill>
                <a:latin typeface="Century Gothic" pitchFamily="34" charset="0"/>
                <a:ea typeface="Century Gothic" pitchFamily="34" charset="-122"/>
                <a:cs typeface="Century Gothic" pitchFamily="34" charset="-120"/>
              </a:rPr>
              <a:t>Make the request</a:t>
            </a:r>
            <a:endParaRPr lang="en-US" sz="1800" dirty="0"/>
          </a:p>
        </p:txBody>
      </p:sp>
      <p:sp>
        <p:nvSpPr>
          <p:cNvPr id="27" name="Text 24"/>
          <p:cNvSpPr txBox="1"/>
          <p:nvPr/>
        </p:nvSpPr>
        <p:spPr>
          <a:xfrm>
            <a:off x="9272016" y="3246120"/>
            <a:ext cx="2148840" cy="1097280"/>
          </a:xfrm>
          <a:prstGeom prst="rect">
            <a:avLst/>
          </a:prstGeom>
          <a:noFill/>
          <a:ln/>
        </p:spPr>
        <p:txBody>
          <a:bodyPr wrap="square" lIns="0" tIns="0" rIns="0" bIns="0" rtlCol="0" anchor="t"/>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Be specific about what needs to happen next.</a:t>
            </a:r>
            <a:endParaRPr lang="en-US" sz="1500" dirty="0"/>
          </a:p>
        </p:txBody>
      </p:sp>
      <p:sp>
        <p:nvSpPr>
          <p:cNvPr id="28" name="Shape 25"/>
          <p:cNvSpPr/>
          <p:nvPr/>
        </p:nvSpPr>
        <p:spPr>
          <a:xfrm>
            <a:off x="548640" y="4754880"/>
            <a:ext cx="3566160" cy="1005840"/>
          </a:xfrm>
          <a:prstGeom prst="roundRect">
            <a:avLst>
              <a:gd name="adj" fmla="val 13636"/>
            </a:avLst>
          </a:prstGeom>
          <a:solidFill>
            <a:srgbClr val="636363"/>
          </a:solidFill>
          <a:ln w="9525">
            <a:solidFill>
              <a:srgbClr val="636363"/>
            </a:solidFill>
            <a:prstDash val="solid"/>
          </a:ln>
        </p:spPr>
        <p:txBody>
          <a:bodyPr/>
          <a:lstStyle/>
          <a:p>
            <a:endParaRPr lang="en-CA"/>
          </a:p>
        </p:txBody>
      </p:sp>
      <p:sp>
        <p:nvSpPr>
          <p:cNvPr id="29" name="Text 26"/>
          <p:cNvSpPr txBox="1"/>
          <p:nvPr/>
        </p:nvSpPr>
        <p:spPr>
          <a:xfrm>
            <a:off x="731520" y="4754880"/>
            <a:ext cx="3200400" cy="1005840"/>
          </a:xfrm>
          <a:prstGeom prst="rect">
            <a:avLst/>
          </a:prstGeom>
          <a:noFill/>
          <a:ln/>
        </p:spPr>
        <p:txBody>
          <a:bodyPr wrap="square" lIns="0" tIns="0" rIns="0" bIns="0" rtlCol="0" anchor="ctr"/>
          <a:lstStyle/>
          <a:p>
            <a:pPr marL="0" indent="0" algn="ctr">
              <a:buNone/>
            </a:pPr>
            <a:r>
              <a:rPr lang="en-US" sz="1600" b="1" dirty="0">
                <a:solidFill>
                  <a:srgbClr val="E2CD74"/>
                </a:solidFill>
                <a:latin typeface="Century Gothic" pitchFamily="34" charset="0"/>
                <a:ea typeface="Century Gothic" pitchFamily="34" charset="-122"/>
                <a:cs typeface="Century Gothic" pitchFamily="34" charset="-120"/>
              </a:rPr>
              <a:t>Acknowledgement</a:t>
            </a:r>
            <a:r>
              <a:rPr lang="en-US" sz="1600" dirty="0">
                <a:solidFill>
                  <a:srgbClr val="FFFFFF"/>
                </a:solidFill>
                <a:latin typeface="Century Gothic" pitchFamily="34" charset="0"/>
                <a:ea typeface="Century Gothic" pitchFamily="34" charset="-122"/>
                <a:cs typeface="Century Gothic" pitchFamily="34" charset="-120"/>
              </a:rPr>
              <a:t> is not </a:t>
            </a:r>
            <a:r>
              <a:rPr lang="en-US" sz="1600" b="1" dirty="0">
                <a:solidFill>
                  <a:srgbClr val="FFFFFF"/>
                </a:solidFill>
                <a:latin typeface="Century Gothic" pitchFamily="34" charset="0"/>
                <a:ea typeface="Century Gothic" pitchFamily="34" charset="-122"/>
                <a:cs typeface="Century Gothic" pitchFamily="34" charset="-120"/>
              </a:rPr>
              <a:t>agreement</a:t>
            </a:r>
            <a:endParaRPr lang="en-US" sz="1600" dirty="0"/>
          </a:p>
        </p:txBody>
      </p:sp>
      <p:sp>
        <p:nvSpPr>
          <p:cNvPr id="30" name="Shape 27"/>
          <p:cNvSpPr/>
          <p:nvPr/>
        </p:nvSpPr>
        <p:spPr>
          <a:xfrm>
            <a:off x="4315968" y="4754880"/>
            <a:ext cx="3566160" cy="1005840"/>
          </a:xfrm>
          <a:prstGeom prst="roundRect">
            <a:avLst>
              <a:gd name="adj" fmla="val 13636"/>
            </a:avLst>
          </a:prstGeom>
          <a:solidFill>
            <a:srgbClr val="636363"/>
          </a:solidFill>
          <a:ln w="9525">
            <a:solidFill>
              <a:srgbClr val="636363"/>
            </a:solidFill>
            <a:prstDash val="solid"/>
          </a:ln>
        </p:spPr>
        <p:txBody>
          <a:bodyPr/>
          <a:lstStyle/>
          <a:p>
            <a:endParaRPr lang="en-CA"/>
          </a:p>
        </p:txBody>
      </p:sp>
      <p:sp>
        <p:nvSpPr>
          <p:cNvPr id="31" name="Text 28"/>
          <p:cNvSpPr txBox="1"/>
          <p:nvPr/>
        </p:nvSpPr>
        <p:spPr>
          <a:xfrm>
            <a:off x="4498848" y="4754880"/>
            <a:ext cx="3200400" cy="1005840"/>
          </a:xfrm>
          <a:prstGeom prst="rect">
            <a:avLst/>
          </a:prstGeom>
          <a:noFill/>
          <a:ln/>
        </p:spPr>
        <p:txBody>
          <a:bodyPr wrap="square" lIns="0" tIns="0" rIns="0" bIns="0" rtlCol="0" anchor="ctr"/>
          <a:lstStyle/>
          <a:p>
            <a:pPr marL="0" indent="0" algn="ctr">
              <a:buNone/>
            </a:pPr>
            <a:r>
              <a:rPr lang="en-US" sz="1600" b="1" dirty="0">
                <a:solidFill>
                  <a:srgbClr val="E2CD74"/>
                </a:solidFill>
                <a:latin typeface="Century Gothic" pitchFamily="34" charset="0"/>
                <a:ea typeface="Century Gothic" pitchFamily="34" charset="-122"/>
                <a:cs typeface="Century Gothic" pitchFamily="34" charset="-120"/>
              </a:rPr>
              <a:t>Impact</a:t>
            </a:r>
            <a:r>
              <a:rPr lang="en-US" sz="1600" dirty="0">
                <a:solidFill>
                  <a:srgbClr val="FFFFFF"/>
                </a:solidFill>
                <a:latin typeface="Century Gothic" pitchFamily="34" charset="0"/>
                <a:ea typeface="Century Gothic" pitchFamily="34" charset="-122"/>
                <a:cs typeface="Century Gothic" pitchFamily="34" charset="-120"/>
              </a:rPr>
              <a:t> is not </a:t>
            </a:r>
            <a:r>
              <a:rPr lang="en-US" sz="1600" b="1" dirty="0">
                <a:solidFill>
                  <a:srgbClr val="FFFFFF"/>
                </a:solidFill>
                <a:latin typeface="Century Gothic" pitchFamily="34" charset="0"/>
                <a:ea typeface="Century Gothic" pitchFamily="34" charset="-122"/>
                <a:cs typeface="Century Gothic" pitchFamily="34" charset="-120"/>
              </a:rPr>
              <a:t>judgement</a:t>
            </a:r>
            <a:endParaRPr lang="en-US" sz="1600" dirty="0"/>
          </a:p>
        </p:txBody>
      </p:sp>
      <p:sp>
        <p:nvSpPr>
          <p:cNvPr id="32" name="Shape 29"/>
          <p:cNvSpPr/>
          <p:nvPr/>
        </p:nvSpPr>
        <p:spPr>
          <a:xfrm>
            <a:off x="8083296" y="4754880"/>
            <a:ext cx="3566160" cy="1005840"/>
          </a:xfrm>
          <a:prstGeom prst="roundRect">
            <a:avLst>
              <a:gd name="adj" fmla="val 13636"/>
            </a:avLst>
          </a:prstGeom>
          <a:solidFill>
            <a:srgbClr val="636363"/>
          </a:solidFill>
          <a:ln w="9525">
            <a:solidFill>
              <a:srgbClr val="636363"/>
            </a:solidFill>
            <a:prstDash val="solid"/>
          </a:ln>
        </p:spPr>
        <p:txBody>
          <a:bodyPr/>
          <a:lstStyle/>
          <a:p>
            <a:endParaRPr lang="en-CA"/>
          </a:p>
        </p:txBody>
      </p:sp>
      <p:sp>
        <p:nvSpPr>
          <p:cNvPr id="33" name="Text 30"/>
          <p:cNvSpPr txBox="1"/>
          <p:nvPr/>
        </p:nvSpPr>
        <p:spPr>
          <a:xfrm>
            <a:off x="8266176" y="4754880"/>
            <a:ext cx="3200400" cy="1005840"/>
          </a:xfrm>
          <a:prstGeom prst="rect">
            <a:avLst/>
          </a:prstGeom>
          <a:noFill/>
          <a:ln/>
        </p:spPr>
        <p:txBody>
          <a:bodyPr wrap="square" lIns="0" tIns="0" rIns="0" bIns="0" rtlCol="0" anchor="ctr"/>
          <a:lstStyle/>
          <a:p>
            <a:pPr marL="0" indent="0" algn="ctr">
              <a:buNone/>
            </a:pPr>
            <a:r>
              <a:rPr lang="en-US" sz="1600" b="1" dirty="0">
                <a:solidFill>
                  <a:srgbClr val="E2CD74"/>
                </a:solidFill>
                <a:latin typeface="Century Gothic" pitchFamily="34" charset="0"/>
                <a:ea typeface="Century Gothic" pitchFamily="34" charset="-122"/>
                <a:cs typeface="Century Gothic" pitchFamily="34" charset="-120"/>
              </a:rPr>
              <a:t>A request</a:t>
            </a:r>
            <a:r>
              <a:rPr lang="en-US" sz="1600" dirty="0">
                <a:solidFill>
                  <a:srgbClr val="FFFFFF"/>
                </a:solidFill>
                <a:latin typeface="Century Gothic" pitchFamily="34" charset="0"/>
                <a:ea typeface="Century Gothic" pitchFamily="34" charset="-122"/>
                <a:cs typeface="Century Gothic" pitchFamily="34" charset="-120"/>
              </a:rPr>
              <a:t> is not </a:t>
            </a:r>
            <a:r>
              <a:rPr lang="en-US" sz="1600" b="1" dirty="0">
                <a:solidFill>
                  <a:srgbClr val="FFFFFF"/>
                </a:solidFill>
                <a:latin typeface="Century Gothic" pitchFamily="34" charset="0"/>
                <a:ea typeface="Century Gothic" pitchFamily="34" charset="-122"/>
                <a:cs typeface="Century Gothic" pitchFamily="34" charset="-120"/>
              </a:rPr>
              <a:t>a vague suggestion</a:t>
            </a:r>
            <a:endParaRPr lang="en-US" sz="1600" dirty="0"/>
          </a:p>
        </p:txBody>
      </p:sp>
      <p:sp>
        <p:nvSpPr>
          <p:cNvPr id="34"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3  |  COMMUNICATING EFFECTIVELY</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CALM in Action: Repeated Lateness</a:t>
            </a:r>
            <a:endParaRPr lang="en-US" sz="3000" dirty="0"/>
          </a:p>
        </p:txBody>
      </p:sp>
      <p:sp>
        <p:nvSpPr>
          <p:cNvPr id="5" name="Shape 2"/>
          <p:cNvSpPr/>
          <p:nvPr/>
        </p:nvSpPr>
        <p:spPr>
          <a:xfrm>
            <a:off x="548640" y="1325880"/>
            <a:ext cx="4206240" cy="4480560"/>
          </a:xfrm>
          <a:prstGeom prst="roundRect">
            <a:avLst>
              <a:gd name="adj" fmla="val 3261"/>
            </a:avLst>
          </a:prstGeom>
          <a:solidFill>
            <a:srgbClr val="F2F2F2"/>
          </a:solidFill>
          <a:ln w="9525">
            <a:solidFill>
              <a:srgbClr val="F2F2F2"/>
            </a:solidFill>
            <a:prstDash val="solid"/>
          </a:ln>
        </p:spPr>
        <p:txBody>
          <a:bodyPr/>
          <a:lstStyle/>
          <a:p>
            <a:endParaRPr lang="en-CA"/>
          </a:p>
        </p:txBody>
      </p:sp>
      <p:sp>
        <p:nvSpPr>
          <p:cNvPr id="6" name="Text 3"/>
          <p:cNvSpPr txBox="1"/>
          <p:nvPr/>
        </p:nvSpPr>
        <p:spPr>
          <a:xfrm>
            <a:off x="868680" y="1554480"/>
            <a:ext cx="3566160" cy="320040"/>
          </a:xfrm>
          <a:prstGeom prst="rect">
            <a:avLst/>
          </a:prstGeom>
          <a:noFill/>
          <a:ln/>
        </p:spPr>
        <p:txBody>
          <a:bodyPr wrap="square" lIns="0" tIns="0" rIns="0" bIns="0" rtlCol="0" anchor="t"/>
          <a:lstStyle/>
          <a:p>
            <a:pPr marL="0" indent="0">
              <a:buNone/>
            </a:pPr>
            <a:r>
              <a:rPr lang="en-US" sz="1200" b="1" kern="0" spc="200" dirty="0">
                <a:solidFill>
                  <a:srgbClr val="8C8C8C"/>
                </a:solidFill>
                <a:latin typeface="Century Gothic" pitchFamily="34" charset="0"/>
                <a:ea typeface="Century Gothic" pitchFamily="34" charset="-122"/>
                <a:cs typeface="Century Gothic" pitchFamily="34" charset="-120"/>
              </a:rPr>
              <a:t>VAGUE</a:t>
            </a:r>
            <a:endParaRPr lang="en-US" sz="1200" dirty="0"/>
          </a:p>
        </p:txBody>
      </p:sp>
      <p:sp>
        <p:nvSpPr>
          <p:cNvPr id="7" name="Text 4"/>
          <p:cNvSpPr txBox="1"/>
          <p:nvPr/>
        </p:nvSpPr>
        <p:spPr>
          <a:xfrm>
            <a:off x="868680" y="2011680"/>
            <a:ext cx="3566160" cy="2286000"/>
          </a:xfrm>
          <a:prstGeom prst="rect">
            <a:avLst/>
          </a:prstGeom>
          <a:noFill/>
          <a:ln/>
        </p:spPr>
        <p:txBody>
          <a:bodyPr wrap="square" lIns="0" tIns="0" rIns="0" bIns="0" rtlCol="0" anchor="t"/>
          <a:lstStyle/>
          <a:p>
            <a:pPr marL="0" indent="0">
              <a:buNone/>
            </a:pPr>
            <a:r>
              <a:rPr lang="en-US" sz="2000" i="1" dirty="0">
                <a:solidFill>
                  <a:srgbClr val="8C8C8C"/>
                </a:solidFill>
                <a:latin typeface="Century Gothic" pitchFamily="34" charset="0"/>
                <a:ea typeface="Century Gothic" pitchFamily="34" charset="-122"/>
                <a:cs typeface="Century Gothic" pitchFamily="34" charset="-120"/>
              </a:rPr>
              <a:t>"Can you just try to be more mindful about getting here on time?"</a:t>
            </a:r>
            <a:endParaRPr lang="en-US" sz="2000" dirty="0"/>
          </a:p>
        </p:txBody>
      </p:sp>
      <p:sp>
        <p:nvSpPr>
          <p:cNvPr id="8" name="Shape 5"/>
          <p:cNvSpPr/>
          <p:nvPr/>
        </p:nvSpPr>
        <p:spPr>
          <a:xfrm>
            <a:off x="5029200" y="1325880"/>
            <a:ext cx="6629400" cy="4480560"/>
          </a:xfrm>
          <a:prstGeom prst="roundRect">
            <a:avLst>
              <a:gd name="adj" fmla="val 3061"/>
            </a:avLst>
          </a:prstGeom>
          <a:solidFill>
            <a:srgbClr val="FFFFFF"/>
          </a:solidFill>
          <a:ln w="25400">
            <a:solidFill>
              <a:srgbClr val="E2CD74"/>
            </a:solidFill>
            <a:prstDash val="solid"/>
          </a:ln>
        </p:spPr>
        <p:txBody>
          <a:bodyPr/>
          <a:lstStyle/>
          <a:p>
            <a:endParaRPr lang="en-CA"/>
          </a:p>
        </p:txBody>
      </p:sp>
      <p:sp>
        <p:nvSpPr>
          <p:cNvPr id="9" name="Text 6"/>
          <p:cNvSpPr txBox="1"/>
          <p:nvPr/>
        </p:nvSpPr>
        <p:spPr>
          <a:xfrm>
            <a:off x="5349240" y="1554480"/>
            <a:ext cx="2743200" cy="320040"/>
          </a:xfrm>
          <a:prstGeom prst="rect">
            <a:avLst/>
          </a:prstGeom>
          <a:noFill/>
          <a:ln/>
        </p:spPr>
        <p:txBody>
          <a:bodyPr wrap="square" lIns="0" tIns="0" rIns="0" bIns="0" rtlCol="0" anchor="t"/>
          <a:lstStyle/>
          <a:p>
            <a:pPr marL="0" indent="0">
              <a:buNone/>
            </a:pPr>
            <a:r>
              <a:rPr lang="en-US" sz="1200" b="1" kern="0" spc="200" dirty="0">
                <a:solidFill>
                  <a:srgbClr val="C9AE4B"/>
                </a:solidFill>
                <a:latin typeface="Century Gothic" pitchFamily="34" charset="0"/>
                <a:ea typeface="Century Gothic" pitchFamily="34" charset="-122"/>
                <a:cs typeface="Century Gothic" pitchFamily="34" charset="-120"/>
              </a:rPr>
              <a:t>CALM</a:t>
            </a:r>
            <a:endParaRPr lang="en-US" sz="1200" dirty="0"/>
          </a:p>
        </p:txBody>
      </p:sp>
      <p:sp>
        <p:nvSpPr>
          <p:cNvPr id="10" name="Shape 7"/>
          <p:cNvSpPr/>
          <p:nvPr/>
        </p:nvSpPr>
        <p:spPr>
          <a:xfrm>
            <a:off x="5349240" y="1984248"/>
            <a:ext cx="420624" cy="420624"/>
          </a:xfrm>
          <a:prstGeom prst="ellipse">
            <a:avLst/>
          </a:prstGeom>
          <a:solidFill>
            <a:srgbClr val="E2CD74"/>
          </a:solidFill>
          <a:ln w="12700">
            <a:solidFill>
              <a:srgbClr val="E2CD74"/>
            </a:solidFill>
            <a:prstDash val="solid"/>
          </a:ln>
        </p:spPr>
        <p:txBody>
          <a:bodyPr/>
          <a:lstStyle/>
          <a:p>
            <a:endParaRPr lang="en-CA"/>
          </a:p>
        </p:txBody>
      </p:sp>
      <p:sp>
        <p:nvSpPr>
          <p:cNvPr id="11" name="Text 8"/>
          <p:cNvSpPr txBox="1"/>
          <p:nvPr/>
        </p:nvSpPr>
        <p:spPr>
          <a:xfrm>
            <a:off x="5349240" y="1984248"/>
            <a:ext cx="420624" cy="420624"/>
          </a:xfrm>
          <a:prstGeom prst="rect">
            <a:avLst/>
          </a:prstGeom>
          <a:noFill/>
          <a:ln/>
        </p:spPr>
        <p:txBody>
          <a:bodyPr wrap="square" lIns="0" tIns="0" rIns="0" bIns="0" rtlCol="0" anchor="ctr"/>
          <a:lstStyle/>
          <a:p>
            <a:pPr marL="0" indent="0" algn="ctr">
              <a:buNone/>
            </a:pPr>
            <a:r>
              <a:rPr lang="en-US" sz="1500" b="1" dirty="0">
                <a:solidFill>
                  <a:srgbClr val="4A4A4A"/>
                </a:solidFill>
                <a:latin typeface="Century Gothic" pitchFamily="34" charset="0"/>
                <a:ea typeface="Century Gothic" pitchFamily="34" charset="-122"/>
                <a:cs typeface="Century Gothic" pitchFamily="34" charset="-120"/>
              </a:rPr>
              <a:t>C</a:t>
            </a:r>
            <a:endParaRPr lang="en-US" sz="1500" dirty="0"/>
          </a:p>
        </p:txBody>
      </p:sp>
      <p:sp>
        <p:nvSpPr>
          <p:cNvPr id="12" name="Text 9"/>
          <p:cNvSpPr txBox="1"/>
          <p:nvPr/>
        </p:nvSpPr>
        <p:spPr>
          <a:xfrm>
            <a:off x="5943600" y="1965960"/>
            <a:ext cx="5486400" cy="731520"/>
          </a:xfrm>
          <a:prstGeom prst="rect">
            <a:avLst/>
          </a:prstGeom>
          <a:noFill/>
          <a:ln/>
        </p:spPr>
        <p:txBody>
          <a:bodyPr wrap="square" lIns="0" tIns="0" rIns="0" bIns="0" rtlCol="0" anchor="t"/>
          <a:lstStyle/>
          <a:p>
            <a:pPr marL="0" indent="0">
              <a:buNone/>
            </a:pPr>
            <a:r>
              <a:rPr lang="en-US" sz="1600" i="1" dirty="0">
                <a:solidFill>
                  <a:srgbClr val="8C8C8C"/>
                </a:solidFill>
                <a:latin typeface="Century Gothic" pitchFamily="34" charset="0"/>
                <a:ea typeface="Century Gothic" pitchFamily="34" charset="-122"/>
                <a:cs typeface="Century Gothic" pitchFamily="34" charset="-120"/>
              </a:rPr>
              <a:t>(Before speaking: one breath. My goal is a reliable 8:00 start, not a lecture.)</a:t>
            </a:r>
            <a:endParaRPr lang="en-US" sz="1600" dirty="0"/>
          </a:p>
        </p:txBody>
      </p:sp>
      <p:sp>
        <p:nvSpPr>
          <p:cNvPr id="13" name="Shape 10"/>
          <p:cNvSpPr/>
          <p:nvPr/>
        </p:nvSpPr>
        <p:spPr>
          <a:xfrm>
            <a:off x="5349240" y="2825496"/>
            <a:ext cx="420624" cy="420624"/>
          </a:xfrm>
          <a:prstGeom prst="ellipse">
            <a:avLst/>
          </a:prstGeom>
          <a:solidFill>
            <a:srgbClr val="E2CD74"/>
          </a:solidFill>
          <a:ln w="12700">
            <a:solidFill>
              <a:srgbClr val="E2CD74"/>
            </a:solidFill>
            <a:prstDash val="solid"/>
          </a:ln>
        </p:spPr>
        <p:txBody>
          <a:bodyPr/>
          <a:lstStyle/>
          <a:p>
            <a:endParaRPr lang="en-CA"/>
          </a:p>
        </p:txBody>
      </p:sp>
      <p:sp>
        <p:nvSpPr>
          <p:cNvPr id="14" name="Text 11"/>
          <p:cNvSpPr txBox="1"/>
          <p:nvPr/>
        </p:nvSpPr>
        <p:spPr>
          <a:xfrm>
            <a:off x="5349240" y="2825496"/>
            <a:ext cx="420624" cy="420624"/>
          </a:xfrm>
          <a:prstGeom prst="rect">
            <a:avLst/>
          </a:prstGeom>
          <a:noFill/>
          <a:ln/>
        </p:spPr>
        <p:txBody>
          <a:bodyPr wrap="square" lIns="0" tIns="0" rIns="0" bIns="0" rtlCol="0" anchor="ctr"/>
          <a:lstStyle/>
          <a:p>
            <a:pPr marL="0" indent="0" algn="ctr">
              <a:buNone/>
            </a:pPr>
            <a:r>
              <a:rPr lang="en-US" sz="1500" b="1" dirty="0">
                <a:solidFill>
                  <a:srgbClr val="4A4A4A"/>
                </a:solidFill>
                <a:latin typeface="Century Gothic" pitchFamily="34" charset="0"/>
                <a:ea typeface="Century Gothic" pitchFamily="34" charset="-122"/>
                <a:cs typeface="Century Gothic" pitchFamily="34" charset="-120"/>
              </a:rPr>
              <a:t>A</a:t>
            </a:r>
            <a:endParaRPr lang="en-US" sz="1500" dirty="0"/>
          </a:p>
        </p:txBody>
      </p:sp>
      <p:sp>
        <p:nvSpPr>
          <p:cNvPr id="15" name="Text 12"/>
          <p:cNvSpPr txBox="1"/>
          <p:nvPr/>
        </p:nvSpPr>
        <p:spPr>
          <a:xfrm>
            <a:off x="5943600" y="2807208"/>
            <a:ext cx="5486400" cy="548640"/>
          </a:xfrm>
          <a:prstGeom prst="rect">
            <a:avLst/>
          </a:prstGeom>
          <a:noFill/>
          <a:ln/>
        </p:spPr>
        <p:txBody>
          <a:bodyPr wrap="square" lIns="0" tIns="0" rIns="0" bIns="0" rtlCol="0" anchor="t"/>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"I know mornings can be unpredictable."</a:t>
            </a:r>
            <a:endParaRPr lang="en-US" sz="1600" dirty="0"/>
          </a:p>
        </p:txBody>
      </p:sp>
      <p:sp>
        <p:nvSpPr>
          <p:cNvPr id="16" name="Shape 13"/>
          <p:cNvSpPr/>
          <p:nvPr/>
        </p:nvSpPr>
        <p:spPr>
          <a:xfrm>
            <a:off x="5349240" y="3483864"/>
            <a:ext cx="420624" cy="420624"/>
          </a:xfrm>
          <a:prstGeom prst="ellipse">
            <a:avLst/>
          </a:prstGeom>
          <a:solidFill>
            <a:srgbClr val="E2CD74"/>
          </a:solidFill>
          <a:ln w="12700">
            <a:solidFill>
              <a:srgbClr val="E2CD74"/>
            </a:solidFill>
            <a:prstDash val="solid"/>
          </a:ln>
        </p:spPr>
        <p:txBody>
          <a:bodyPr/>
          <a:lstStyle/>
          <a:p>
            <a:endParaRPr lang="en-CA"/>
          </a:p>
        </p:txBody>
      </p:sp>
      <p:sp>
        <p:nvSpPr>
          <p:cNvPr id="17" name="Text 14"/>
          <p:cNvSpPr txBox="1"/>
          <p:nvPr/>
        </p:nvSpPr>
        <p:spPr>
          <a:xfrm>
            <a:off x="5349240" y="3483864"/>
            <a:ext cx="420624" cy="420624"/>
          </a:xfrm>
          <a:prstGeom prst="rect">
            <a:avLst/>
          </a:prstGeom>
          <a:noFill/>
          <a:ln/>
        </p:spPr>
        <p:txBody>
          <a:bodyPr wrap="square" lIns="0" tIns="0" rIns="0" bIns="0" rtlCol="0" anchor="ctr"/>
          <a:lstStyle/>
          <a:p>
            <a:pPr marL="0" indent="0" algn="ctr">
              <a:buNone/>
            </a:pPr>
            <a:r>
              <a:rPr lang="en-US" sz="1500" b="1" dirty="0">
                <a:solidFill>
                  <a:srgbClr val="4A4A4A"/>
                </a:solidFill>
                <a:latin typeface="Century Gothic" pitchFamily="34" charset="0"/>
                <a:ea typeface="Century Gothic" pitchFamily="34" charset="-122"/>
                <a:cs typeface="Century Gothic" pitchFamily="34" charset="-120"/>
              </a:rPr>
              <a:t>L</a:t>
            </a:r>
            <a:endParaRPr lang="en-US" sz="1500" dirty="0"/>
          </a:p>
        </p:txBody>
      </p:sp>
      <p:sp>
        <p:nvSpPr>
          <p:cNvPr id="18" name="Text 15"/>
          <p:cNvSpPr txBox="1"/>
          <p:nvPr/>
        </p:nvSpPr>
        <p:spPr>
          <a:xfrm>
            <a:off x="5943600" y="3465576"/>
            <a:ext cx="5486400" cy="914400"/>
          </a:xfrm>
          <a:prstGeom prst="rect">
            <a:avLst/>
          </a:prstGeom>
          <a:noFill/>
          <a:ln/>
        </p:spPr>
        <p:txBody>
          <a:bodyPr wrap="square" lIns="0" tIns="0" rIns="0" bIns="0" rtlCol="0" anchor="t"/>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"When the shift starts without you, the handover gets rushed and another staff member has to cover."</a:t>
            </a:r>
            <a:endParaRPr lang="en-US" sz="1600" dirty="0"/>
          </a:p>
        </p:txBody>
      </p:sp>
      <p:sp>
        <p:nvSpPr>
          <p:cNvPr id="19" name="Shape 16"/>
          <p:cNvSpPr/>
          <p:nvPr/>
        </p:nvSpPr>
        <p:spPr>
          <a:xfrm>
            <a:off x="5349240" y="4507992"/>
            <a:ext cx="420624" cy="420624"/>
          </a:xfrm>
          <a:prstGeom prst="ellipse">
            <a:avLst/>
          </a:prstGeom>
          <a:solidFill>
            <a:srgbClr val="E2CD74"/>
          </a:solidFill>
          <a:ln w="12700">
            <a:solidFill>
              <a:srgbClr val="E2CD74"/>
            </a:solidFill>
            <a:prstDash val="solid"/>
          </a:ln>
        </p:spPr>
        <p:txBody>
          <a:bodyPr/>
          <a:lstStyle/>
          <a:p>
            <a:endParaRPr lang="en-CA"/>
          </a:p>
        </p:txBody>
      </p:sp>
      <p:sp>
        <p:nvSpPr>
          <p:cNvPr id="20" name="Text 17"/>
          <p:cNvSpPr txBox="1"/>
          <p:nvPr/>
        </p:nvSpPr>
        <p:spPr>
          <a:xfrm>
            <a:off x="5349240" y="4507992"/>
            <a:ext cx="420624" cy="420624"/>
          </a:xfrm>
          <a:prstGeom prst="rect">
            <a:avLst/>
          </a:prstGeom>
          <a:noFill/>
          <a:ln/>
        </p:spPr>
        <p:txBody>
          <a:bodyPr wrap="square" lIns="0" tIns="0" rIns="0" bIns="0" rtlCol="0" anchor="ctr"/>
          <a:lstStyle/>
          <a:p>
            <a:pPr marL="0" indent="0" algn="ctr">
              <a:buNone/>
            </a:pPr>
            <a:r>
              <a:rPr lang="en-US" sz="1500" b="1" dirty="0">
                <a:solidFill>
                  <a:srgbClr val="4A4A4A"/>
                </a:solidFill>
                <a:latin typeface="Century Gothic" pitchFamily="34" charset="0"/>
                <a:ea typeface="Century Gothic" pitchFamily="34" charset="-122"/>
                <a:cs typeface="Century Gothic" pitchFamily="34" charset="-120"/>
              </a:rPr>
              <a:t>M</a:t>
            </a:r>
            <a:endParaRPr lang="en-US" sz="1500" dirty="0"/>
          </a:p>
        </p:txBody>
      </p:sp>
      <p:sp>
        <p:nvSpPr>
          <p:cNvPr id="21" name="Text 18"/>
          <p:cNvSpPr txBox="1"/>
          <p:nvPr/>
        </p:nvSpPr>
        <p:spPr>
          <a:xfrm>
            <a:off x="5943600" y="4489704"/>
            <a:ext cx="5486400" cy="914400"/>
          </a:xfrm>
          <a:prstGeom prst="rect">
            <a:avLst/>
          </a:prstGeom>
          <a:noFill/>
          <a:ln/>
        </p:spPr>
        <p:txBody>
          <a:bodyPr wrap="square" lIns="0" tIns="0" rIns="0" bIns="0" rtlCol="0" anchor="t"/>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"I need you here and ready for the 8:00 start. What could get in the way of that?"</a:t>
            </a:r>
            <a:endParaRPr lang="en-US" sz="1600" dirty="0"/>
          </a:p>
        </p:txBody>
      </p:sp>
      <p:sp>
        <p:nvSpPr>
          <p:cNvPr id="22" name="Text 19"/>
          <p:cNvSpPr txBox="1"/>
          <p:nvPr/>
        </p:nvSpPr>
        <p:spPr>
          <a:xfrm>
            <a:off x="548640" y="5989320"/>
            <a:ext cx="11109960" cy="365760"/>
          </a:xfrm>
          <a:prstGeom prst="rect">
            <a:avLst/>
          </a:prstGeom>
          <a:noFill/>
          <a:ln/>
        </p:spPr>
        <p:txBody>
          <a:bodyPr wrap="square" lIns="0" tIns="0" rIns="0" bIns="0" rtlCol="0" anchor="t"/>
          <a:lstStyle/>
          <a:p>
            <a:pPr marL="0" indent="0">
              <a:buNone/>
            </a:pPr>
            <a:r>
              <a:rPr lang="en-US" sz="1600" b="1" dirty="0">
                <a:solidFill>
                  <a:srgbClr val="4A4A4A"/>
                </a:solidFill>
                <a:latin typeface="Century Gothic" pitchFamily="34" charset="0"/>
                <a:ea typeface="Century Gothic" pitchFamily="34" charset="-122"/>
                <a:cs typeface="Century Gothic" pitchFamily="34" charset="-120"/>
              </a:rPr>
              <a:t>What is different about the second version?</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bg>
      <p:bgPr>
        <a:solidFill>
          <a:srgbClr val="F8F3D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3  |  COMMUNICATING EFFECTIVELY</a:t>
            </a:r>
            <a:endParaRPr lang="en-US" sz="900" dirty="0"/>
          </a:p>
        </p:txBody>
      </p:sp>
      <p:sp>
        <p:nvSpPr>
          <p:cNvPr id="4" name="Shape 1"/>
          <p:cNvSpPr/>
          <p:nvPr/>
        </p:nvSpPr>
        <p:spPr>
          <a:xfrm>
            <a:off x="1463040" y="457200"/>
            <a:ext cx="3927348" cy="420624"/>
          </a:xfrm>
          <a:prstGeom prst="roundRect">
            <a:avLst>
              <a:gd name="adj" fmla="val 26087"/>
            </a:avLst>
          </a:prstGeom>
          <a:solidFill>
            <a:srgbClr val="E2CD74"/>
          </a:solidFill>
          <a:ln w="12700">
            <a:solidFill>
              <a:srgbClr val="E2CD74"/>
            </a:solidFill>
            <a:prstDash val="solid"/>
          </a:ln>
        </p:spPr>
        <p:txBody>
          <a:bodyPr/>
          <a:lstStyle/>
          <a:p>
            <a:endParaRPr lang="en-CA"/>
          </a:p>
        </p:txBody>
      </p:sp>
      <p:sp>
        <p:nvSpPr>
          <p:cNvPr id="5" name="Text 2"/>
          <p:cNvSpPr txBox="1"/>
          <p:nvPr/>
        </p:nvSpPr>
        <p:spPr>
          <a:xfrm>
            <a:off x="1463040" y="457200"/>
            <a:ext cx="3927348" cy="420624"/>
          </a:xfrm>
          <a:prstGeom prst="rect">
            <a:avLst/>
          </a:prstGeom>
          <a:noFill/>
          <a:ln/>
        </p:spPr>
        <p:txBody>
          <a:bodyPr wrap="square" lIns="0" tIns="0" rIns="0" bIns="0" rtlCol="0" anchor="ctr"/>
          <a:lstStyle/>
          <a:p>
            <a:pPr marL="0" indent="0" algn="ctr">
              <a:buNone/>
            </a:pPr>
            <a:r>
              <a:rPr lang="en-US" sz="1200" b="1" kern="0" spc="150" dirty="0">
                <a:solidFill>
                  <a:srgbClr val="4A4A4A"/>
                </a:solidFill>
                <a:latin typeface="Century Gothic" pitchFamily="34" charset="0"/>
                <a:ea typeface="Century Gothic" pitchFamily="34" charset="-122"/>
                <a:cs typeface="Century Gothic" pitchFamily="34" charset="-120"/>
              </a:rPr>
              <a:t>SKILL PRACTICE  |  LEADERSHIP LAB</a:t>
            </a:r>
            <a:endParaRPr lang="en-US" sz="1200" dirty="0"/>
          </a:p>
        </p:txBody>
      </p:sp>
      <p:sp>
        <p:nvSpPr>
          <p:cNvPr id="6" name="Shape 3"/>
          <p:cNvSpPr/>
          <p:nvPr/>
        </p:nvSpPr>
        <p:spPr>
          <a:xfrm>
            <a:off x="10104120" y="420624"/>
            <a:ext cx="1645920" cy="493776"/>
          </a:xfrm>
          <a:prstGeom prst="roundRect">
            <a:avLst>
              <a:gd name="adj" fmla="val 25926"/>
            </a:avLst>
          </a:prstGeom>
          <a:solidFill>
            <a:srgbClr val="636363"/>
          </a:solidFill>
          <a:ln w="12700">
            <a:solidFill>
              <a:srgbClr val="636363"/>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259568" y="502920"/>
            <a:ext cx="329184" cy="329184"/>
          </a:xfrm>
          <a:prstGeom prst="rect">
            <a:avLst/>
          </a:prstGeom>
        </p:spPr>
      </p:pic>
      <p:sp>
        <p:nvSpPr>
          <p:cNvPr id="8" name="Text 4"/>
          <p:cNvSpPr txBox="1"/>
          <p:nvPr/>
        </p:nvSpPr>
        <p:spPr>
          <a:xfrm>
            <a:off x="10652760" y="420624"/>
            <a:ext cx="1051560" cy="493776"/>
          </a:xfrm>
          <a:prstGeom prst="rect">
            <a:avLst/>
          </a:prstGeom>
          <a:noFill/>
          <a:ln/>
        </p:spPr>
        <p:txBody>
          <a:bodyPr wrap="square" lIns="0" tIns="0" rIns="0" bIns="0" rtlCol="0" anchor="ctr"/>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13 MIN</a:t>
            </a:r>
            <a:endParaRPr lang="en-US" sz="1500" dirty="0"/>
          </a:p>
        </p:txBody>
      </p:sp>
      <p:sp>
        <p:nvSpPr>
          <p:cNvPr id="9" name="Shape 5"/>
          <p:cNvSpPr/>
          <p:nvPr/>
        </p:nvSpPr>
        <p:spPr>
          <a:xfrm>
            <a:off x="8663940" y="420624"/>
            <a:ext cx="1165860"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0" name="Image 2" descr="preencoded.png"/>
          <p:cNvPicPr>
            <a:picLocks noChangeAspect="1"/>
          </p:cNvPicPr>
          <p:nvPr/>
        </p:nvPicPr>
        <p:blipFill>
          <a:blip r:embed="rId5"/>
          <a:stretch>
            <a:fillRect/>
          </a:stretch>
        </p:blipFill>
        <p:spPr>
          <a:xfrm>
            <a:off x="8801100" y="512064"/>
            <a:ext cx="310896" cy="310896"/>
          </a:xfrm>
          <a:prstGeom prst="rect">
            <a:avLst/>
          </a:prstGeom>
        </p:spPr>
      </p:pic>
      <p:sp>
        <p:nvSpPr>
          <p:cNvPr id="11" name="Text 6"/>
          <p:cNvSpPr txBox="1"/>
          <p:nvPr/>
        </p:nvSpPr>
        <p:spPr>
          <a:xfrm>
            <a:off x="9176004" y="420624"/>
            <a:ext cx="617220"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Pairs</a:t>
            </a:r>
            <a:endParaRPr lang="en-US" sz="1300" dirty="0"/>
          </a:p>
        </p:txBody>
      </p:sp>
      <p:sp>
        <p:nvSpPr>
          <p:cNvPr id="12" name="Text 7"/>
          <p:cNvSpPr txBox="1"/>
          <p:nvPr/>
        </p:nvSpPr>
        <p:spPr>
          <a:xfrm>
            <a:off x="548640" y="1280160"/>
            <a:ext cx="5486400" cy="274320"/>
          </a:xfrm>
          <a:prstGeom prst="rect">
            <a:avLst/>
          </a:prstGeom>
          <a:noFill/>
          <a:ln/>
        </p:spPr>
        <p:txBody>
          <a:bodyPr wrap="square" lIns="0" tIns="0" rIns="0" bIns="0" rtlCol="0" anchor="t"/>
          <a:lstStyle/>
          <a:p>
            <a:pPr marL="0" indent="0">
              <a:buNone/>
            </a:pPr>
            <a:r>
              <a:rPr lang="en-US" sz="1100" b="1" kern="0" spc="150" dirty="0">
                <a:solidFill>
                  <a:srgbClr val="8C8C8C"/>
                </a:solidFill>
                <a:latin typeface="Century Gothic" pitchFamily="34" charset="0"/>
                <a:ea typeface="Century Gothic" pitchFamily="34" charset="-122"/>
                <a:cs typeface="Century Gothic" pitchFamily="34" charset="-120"/>
              </a:rPr>
              <a:t>CHOOSE ONE SITUATION</a:t>
            </a:r>
            <a:endParaRPr lang="en-US" sz="1100" dirty="0"/>
          </a:p>
        </p:txBody>
      </p:sp>
      <p:sp>
        <p:nvSpPr>
          <p:cNvPr id="13" name="Shape 8"/>
          <p:cNvSpPr/>
          <p:nvPr/>
        </p:nvSpPr>
        <p:spPr>
          <a:xfrm>
            <a:off x="548640" y="1645920"/>
            <a:ext cx="5989320" cy="658368"/>
          </a:xfrm>
          <a:prstGeom prst="roundRect">
            <a:avLst>
              <a:gd name="adj" fmla="val 20833"/>
            </a:avLst>
          </a:prstGeom>
          <a:solidFill>
            <a:srgbClr val="FFFFFF"/>
          </a:solidFill>
          <a:ln w="9525">
            <a:solidFill>
              <a:srgbClr val="D9D9D9"/>
            </a:solidFill>
            <a:prstDash val="solid"/>
          </a:ln>
        </p:spPr>
        <p:txBody>
          <a:bodyPr/>
          <a:lstStyle/>
          <a:p>
            <a:endParaRPr lang="en-CA"/>
          </a:p>
        </p:txBody>
      </p:sp>
      <p:sp>
        <p:nvSpPr>
          <p:cNvPr id="14" name="Text 9"/>
          <p:cNvSpPr txBox="1"/>
          <p:nvPr/>
        </p:nvSpPr>
        <p:spPr>
          <a:xfrm>
            <a:off x="822960" y="1645920"/>
            <a:ext cx="5577840" cy="658368"/>
          </a:xfrm>
          <a:prstGeom prst="rect">
            <a:avLst/>
          </a:prstGeom>
          <a:noFill/>
          <a:ln/>
        </p:spPr>
        <p:txBody>
          <a:bodyPr wrap="square" lIns="0" tIns="0" rIns="0" bIns="0" rtlCol="0" anchor="ctr"/>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A team member makes passive comments about a recent decision</a:t>
            </a:r>
            <a:endParaRPr lang="en-US" sz="1500" dirty="0"/>
          </a:p>
        </p:txBody>
      </p:sp>
      <p:sp>
        <p:nvSpPr>
          <p:cNvPr id="15" name="Shape 10"/>
          <p:cNvSpPr/>
          <p:nvPr/>
        </p:nvSpPr>
        <p:spPr>
          <a:xfrm>
            <a:off x="548640" y="2414016"/>
            <a:ext cx="5989320" cy="658368"/>
          </a:xfrm>
          <a:prstGeom prst="roundRect">
            <a:avLst>
              <a:gd name="adj" fmla="val 20833"/>
            </a:avLst>
          </a:prstGeom>
          <a:solidFill>
            <a:srgbClr val="FFFFFF"/>
          </a:solidFill>
          <a:ln w="9525">
            <a:solidFill>
              <a:srgbClr val="D9D9D9"/>
            </a:solidFill>
            <a:prstDash val="solid"/>
          </a:ln>
        </p:spPr>
        <p:txBody>
          <a:bodyPr/>
          <a:lstStyle/>
          <a:p>
            <a:endParaRPr lang="en-CA"/>
          </a:p>
        </p:txBody>
      </p:sp>
      <p:sp>
        <p:nvSpPr>
          <p:cNvPr id="16" name="Text 11"/>
          <p:cNvSpPr txBox="1"/>
          <p:nvPr/>
        </p:nvSpPr>
        <p:spPr>
          <a:xfrm>
            <a:off x="822960" y="2414016"/>
            <a:ext cx="5577840" cy="658368"/>
          </a:xfrm>
          <a:prstGeom prst="rect">
            <a:avLst/>
          </a:prstGeom>
          <a:noFill/>
          <a:ln/>
        </p:spPr>
        <p:txBody>
          <a:bodyPr wrap="square" lIns="0" tIns="0" rIns="0" bIns="0" rtlCol="0" anchor="ctr"/>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Someone says, "I thought that wasn't my job"</a:t>
            </a:r>
            <a:endParaRPr lang="en-US" sz="1500" dirty="0"/>
          </a:p>
        </p:txBody>
      </p:sp>
      <p:sp>
        <p:nvSpPr>
          <p:cNvPr id="17" name="Shape 12"/>
          <p:cNvSpPr/>
          <p:nvPr/>
        </p:nvSpPr>
        <p:spPr>
          <a:xfrm>
            <a:off x="548640" y="3182112"/>
            <a:ext cx="5989320" cy="658368"/>
          </a:xfrm>
          <a:prstGeom prst="roundRect">
            <a:avLst>
              <a:gd name="adj" fmla="val 20833"/>
            </a:avLst>
          </a:prstGeom>
          <a:solidFill>
            <a:srgbClr val="FFFFFF"/>
          </a:solidFill>
          <a:ln w="9525">
            <a:solidFill>
              <a:srgbClr val="D9D9D9"/>
            </a:solidFill>
            <a:prstDash val="solid"/>
          </a:ln>
        </p:spPr>
        <p:txBody>
          <a:bodyPr/>
          <a:lstStyle/>
          <a:p>
            <a:endParaRPr lang="en-CA"/>
          </a:p>
        </p:txBody>
      </p:sp>
      <p:sp>
        <p:nvSpPr>
          <p:cNvPr id="18" name="Text 13"/>
          <p:cNvSpPr txBox="1"/>
          <p:nvPr/>
        </p:nvSpPr>
        <p:spPr>
          <a:xfrm>
            <a:off x="822960" y="3182112"/>
            <a:ext cx="5577840" cy="658368"/>
          </a:xfrm>
          <a:prstGeom prst="rect">
            <a:avLst/>
          </a:prstGeom>
          <a:noFill/>
          <a:ln/>
        </p:spPr>
        <p:txBody>
          <a:bodyPr wrap="square" lIns="0" tIns="0" rIns="0" bIns="0" rtlCol="0" anchor="ctr"/>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A staff member calls you on your days off about non-urgent issues</a:t>
            </a:r>
            <a:endParaRPr lang="en-US" sz="1500" dirty="0"/>
          </a:p>
        </p:txBody>
      </p:sp>
      <p:sp>
        <p:nvSpPr>
          <p:cNvPr id="19" name="Shape 14"/>
          <p:cNvSpPr/>
          <p:nvPr/>
        </p:nvSpPr>
        <p:spPr>
          <a:xfrm>
            <a:off x="548640" y="3950208"/>
            <a:ext cx="5989320" cy="658368"/>
          </a:xfrm>
          <a:prstGeom prst="roundRect">
            <a:avLst>
              <a:gd name="adj" fmla="val 20833"/>
            </a:avLst>
          </a:prstGeom>
          <a:solidFill>
            <a:srgbClr val="FFFFFF"/>
          </a:solidFill>
          <a:ln w="9525">
            <a:solidFill>
              <a:srgbClr val="D9D9D9"/>
            </a:solidFill>
            <a:prstDash val="solid"/>
          </a:ln>
        </p:spPr>
        <p:txBody>
          <a:bodyPr/>
          <a:lstStyle/>
          <a:p>
            <a:endParaRPr lang="en-CA"/>
          </a:p>
        </p:txBody>
      </p:sp>
      <p:sp>
        <p:nvSpPr>
          <p:cNvPr id="20" name="Text 15"/>
          <p:cNvSpPr txBox="1"/>
          <p:nvPr/>
        </p:nvSpPr>
        <p:spPr>
          <a:xfrm>
            <a:off x="822960" y="3950208"/>
            <a:ext cx="5577840" cy="658368"/>
          </a:xfrm>
          <a:prstGeom prst="rect">
            <a:avLst/>
          </a:prstGeom>
          <a:noFill/>
          <a:ln/>
        </p:spPr>
        <p:txBody>
          <a:bodyPr wrap="square" lIns="0" tIns="0" rIns="0" bIns="0" rtlCol="0" anchor="ctr"/>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Someone challenges your decision in front of others</a:t>
            </a:r>
            <a:endParaRPr lang="en-US" sz="1500" dirty="0"/>
          </a:p>
        </p:txBody>
      </p:sp>
      <p:sp>
        <p:nvSpPr>
          <p:cNvPr id="21" name="Shape 16"/>
          <p:cNvSpPr/>
          <p:nvPr/>
        </p:nvSpPr>
        <p:spPr>
          <a:xfrm>
            <a:off x="548640" y="4718304"/>
            <a:ext cx="5989320" cy="658368"/>
          </a:xfrm>
          <a:prstGeom prst="roundRect">
            <a:avLst>
              <a:gd name="adj" fmla="val 20833"/>
            </a:avLst>
          </a:prstGeom>
          <a:solidFill>
            <a:srgbClr val="E2CD74"/>
          </a:solidFill>
          <a:ln w="9525">
            <a:solidFill>
              <a:srgbClr val="E2CD74"/>
            </a:solidFill>
            <a:prstDash val="solid"/>
          </a:ln>
        </p:spPr>
        <p:txBody>
          <a:bodyPr/>
          <a:lstStyle/>
          <a:p>
            <a:endParaRPr lang="en-CA"/>
          </a:p>
        </p:txBody>
      </p:sp>
      <p:sp>
        <p:nvSpPr>
          <p:cNvPr id="22" name="Text 17"/>
          <p:cNvSpPr txBox="1"/>
          <p:nvPr/>
        </p:nvSpPr>
        <p:spPr>
          <a:xfrm>
            <a:off x="822960" y="4718304"/>
            <a:ext cx="5577840" cy="658368"/>
          </a:xfrm>
          <a:prstGeom prst="rect">
            <a:avLst/>
          </a:prstGeom>
          <a:noFill/>
          <a:ln/>
        </p:spPr>
        <p:txBody>
          <a:bodyPr wrap="square" lIns="0" tIns="0" rIns="0" bIns="0" rtlCol="0" anchor="ctr"/>
          <a:lstStyle/>
          <a:p>
            <a:pPr marL="0" indent="0">
              <a:buNone/>
            </a:pPr>
            <a:r>
              <a:rPr lang="en-US" sz="1500" b="1" dirty="0">
                <a:solidFill>
                  <a:srgbClr val="4A4A4A"/>
                </a:solidFill>
                <a:latin typeface="Century Gothic" pitchFamily="34" charset="0"/>
                <a:ea typeface="Century Gothic" pitchFamily="34" charset="-122"/>
                <a:cs typeface="Century Gothic" pitchFamily="34" charset="-120"/>
              </a:rPr>
              <a:t>A real conversation you need to have</a:t>
            </a:r>
            <a:endParaRPr lang="en-US" sz="1500" dirty="0"/>
          </a:p>
        </p:txBody>
      </p:sp>
      <p:sp>
        <p:nvSpPr>
          <p:cNvPr id="23" name="Text 18"/>
          <p:cNvSpPr txBox="1"/>
          <p:nvPr/>
        </p:nvSpPr>
        <p:spPr>
          <a:xfrm>
            <a:off x="6903720" y="1280160"/>
            <a:ext cx="4572000" cy="274320"/>
          </a:xfrm>
          <a:prstGeom prst="rect">
            <a:avLst/>
          </a:prstGeom>
          <a:noFill/>
          <a:ln/>
        </p:spPr>
        <p:txBody>
          <a:bodyPr wrap="square" lIns="0" tIns="0" rIns="0" bIns="0" rtlCol="0" anchor="t"/>
          <a:lstStyle/>
          <a:p>
            <a:pPr marL="0" indent="0">
              <a:buNone/>
            </a:pPr>
            <a:r>
              <a:rPr lang="en-US" sz="1100" b="1" kern="0" spc="150" dirty="0">
                <a:solidFill>
                  <a:srgbClr val="8C8C8C"/>
                </a:solidFill>
                <a:latin typeface="Century Gothic" pitchFamily="34" charset="0"/>
                <a:ea typeface="Century Gothic" pitchFamily="34" charset="-122"/>
                <a:cs typeface="Century Gothic" pitchFamily="34" charset="-120"/>
              </a:rPr>
              <a:t>HOW IT RUNS</a:t>
            </a:r>
            <a:endParaRPr lang="en-US" sz="1100" dirty="0"/>
          </a:p>
        </p:txBody>
      </p:sp>
      <p:sp>
        <p:nvSpPr>
          <p:cNvPr id="24" name="Shape 19"/>
          <p:cNvSpPr/>
          <p:nvPr/>
        </p:nvSpPr>
        <p:spPr>
          <a:xfrm>
            <a:off x="6903720" y="1645920"/>
            <a:ext cx="4754880" cy="457200"/>
          </a:xfrm>
          <a:prstGeom prst="roundRect">
            <a:avLst>
              <a:gd name="adj" fmla="val 30000"/>
            </a:avLst>
          </a:prstGeom>
          <a:solidFill>
            <a:srgbClr val="FFFFFF"/>
          </a:solidFill>
          <a:ln w="9525">
            <a:solidFill>
              <a:srgbClr val="D9D9D9"/>
            </a:solidFill>
            <a:prstDash val="solid"/>
          </a:ln>
        </p:spPr>
        <p:txBody>
          <a:bodyPr/>
          <a:lstStyle/>
          <a:p>
            <a:endParaRPr lang="en-CA"/>
          </a:p>
        </p:txBody>
      </p:sp>
      <p:sp>
        <p:nvSpPr>
          <p:cNvPr id="25" name="Text 20"/>
          <p:cNvSpPr txBox="1"/>
          <p:nvPr/>
        </p:nvSpPr>
        <p:spPr>
          <a:xfrm>
            <a:off x="7132320" y="1645920"/>
            <a:ext cx="3291840" cy="457200"/>
          </a:xfrm>
          <a:prstGeom prst="rect">
            <a:avLst/>
          </a:prstGeom>
          <a:noFill/>
          <a:ln/>
        </p:spPr>
        <p:txBody>
          <a:bodyPr wrap="square" lIns="0" tIns="0" rIns="0" bIns="0" rtlCol="0" anchor="ctr"/>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Prepare using CALM</a:t>
            </a:r>
            <a:endParaRPr lang="en-US" sz="1500" dirty="0"/>
          </a:p>
        </p:txBody>
      </p:sp>
      <p:sp>
        <p:nvSpPr>
          <p:cNvPr id="26" name="Text 21"/>
          <p:cNvSpPr txBox="1"/>
          <p:nvPr/>
        </p:nvSpPr>
        <p:spPr>
          <a:xfrm>
            <a:off x="10332720" y="1645920"/>
            <a:ext cx="1143000" cy="457200"/>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2 min</a:t>
            </a:r>
            <a:endParaRPr lang="en-US" sz="1400" dirty="0"/>
          </a:p>
        </p:txBody>
      </p:sp>
      <p:sp>
        <p:nvSpPr>
          <p:cNvPr id="27" name="Shape 22"/>
          <p:cNvSpPr/>
          <p:nvPr/>
        </p:nvSpPr>
        <p:spPr>
          <a:xfrm>
            <a:off x="6903720" y="2194560"/>
            <a:ext cx="4754880" cy="457200"/>
          </a:xfrm>
          <a:prstGeom prst="roundRect">
            <a:avLst>
              <a:gd name="adj" fmla="val 30000"/>
            </a:avLst>
          </a:prstGeom>
          <a:solidFill>
            <a:srgbClr val="FFFFFF"/>
          </a:solidFill>
          <a:ln w="9525">
            <a:solidFill>
              <a:srgbClr val="D9D9D9"/>
            </a:solidFill>
            <a:prstDash val="solid"/>
          </a:ln>
        </p:spPr>
        <p:txBody>
          <a:bodyPr/>
          <a:lstStyle/>
          <a:p>
            <a:endParaRPr lang="en-CA"/>
          </a:p>
        </p:txBody>
      </p:sp>
      <p:sp>
        <p:nvSpPr>
          <p:cNvPr id="28" name="Text 23"/>
          <p:cNvSpPr txBox="1"/>
          <p:nvPr/>
        </p:nvSpPr>
        <p:spPr>
          <a:xfrm>
            <a:off x="7132320" y="2194560"/>
            <a:ext cx="3291840" cy="457200"/>
          </a:xfrm>
          <a:prstGeom prst="rect">
            <a:avLst/>
          </a:prstGeom>
          <a:noFill/>
          <a:ln/>
        </p:spPr>
        <p:txBody>
          <a:bodyPr wrap="square" lIns="0" tIns="0" rIns="0" bIns="0" rtlCol="0" anchor="ctr"/>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Person A: conversation</a:t>
            </a:r>
            <a:endParaRPr lang="en-US" sz="1500" dirty="0"/>
          </a:p>
        </p:txBody>
      </p:sp>
      <p:sp>
        <p:nvSpPr>
          <p:cNvPr id="29" name="Text 24"/>
          <p:cNvSpPr txBox="1"/>
          <p:nvPr/>
        </p:nvSpPr>
        <p:spPr>
          <a:xfrm>
            <a:off x="10332720" y="2194560"/>
            <a:ext cx="1143000" cy="457200"/>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3 min</a:t>
            </a:r>
            <a:endParaRPr lang="en-US" sz="1400" dirty="0"/>
          </a:p>
        </p:txBody>
      </p:sp>
      <p:sp>
        <p:nvSpPr>
          <p:cNvPr id="30" name="Shape 25"/>
          <p:cNvSpPr/>
          <p:nvPr/>
        </p:nvSpPr>
        <p:spPr>
          <a:xfrm>
            <a:off x="6903720" y="2743200"/>
            <a:ext cx="4754880" cy="457200"/>
          </a:xfrm>
          <a:prstGeom prst="roundRect">
            <a:avLst>
              <a:gd name="adj" fmla="val 30000"/>
            </a:avLst>
          </a:prstGeom>
          <a:solidFill>
            <a:srgbClr val="EFE8CC"/>
          </a:solidFill>
          <a:ln w="9525">
            <a:solidFill>
              <a:srgbClr val="D9D9D9"/>
            </a:solidFill>
            <a:prstDash val="solid"/>
          </a:ln>
        </p:spPr>
        <p:txBody>
          <a:bodyPr/>
          <a:lstStyle/>
          <a:p>
            <a:endParaRPr lang="en-CA"/>
          </a:p>
        </p:txBody>
      </p:sp>
      <p:sp>
        <p:nvSpPr>
          <p:cNvPr id="31" name="Text 26"/>
          <p:cNvSpPr txBox="1"/>
          <p:nvPr/>
        </p:nvSpPr>
        <p:spPr>
          <a:xfrm>
            <a:off x="7132320" y="2743200"/>
            <a:ext cx="3291840" cy="457200"/>
          </a:xfrm>
          <a:prstGeom prst="rect">
            <a:avLst/>
          </a:prstGeom>
          <a:noFill/>
          <a:ln/>
        </p:spPr>
        <p:txBody>
          <a:bodyPr wrap="square" lIns="0" tIns="0" rIns="0" bIns="0" rtlCol="0" anchor="ctr"/>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Feedback to A</a:t>
            </a:r>
            <a:endParaRPr lang="en-US" sz="1500" dirty="0"/>
          </a:p>
        </p:txBody>
      </p:sp>
      <p:sp>
        <p:nvSpPr>
          <p:cNvPr id="32" name="Text 27"/>
          <p:cNvSpPr txBox="1"/>
          <p:nvPr/>
        </p:nvSpPr>
        <p:spPr>
          <a:xfrm>
            <a:off x="10332720" y="2743200"/>
            <a:ext cx="1143000" cy="457200"/>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1 min</a:t>
            </a:r>
            <a:endParaRPr lang="en-US" sz="1400" dirty="0"/>
          </a:p>
        </p:txBody>
      </p:sp>
      <p:sp>
        <p:nvSpPr>
          <p:cNvPr id="33" name="Shape 28"/>
          <p:cNvSpPr/>
          <p:nvPr/>
        </p:nvSpPr>
        <p:spPr>
          <a:xfrm>
            <a:off x="6903720" y="3291840"/>
            <a:ext cx="4754880" cy="457200"/>
          </a:xfrm>
          <a:prstGeom prst="roundRect">
            <a:avLst>
              <a:gd name="adj" fmla="val 30000"/>
            </a:avLst>
          </a:prstGeom>
          <a:solidFill>
            <a:srgbClr val="FFFFFF"/>
          </a:solidFill>
          <a:ln w="9525">
            <a:solidFill>
              <a:srgbClr val="D9D9D9"/>
            </a:solidFill>
            <a:prstDash val="solid"/>
          </a:ln>
        </p:spPr>
        <p:txBody>
          <a:bodyPr/>
          <a:lstStyle/>
          <a:p>
            <a:endParaRPr lang="en-CA"/>
          </a:p>
        </p:txBody>
      </p:sp>
      <p:sp>
        <p:nvSpPr>
          <p:cNvPr id="34" name="Text 29"/>
          <p:cNvSpPr txBox="1"/>
          <p:nvPr/>
        </p:nvSpPr>
        <p:spPr>
          <a:xfrm>
            <a:off x="7132320" y="3291840"/>
            <a:ext cx="3291840" cy="457200"/>
          </a:xfrm>
          <a:prstGeom prst="rect">
            <a:avLst/>
          </a:prstGeom>
          <a:noFill/>
          <a:ln/>
        </p:spPr>
        <p:txBody>
          <a:bodyPr wrap="square" lIns="0" tIns="0" rIns="0" bIns="0" rtlCol="0" anchor="ctr"/>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Person B: conversation</a:t>
            </a:r>
            <a:endParaRPr lang="en-US" sz="1500" dirty="0"/>
          </a:p>
        </p:txBody>
      </p:sp>
      <p:sp>
        <p:nvSpPr>
          <p:cNvPr id="35" name="Text 30"/>
          <p:cNvSpPr txBox="1"/>
          <p:nvPr/>
        </p:nvSpPr>
        <p:spPr>
          <a:xfrm>
            <a:off x="10332720" y="3291840"/>
            <a:ext cx="1143000" cy="457200"/>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3 min</a:t>
            </a:r>
            <a:endParaRPr lang="en-US" sz="1400" dirty="0"/>
          </a:p>
        </p:txBody>
      </p:sp>
      <p:sp>
        <p:nvSpPr>
          <p:cNvPr id="36" name="Shape 31"/>
          <p:cNvSpPr/>
          <p:nvPr/>
        </p:nvSpPr>
        <p:spPr>
          <a:xfrm>
            <a:off x="6903720" y="3840480"/>
            <a:ext cx="4754880" cy="457200"/>
          </a:xfrm>
          <a:prstGeom prst="roundRect">
            <a:avLst>
              <a:gd name="adj" fmla="val 30000"/>
            </a:avLst>
          </a:prstGeom>
          <a:solidFill>
            <a:srgbClr val="EFE8CC"/>
          </a:solidFill>
          <a:ln w="9525">
            <a:solidFill>
              <a:srgbClr val="D9D9D9"/>
            </a:solidFill>
            <a:prstDash val="solid"/>
          </a:ln>
        </p:spPr>
        <p:txBody>
          <a:bodyPr/>
          <a:lstStyle/>
          <a:p>
            <a:endParaRPr lang="en-CA"/>
          </a:p>
        </p:txBody>
      </p:sp>
      <p:sp>
        <p:nvSpPr>
          <p:cNvPr id="37" name="Text 32"/>
          <p:cNvSpPr txBox="1"/>
          <p:nvPr/>
        </p:nvSpPr>
        <p:spPr>
          <a:xfrm>
            <a:off x="7132320" y="3840480"/>
            <a:ext cx="3291840" cy="457200"/>
          </a:xfrm>
          <a:prstGeom prst="rect">
            <a:avLst/>
          </a:prstGeom>
          <a:noFill/>
          <a:ln/>
        </p:spPr>
        <p:txBody>
          <a:bodyPr wrap="square" lIns="0" tIns="0" rIns="0" bIns="0" rtlCol="0" anchor="ctr"/>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Feedback to B</a:t>
            </a:r>
            <a:endParaRPr lang="en-US" sz="1500" dirty="0"/>
          </a:p>
        </p:txBody>
      </p:sp>
      <p:sp>
        <p:nvSpPr>
          <p:cNvPr id="38" name="Text 33"/>
          <p:cNvSpPr txBox="1"/>
          <p:nvPr/>
        </p:nvSpPr>
        <p:spPr>
          <a:xfrm>
            <a:off x="10332720" y="3840480"/>
            <a:ext cx="1143000" cy="457200"/>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1 min</a:t>
            </a:r>
            <a:endParaRPr lang="en-US" sz="1400" dirty="0"/>
          </a:p>
        </p:txBody>
      </p:sp>
      <p:sp>
        <p:nvSpPr>
          <p:cNvPr id="39" name="Shape 34"/>
          <p:cNvSpPr/>
          <p:nvPr/>
        </p:nvSpPr>
        <p:spPr>
          <a:xfrm>
            <a:off x="6903720" y="4389120"/>
            <a:ext cx="4754880" cy="457200"/>
          </a:xfrm>
          <a:prstGeom prst="roundRect">
            <a:avLst>
              <a:gd name="adj" fmla="val 30000"/>
            </a:avLst>
          </a:prstGeom>
          <a:solidFill>
            <a:srgbClr val="FFFFFF"/>
          </a:solidFill>
          <a:ln w="9525">
            <a:solidFill>
              <a:srgbClr val="D9D9D9"/>
            </a:solidFill>
            <a:prstDash val="solid"/>
          </a:ln>
        </p:spPr>
        <p:txBody>
          <a:bodyPr/>
          <a:lstStyle/>
          <a:p>
            <a:endParaRPr lang="en-CA"/>
          </a:p>
        </p:txBody>
      </p:sp>
      <p:sp>
        <p:nvSpPr>
          <p:cNvPr id="40" name="Text 35"/>
          <p:cNvSpPr txBox="1"/>
          <p:nvPr/>
        </p:nvSpPr>
        <p:spPr>
          <a:xfrm>
            <a:off x="7132320" y="4389120"/>
            <a:ext cx="3291840" cy="457200"/>
          </a:xfrm>
          <a:prstGeom prst="rect">
            <a:avLst/>
          </a:prstGeom>
          <a:noFill/>
          <a:ln/>
        </p:spPr>
        <p:txBody>
          <a:bodyPr wrap="square" lIns="0" tIns="0" rIns="0" bIns="0" rtlCol="0" anchor="ctr"/>
          <a:lstStyle/>
          <a:p>
            <a:pPr marL="0" indent="0">
              <a:buNone/>
            </a:pPr>
            <a:r>
              <a:rPr lang="en-US" sz="1500" dirty="0">
                <a:solidFill>
                  <a:srgbClr val="4A4A4A"/>
                </a:solidFill>
                <a:latin typeface="Century Gothic" pitchFamily="34" charset="0"/>
                <a:ea typeface="Century Gothic" pitchFamily="34" charset="-122"/>
                <a:cs typeface="Century Gothic" pitchFamily="34" charset="-120"/>
              </a:rPr>
              <a:t>Discuss what helped</a:t>
            </a:r>
            <a:endParaRPr lang="en-US" sz="1500" dirty="0"/>
          </a:p>
        </p:txBody>
      </p:sp>
      <p:sp>
        <p:nvSpPr>
          <p:cNvPr id="41" name="Text 36"/>
          <p:cNvSpPr txBox="1"/>
          <p:nvPr/>
        </p:nvSpPr>
        <p:spPr>
          <a:xfrm>
            <a:off x="10332720" y="4389120"/>
            <a:ext cx="1143000" cy="457200"/>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3 min</a:t>
            </a:r>
            <a:endParaRPr lang="en-US" sz="1400" dirty="0"/>
          </a:p>
        </p:txBody>
      </p:sp>
      <p:sp>
        <p:nvSpPr>
          <p:cNvPr id="42" name="Shape 37"/>
          <p:cNvSpPr/>
          <p:nvPr/>
        </p:nvSpPr>
        <p:spPr>
          <a:xfrm>
            <a:off x="6903720" y="5074920"/>
            <a:ext cx="4754880" cy="914400"/>
          </a:xfrm>
          <a:prstGeom prst="roundRect">
            <a:avLst>
              <a:gd name="adj" fmla="val 15000"/>
            </a:avLst>
          </a:prstGeom>
          <a:solidFill>
            <a:srgbClr val="636363"/>
          </a:solidFill>
          <a:ln w="9525">
            <a:solidFill>
              <a:srgbClr val="636363"/>
            </a:solidFill>
            <a:prstDash val="solid"/>
          </a:ln>
        </p:spPr>
        <p:txBody>
          <a:bodyPr/>
          <a:lstStyle/>
          <a:p>
            <a:endParaRPr lang="en-CA"/>
          </a:p>
        </p:txBody>
      </p:sp>
      <p:sp>
        <p:nvSpPr>
          <p:cNvPr id="43" name="Text 38"/>
          <p:cNvSpPr txBox="1"/>
          <p:nvPr/>
        </p:nvSpPr>
        <p:spPr>
          <a:xfrm>
            <a:off x="7132320" y="5074920"/>
            <a:ext cx="4389120" cy="914400"/>
          </a:xfrm>
          <a:prstGeom prst="rect">
            <a:avLst/>
          </a:prstGeom>
          <a:noFill/>
          <a:ln/>
        </p:spPr>
        <p:txBody>
          <a:bodyPr wrap="square" lIns="0" tIns="0" rIns="0" bIns="0" rtlCol="0" anchor="ctr"/>
          <a:lstStyle/>
          <a:p>
            <a:pPr marL="0" indent="0">
              <a:buNone/>
            </a:pPr>
            <a:r>
              <a:rPr lang="en-US" sz="1000" b="1" kern="0" spc="150" dirty="0">
                <a:solidFill>
                  <a:srgbClr val="E2CD74"/>
                </a:solidFill>
                <a:latin typeface="Century Gothic" pitchFamily="34" charset="0"/>
                <a:ea typeface="Century Gothic" pitchFamily="34" charset="-122"/>
                <a:cs typeface="Century Gothic" pitchFamily="34" charset="-120"/>
              </a:rPr>
              <a:t>FEEDBACK PROMPT
</a:t>
            </a:r>
            <a:r>
              <a:rPr lang="en-US" sz="1400" dirty="0">
                <a:solidFill>
                  <a:srgbClr val="FFFFFF"/>
                </a:solidFill>
                <a:latin typeface="Century Gothic" pitchFamily="34" charset="0"/>
                <a:ea typeface="Century Gothic" pitchFamily="34" charset="-122"/>
                <a:cs typeface="Century Gothic" pitchFamily="34" charset="-120"/>
              </a:rPr>
              <a:t>What increased clarity without unnecessarily increasing defensiveness?</a:t>
            </a:r>
            <a:endParaRPr lang="en-US" sz="1600" dirty="0"/>
          </a:p>
        </p:txBody>
      </p:sp>
      <p:sp>
        <p:nvSpPr>
          <p:cNvPr id="44"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3  |  COMMUNICATING EFFECTIVELY</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Debrief: What Made It Easier or Harder?</a:t>
            </a:r>
            <a:endParaRPr lang="en-US" sz="3000" dirty="0"/>
          </a:p>
        </p:txBody>
      </p:sp>
      <p:sp>
        <p:nvSpPr>
          <p:cNvPr id="5" name="Shape 2"/>
          <p:cNvSpPr/>
          <p:nvPr/>
        </p:nvSpPr>
        <p:spPr>
          <a:xfrm>
            <a:off x="548640" y="1417320"/>
            <a:ext cx="5440680" cy="1965960"/>
          </a:xfrm>
          <a:prstGeom prst="roundRect">
            <a:avLst>
              <a:gd name="adj" fmla="val 6977"/>
            </a:avLst>
          </a:prstGeom>
          <a:solidFill>
            <a:srgbClr val="F2F2F2"/>
          </a:solidFill>
          <a:ln w="9525">
            <a:solidFill>
              <a:srgbClr val="F2F2F2"/>
            </a:solidFill>
            <a:prstDash val="solid"/>
          </a:ln>
        </p:spPr>
        <p:txBody>
          <a:bodyPr/>
          <a:lstStyle/>
          <a:p>
            <a:endParaRPr lang="en-CA"/>
          </a:p>
        </p:txBody>
      </p:sp>
      <p:sp>
        <p:nvSpPr>
          <p:cNvPr id="6" name="Shape 3"/>
          <p:cNvSpPr/>
          <p:nvPr/>
        </p:nvSpPr>
        <p:spPr>
          <a:xfrm>
            <a:off x="868680" y="196596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59790" y="2157070"/>
            <a:ext cx="486461" cy="486461"/>
          </a:xfrm>
          <a:prstGeom prst="rect">
            <a:avLst/>
          </a:prstGeom>
        </p:spPr>
      </p:pic>
      <p:sp>
        <p:nvSpPr>
          <p:cNvPr id="8" name="Text 4"/>
          <p:cNvSpPr txBox="1"/>
          <p:nvPr/>
        </p:nvSpPr>
        <p:spPr>
          <a:xfrm>
            <a:off x="2011680" y="1417320"/>
            <a:ext cx="3749040" cy="1965960"/>
          </a:xfrm>
          <a:prstGeom prst="rect">
            <a:avLst/>
          </a:prstGeom>
          <a:noFill/>
          <a:ln/>
        </p:spPr>
        <p:txBody>
          <a:bodyPr wrap="square" lIns="0" tIns="0" rIns="0" bIns="0" rtlCol="0" anchor="ctr"/>
          <a:lstStyle/>
          <a:p>
            <a:pPr marL="0" indent="0">
              <a:buNone/>
            </a:pPr>
            <a:r>
              <a:rPr lang="en-US" sz="2000" b="1" dirty="0">
                <a:solidFill>
                  <a:srgbClr val="4A4A4A"/>
                </a:solidFill>
                <a:latin typeface="Century Gothic" pitchFamily="34" charset="0"/>
                <a:ea typeface="Century Gothic" pitchFamily="34" charset="-122"/>
                <a:cs typeface="Century Gothic" pitchFamily="34" charset="-120"/>
              </a:rPr>
              <a:t>What helped you be clear?</a:t>
            </a:r>
            <a:endParaRPr lang="en-US" sz="2000" dirty="0"/>
          </a:p>
        </p:txBody>
      </p:sp>
      <p:sp>
        <p:nvSpPr>
          <p:cNvPr id="9" name="Shape 5"/>
          <p:cNvSpPr/>
          <p:nvPr/>
        </p:nvSpPr>
        <p:spPr>
          <a:xfrm>
            <a:off x="6217920" y="1417320"/>
            <a:ext cx="5440680" cy="1965960"/>
          </a:xfrm>
          <a:prstGeom prst="roundRect">
            <a:avLst>
              <a:gd name="adj" fmla="val 6977"/>
            </a:avLst>
          </a:prstGeom>
          <a:solidFill>
            <a:srgbClr val="F2F2F2"/>
          </a:solidFill>
          <a:ln w="9525">
            <a:solidFill>
              <a:srgbClr val="F2F2F2"/>
            </a:solidFill>
            <a:prstDash val="solid"/>
          </a:ln>
        </p:spPr>
        <p:txBody>
          <a:bodyPr/>
          <a:lstStyle/>
          <a:p>
            <a:endParaRPr lang="en-CA"/>
          </a:p>
        </p:txBody>
      </p:sp>
      <p:sp>
        <p:nvSpPr>
          <p:cNvPr id="10" name="Shape 6"/>
          <p:cNvSpPr/>
          <p:nvPr/>
        </p:nvSpPr>
        <p:spPr>
          <a:xfrm>
            <a:off x="6537960" y="196596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11" name="Image 2" descr="preencoded.png"/>
          <p:cNvPicPr>
            <a:picLocks noChangeAspect="1"/>
          </p:cNvPicPr>
          <p:nvPr/>
        </p:nvPicPr>
        <p:blipFill>
          <a:blip r:embed="rId5"/>
          <a:stretch>
            <a:fillRect/>
          </a:stretch>
        </p:blipFill>
        <p:spPr>
          <a:xfrm>
            <a:off x="6729070" y="2157070"/>
            <a:ext cx="486461" cy="486461"/>
          </a:xfrm>
          <a:prstGeom prst="rect">
            <a:avLst/>
          </a:prstGeom>
        </p:spPr>
      </p:pic>
      <p:sp>
        <p:nvSpPr>
          <p:cNvPr id="12" name="Text 7"/>
          <p:cNvSpPr txBox="1"/>
          <p:nvPr/>
        </p:nvSpPr>
        <p:spPr>
          <a:xfrm>
            <a:off x="7680960" y="1417320"/>
            <a:ext cx="3749040" cy="1965960"/>
          </a:xfrm>
          <a:prstGeom prst="rect">
            <a:avLst/>
          </a:prstGeom>
          <a:noFill/>
          <a:ln/>
        </p:spPr>
        <p:txBody>
          <a:bodyPr wrap="square" lIns="0" tIns="0" rIns="0" bIns="0" rtlCol="0" anchor="ctr"/>
          <a:lstStyle/>
          <a:p>
            <a:pPr marL="0" indent="0">
              <a:buNone/>
            </a:pPr>
            <a:r>
              <a:rPr lang="en-US" sz="2000" b="1" dirty="0">
                <a:solidFill>
                  <a:srgbClr val="4A4A4A"/>
                </a:solidFill>
                <a:latin typeface="Century Gothic" pitchFamily="34" charset="0"/>
                <a:ea typeface="Century Gothic" pitchFamily="34" charset="-122"/>
                <a:cs typeface="Century Gothic" pitchFamily="34" charset="-120"/>
              </a:rPr>
              <a:t>Where did you soften or over-explain?</a:t>
            </a:r>
            <a:endParaRPr lang="en-US" sz="2000" dirty="0"/>
          </a:p>
        </p:txBody>
      </p:sp>
      <p:sp>
        <p:nvSpPr>
          <p:cNvPr id="13" name="Shape 8"/>
          <p:cNvSpPr/>
          <p:nvPr/>
        </p:nvSpPr>
        <p:spPr>
          <a:xfrm>
            <a:off x="548640" y="3657600"/>
            <a:ext cx="5440680" cy="1965960"/>
          </a:xfrm>
          <a:prstGeom prst="roundRect">
            <a:avLst>
              <a:gd name="adj" fmla="val 6977"/>
            </a:avLst>
          </a:prstGeom>
          <a:solidFill>
            <a:srgbClr val="F2F2F2"/>
          </a:solidFill>
          <a:ln w="9525">
            <a:solidFill>
              <a:srgbClr val="F2F2F2"/>
            </a:solidFill>
            <a:prstDash val="solid"/>
          </a:ln>
        </p:spPr>
        <p:txBody>
          <a:bodyPr/>
          <a:lstStyle/>
          <a:p>
            <a:endParaRPr lang="en-CA"/>
          </a:p>
        </p:txBody>
      </p:sp>
      <p:sp>
        <p:nvSpPr>
          <p:cNvPr id="14" name="Shape 9"/>
          <p:cNvSpPr/>
          <p:nvPr/>
        </p:nvSpPr>
        <p:spPr>
          <a:xfrm>
            <a:off x="868680" y="420624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15" name="Image 3" descr="preencoded.png"/>
          <p:cNvPicPr>
            <a:picLocks noChangeAspect="1"/>
          </p:cNvPicPr>
          <p:nvPr/>
        </p:nvPicPr>
        <p:blipFill>
          <a:blip r:embed="rId6"/>
          <a:stretch>
            <a:fillRect/>
          </a:stretch>
        </p:blipFill>
        <p:spPr>
          <a:xfrm>
            <a:off x="1059790" y="4397350"/>
            <a:ext cx="486461" cy="486461"/>
          </a:xfrm>
          <a:prstGeom prst="rect">
            <a:avLst/>
          </a:prstGeom>
        </p:spPr>
      </p:pic>
      <p:sp>
        <p:nvSpPr>
          <p:cNvPr id="16" name="Text 10"/>
          <p:cNvSpPr txBox="1"/>
          <p:nvPr/>
        </p:nvSpPr>
        <p:spPr>
          <a:xfrm>
            <a:off x="2011680" y="3657600"/>
            <a:ext cx="3749040" cy="1965960"/>
          </a:xfrm>
          <a:prstGeom prst="rect">
            <a:avLst/>
          </a:prstGeom>
          <a:noFill/>
          <a:ln/>
        </p:spPr>
        <p:txBody>
          <a:bodyPr wrap="square" lIns="0" tIns="0" rIns="0" bIns="0" rtlCol="0" anchor="ctr"/>
          <a:lstStyle/>
          <a:p>
            <a:pPr marL="0" indent="0">
              <a:buNone/>
            </a:pPr>
            <a:r>
              <a:rPr lang="en-US" sz="2000" b="1" dirty="0">
                <a:solidFill>
                  <a:srgbClr val="4A4A4A"/>
                </a:solidFill>
                <a:latin typeface="Century Gothic" pitchFamily="34" charset="0"/>
                <a:ea typeface="Century Gothic" pitchFamily="34" charset="-122"/>
                <a:cs typeface="Century Gothic" pitchFamily="34" charset="-120"/>
              </a:rPr>
              <a:t>What happened when you asked instead of assumed?</a:t>
            </a:r>
            <a:endParaRPr lang="en-US" sz="2000" dirty="0"/>
          </a:p>
        </p:txBody>
      </p:sp>
      <p:sp>
        <p:nvSpPr>
          <p:cNvPr id="17" name="Shape 11"/>
          <p:cNvSpPr/>
          <p:nvPr/>
        </p:nvSpPr>
        <p:spPr>
          <a:xfrm>
            <a:off x="6217920" y="3657600"/>
            <a:ext cx="5440680" cy="1965960"/>
          </a:xfrm>
          <a:prstGeom prst="roundRect">
            <a:avLst>
              <a:gd name="adj" fmla="val 6977"/>
            </a:avLst>
          </a:prstGeom>
          <a:solidFill>
            <a:srgbClr val="F2F2F2"/>
          </a:solidFill>
          <a:ln w="9525">
            <a:solidFill>
              <a:srgbClr val="F2F2F2"/>
            </a:solidFill>
            <a:prstDash val="solid"/>
          </a:ln>
        </p:spPr>
        <p:txBody>
          <a:bodyPr/>
          <a:lstStyle/>
          <a:p>
            <a:endParaRPr lang="en-CA"/>
          </a:p>
        </p:txBody>
      </p:sp>
      <p:sp>
        <p:nvSpPr>
          <p:cNvPr id="18" name="Shape 12"/>
          <p:cNvSpPr/>
          <p:nvPr/>
        </p:nvSpPr>
        <p:spPr>
          <a:xfrm>
            <a:off x="6537960" y="4206240"/>
            <a:ext cx="868680" cy="868680"/>
          </a:xfrm>
          <a:prstGeom prst="ellipse">
            <a:avLst/>
          </a:prstGeom>
          <a:solidFill>
            <a:srgbClr val="E2CD74"/>
          </a:solidFill>
          <a:ln w="12700">
            <a:solidFill>
              <a:srgbClr val="E2CD74"/>
            </a:solidFill>
            <a:prstDash val="solid"/>
          </a:ln>
        </p:spPr>
        <p:txBody>
          <a:bodyPr/>
          <a:lstStyle/>
          <a:p>
            <a:endParaRPr lang="en-CA"/>
          </a:p>
        </p:txBody>
      </p:sp>
      <p:pic>
        <p:nvPicPr>
          <p:cNvPr id="19" name="Image 4" descr="preencoded.png"/>
          <p:cNvPicPr>
            <a:picLocks noChangeAspect="1"/>
          </p:cNvPicPr>
          <p:nvPr/>
        </p:nvPicPr>
        <p:blipFill>
          <a:blip r:embed="rId7"/>
          <a:stretch>
            <a:fillRect/>
          </a:stretch>
        </p:blipFill>
        <p:spPr>
          <a:xfrm>
            <a:off x="6729070" y="4397350"/>
            <a:ext cx="486461" cy="486461"/>
          </a:xfrm>
          <a:prstGeom prst="rect">
            <a:avLst/>
          </a:prstGeom>
        </p:spPr>
      </p:pic>
      <p:sp>
        <p:nvSpPr>
          <p:cNvPr id="20" name="Text 13"/>
          <p:cNvSpPr txBox="1"/>
          <p:nvPr/>
        </p:nvSpPr>
        <p:spPr>
          <a:xfrm>
            <a:off x="7680960" y="3657600"/>
            <a:ext cx="3749040" cy="1965960"/>
          </a:xfrm>
          <a:prstGeom prst="rect">
            <a:avLst/>
          </a:prstGeom>
          <a:noFill/>
          <a:ln/>
        </p:spPr>
        <p:txBody>
          <a:bodyPr wrap="square" lIns="0" tIns="0" rIns="0" bIns="0" rtlCol="0" anchor="ctr"/>
          <a:lstStyle/>
          <a:p>
            <a:pPr marL="0" indent="0">
              <a:buNone/>
            </a:pPr>
            <a:r>
              <a:rPr lang="en-US" sz="2000" b="1" dirty="0">
                <a:solidFill>
                  <a:srgbClr val="4A4A4A"/>
                </a:solidFill>
                <a:latin typeface="Century Gothic" pitchFamily="34" charset="0"/>
                <a:ea typeface="Century Gothic" pitchFamily="34" charset="-122"/>
                <a:cs typeface="Century Gothic" pitchFamily="34" charset="-120"/>
              </a:rPr>
              <a:t>What made the request feel respectful?</a:t>
            </a:r>
            <a:endParaRPr lang="en-US" sz="2000" dirty="0"/>
          </a:p>
        </p:txBody>
      </p:sp>
      <p:sp>
        <p:nvSpPr>
          <p:cNvPr id="21" name="Text 14"/>
          <p:cNvSpPr txBox="1"/>
          <p:nvPr/>
        </p:nvSpPr>
        <p:spPr>
          <a:xfrm>
            <a:off x="548640" y="5943600"/>
            <a:ext cx="11109960" cy="365760"/>
          </a:xfrm>
          <a:prstGeom prst="rect">
            <a:avLst/>
          </a:prstGeom>
          <a:noFill/>
          <a:ln/>
        </p:spPr>
        <p:txBody>
          <a:bodyPr wrap="square" lIns="0" tIns="0" rIns="0" bIns="0" rtlCol="0" anchor="t"/>
          <a:lstStyle/>
          <a:p>
            <a:pPr marL="0" indent="0">
              <a:buNone/>
            </a:pPr>
            <a:r>
              <a:rPr lang="en-US" sz="1400" i="1" dirty="0">
                <a:solidFill>
                  <a:srgbClr val="8C8C8C"/>
                </a:solidFill>
                <a:latin typeface="Century Gothic" pitchFamily="34" charset="0"/>
                <a:ea typeface="Century Gothic" pitchFamily="34" charset="-122"/>
                <a:cs typeface="Century Gothic" pitchFamily="34" charset="-120"/>
              </a:rPr>
              <a:t>We won't need all four. We'll stop when we've found the learning.</a:t>
            </a:r>
            <a:endParaRPr lang="en-US" sz="14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1">
    <p:bg>
      <p:bgPr>
        <a:solidFill>
          <a:srgbClr val="636363"/>
        </a:solidFill>
        <a:effectLst/>
      </p:bgPr>
    </p:bg>
    <p:spTree>
      <p:nvGrpSpPr>
        <p:cNvPr id="1" name=""/>
        <p:cNvGrpSpPr/>
        <p:nvPr/>
      </p:nvGrpSpPr>
      <p:grpSpPr>
        <a:xfrm>
          <a:off x="0" y="0"/>
          <a:ext cx="0" cy="0"/>
          <a:chOff x="0" y="0"/>
          <a:chExt cx="0" cy="0"/>
        </a:xfrm>
      </p:grpSpPr>
      <p:pic>
        <p:nvPicPr>
          <p:cNvPr id="2" name="Image 0" descr="a22.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BFBFBF"/>
                </a:solidFill>
                <a:latin typeface="Century Gothic" pitchFamily="34" charset="0"/>
                <a:ea typeface="Century Gothic" pitchFamily="34" charset="-122"/>
                <a:cs typeface="Century Gothic" pitchFamily="34" charset="-120"/>
              </a:rPr>
              <a:t>MODULE 3  |  COMMUNICATING EFFECTIVELY</a:t>
            </a:r>
            <a:endParaRPr lang="en-US" sz="900" dirty="0"/>
          </a:p>
        </p:txBody>
      </p:sp>
      <p:pic>
        <p:nvPicPr>
          <p:cNvPr id="4" name="Image 1"/>
          <p:cNvPicPr>
            <a:picLocks noChangeAspect="1"/>
          </p:cNvPicPr>
          <p:nvPr/>
        </p:nvPicPr>
        <p:blipFill>
          <a:blip r:embed="rId4"/>
          <a:srcRect l="-19714" t="197" r="19714" b="-197"/>
          <a:stretch>
            <a:fillRect/>
          </a:stretch>
        </p:blipFill>
        <p:spPr>
          <a:xfrm>
            <a:off x="5320450" y="0"/>
            <a:ext cx="6871550" cy="6871550"/>
          </a:xfrm>
          <a:prstGeom prst="rect">
            <a:avLst/>
          </a:prstGeom>
        </p:spPr>
      </p:pic>
      <p:sp>
        <p:nvSpPr>
          <p:cNvPr id="5" name="Text 1"/>
          <p:cNvSpPr txBox="1"/>
          <p:nvPr/>
        </p:nvSpPr>
        <p:spPr>
          <a:xfrm>
            <a:off x="548640" y="1417320"/>
            <a:ext cx="5852160" cy="365760"/>
          </a:xfrm>
          <a:prstGeom prst="rect">
            <a:avLst/>
          </a:prstGeom>
          <a:noFill/>
          <a:ln/>
        </p:spPr>
        <p:txBody>
          <a:bodyPr wrap="square" lIns="0" tIns="0" rIns="0" bIns="0" rtlCol="0" anchor="t"/>
          <a:lstStyle/>
          <a:p>
            <a:pPr marL="0" indent="0">
              <a:buNone/>
            </a:pPr>
            <a:r>
              <a:rPr lang="en-US" sz="1500" b="1" kern="0" spc="300" dirty="0">
                <a:solidFill>
                  <a:srgbClr val="E2CD74"/>
                </a:solidFill>
                <a:latin typeface="Century Gothic" pitchFamily="34" charset="0"/>
                <a:ea typeface="Century Gothic" pitchFamily="34" charset="-122"/>
                <a:cs typeface="Century Gothic" pitchFamily="34" charset="-120"/>
              </a:rPr>
              <a:t>MODULE 3  |  PART 2</a:t>
            </a:r>
            <a:endParaRPr lang="en-US" sz="1500" dirty="0"/>
          </a:p>
        </p:txBody>
      </p:sp>
      <p:sp>
        <p:nvSpPr>
          <p:cNvPr id="6" name="Text 2"/>
          <p:cNvSpPr txBox="1"/>
          <p:nvPr/>
        </p:nvSpPr>
        <p:spPr>
          <a:xfrm>
            <a:off x="548640" y="1783080"/>
            <a:ext cx="5852160" cy="1143000"/>
          </a:xfrm>
          <a:prstGeom prst="rect">
            <a:avLst/>
          </a:prstGeom>
          <a:noFill/>
          <a:ln/>
        </p:spPr>
        <p:txBody>
          <a:bodyPr wrap="square" lIns="0" tIns="0" rIns="0" bIns="0" rtlCol="0" anchor="t"/>
          <a:lstStyle/>
          <a:p>
            <a:pPr marL="0" indent="0">
              <a:buNone/>
            </a:pPr>
            <a:r>
              <a:rPr lang="en-US" sz="3400" b="1" dirty="0">
                <a:solidFill>
                  <a:srgbClr val="FFFFFF"/>
                </a:solidFill>
                <a:latin typeface="Century Gothic" pitchFamily="34" charset="0"/>
                <a:ea typeface="Century Gothic" pitchFamily="34" charset="-122"/>
                <a:cs typeface="Century Gothic" pitchFamily="34" charset="-120"/>
              </a:rPr>
              <a:t>When Conversations Get Difficult</a:t>
            </a:r>
            <a:endParaRPr lang="en-US" sz="3400" dirty="0"/>
          </a:p>
        </p:txBody>
      </p:sp>
      <p:sp>
        <p:nvSpPr>
          <p:cNvPr id="7" name="Shape 3"/>
          <p:cNvSpPr/>
          <p:nvPr/>
        </p:nvSpPr>
        <p:spPr>
          <a:xfrm>
            <a:off x="548640" y="3154680"/>
            <a:ext cx="5760720" cy="1600200"/>
          </a:xfrm>
          <a:prstGeom prst="roundRect">
            <a:avLst>
              <a:gd name="adj" fmla="val 11429"/>
            </a:avLst>
          </a:prstGeom>
          <a:solidFill>
            <a:srgbClr val="E2CD74"/>
          </a:solidFill>
          <a:ln w="12700">
            <a:solidFill>
              <a:srgbClr val="E2CD74"/>
            </a:solidFill>
            <a:prstDash val="solid"/>
          </a:ln>
        </p:spPr>
        <p:txBody>
          <a:bodyPr/>
          <a:lstStyle/>
          <a:p>
            <a:endParaRPr lang="en-CA"/>
          </a:p>
        </p:txBody>
      </p:sp>
      <p:sp>
        <p:nvSpPr>
          <p:cNvPr id="8" name="Text 4"/>
          <p:cNvSpPr txBox="1"/>
          <p:nvPr/>
        </p:nvSpPr>
        <p:spPr>
          <a:xfrm>
            <a:off x="822960" y="3310128"/>
            <a:ext cx="5212080" cy="274320"/>
          </a:xfrm>
          <a:prstGeom prst="rect">
            <a:avLst/>
          </a:prstGeom>
          <a:noFill/>
          <a:ln/>
        </p:spPr>
        <p:txBody>
          <a:bodyPr wrap="square" lIns="0" tIns="0" rIns="0" bIns="0" rtlCol="0" anchor="t"/>
          <a:lstStyle/>
          <a:p>
            <a:pPr marL="0" indent="0">
              <a:buNone/>
            </a:pPr>
            <a:r>
              <a:rPr lang="en-US" sz="1100" b="1" kern="0" spc="200" dirty="0">
                <a:solidFill>
                  <a:srgbClr val="636363"/>
                </a:solidFill>
                <a:latin typeface="Century Gothic" pitchFamily="34" charset="0"/>
                <a:ea typeface="Century Gothic" pitchFamily="34" charset="-122"/>
                <a:cs typeface="Century Gothic" pitchFamily="34" charset="-120"/>
              </a:rPr>
              <a:t>BIG QUESTION</a:t>
            </a:r>
            <a:endParaRPr lang="en-US" sz="1100" dirty="0"/>
          </a:p>
        </p:txBody>
      </p:sp>
      <p:sp>
        <p:nvSpPr>
          <p:cNvPr id="9" name="Text 5"/>
          <p:cNvSpPr txBox="1"/>
          <p:nvPr/>
        </p:nvSpPr>
        <p:spPr>
          <a:xfrm>
            <a:off x="822960" y="3611880"/>
            <a:ext cx="5257800" cy="1051560"/>
          </a:xfrm>
          <a:prstGeom prst="rect">
            <a:avLst/>
          </a:prstGeom>
          <a:noFill/>
          <a:ln/>
        </p:spPr>
        <p:txBody>
          <a:bodyPr wrap="square" lIns="0" tIns="0" rIns="0" bIns="0" rtlCol="0" anchor="ctr"/>
          <a:lstStyle/>
          <a:p>
            <a:pPr marL="0" indent="0">
              <a:buNone/>
            </a:pPr>
            <a:r>
              <a:rPr lang="en-US" sz="2100" b="1" dirty="0">
                <a:solidFill>
                  <a:srgbClr val="4A4A4A"/>
                </a:solidFill>
                <a:latin typeface="Century Gothic" pitchFamily="34" charset="0"/>
                <a:ea typeface="Century Gothic" pitchFamily="34" charset="-122"/>
                <a:cs typeface="Century Gothic" pitchFamily="34" charset="-120"/>
              </a:rPr>
              <a:t>What do I do when the conversation does not go the way I hoped?</a:t>
            </a:r>
            <a:endParaRPr lang="en-US" sz="21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BFBFBF"/>
                </a:solidFill>
                <a:latin typeface="Century Gothic"/>
                <a:ea typeface="Century Gothic"/>
                <a:cs typeface="Century Gothic"/>
              </a:defRPr>
            </a:lvl1pPr>
          </a:lstStyle>
          <a:p>
            <a:pPr algn="r"/>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4">
    <p:bg>
      <p:bgPr>
        <a:solidFill>
          <a:srgbClr val="636363"/>
        </a:solidFill>
        <a:effectLst/>
      </p:bgPr>
    </p:bg>
    <p:spTree>
      <p:nvGrpSpPr>
        <p:cNvPr id="1" name=""/>
        <p:cNvGrpSpPr/>
        <p:nvPr/>
      </p:nvGrpSpPr>
      <p:grpSpPr>
        <a:xfrm>
          <a:off x="0" y="0"/>
          <a:ext cx="0" cy="0"/>
          <a:chOff x="0" y="0"/>
          <a:chExt cx="0" cy="0"/>
        </a:xfrm>
      </p:grpSpPr>
      <p:pic>
        <p:nvPicPr>
          <p:cNvPr id="2" name="Image 0" descr="a22.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BFBFBF"/>
                </a:solidFill>
                <a:latin typeface="Century Gothic" pitchFamily="34" charset="0"/>
                <a:ea typeface="Century Gothic" pitchFamily="34" charset="-122"/>
                <a:cs typeface="Century Gothic" pitchFamily="34" charset="-120"/>
              </a:rPr>
              <a:t>MODULE 3  |  COMMUNICATING EFFECTIVELY</a:t>
            </a:r>
            <a:endParaRPr lang="en-US" sz="900" dirty="0"/>
          </a:p>
        </p:txBody>
      </p:sp>
      <p:sp>
        <p:nvSpPr>
          <p:cNvPr id="4" name="Text 1"/>
          <p:cNvSpPr txBox="1"/>
          <p:nvPr/>
        </p:nvSpPr>
        <p:spPr>
          <a:xfrm>
            <a:off x="548640" y="1097280"/>
            <a:ext cx="11109960" cy="320040"/>
          </a:xfrm>
          <a:prstGeom prst="rect">
            <a:avLst/>
          </a:prstGeom>
          <a:noFill/>
          <a:ln/>
        </p:spPr>
        <p:txBody>
          <a:bodyPr wrap="square" lIns="0" tIns="0" rIns="0" bIns="0" rtlCol="0" anchor="t"/>
          <a:lstStyle/>
          <a:p>
            <a:pPr marL="0" indent="0" algn="ctr">
              <a:buNone/>
            </a:pPr>
            <a:r>
              <a:rPr lang="en-US" sz="1200" b="1" kern="0" spc="300" dirty="0">
                <a:solidFill>
                  <a:srgbClr val="E2CD74"/>
                </a:solidFill>
                <a:latin typeface="Century Gothic" pitchFamily="34" charset="0"/>
                <a:ea typeface="Century Gothic" pitchFamily="34" charset="-122"/>
                <a:cs typeface="Century Gothic" pitchFamily="34" charset="-120"/>
              </a:rPr>
              <a:t>WORKSHOP TAKEAWAY</a:t>
            </a:r>
            <a:endParaRPr lang="en-US" sz="1200" dirty="0"/>
          </a:p>
        </p:txBody>
      </p:sp>
      <p:sp>
        <p:nvSpPr>
          <p:cNvPr id="5" name="Shape 2"/>
          <p:cNvSpPr/>
          <p:nvPr/>
        </p:nvSpPr>
        <p:spPr>
          <a:xfrm>
            <a:off x="1188720" y="1600200"/>
            <a:ext cx="9829800" cy="1965960"/>
          </a:xfrm>
          <a:prstGeom prst="roundRect">
            <a:avLst>
              <a:gd name="adj" fmla="val 13953"/>
            </a:avLst>
          </a:prstGeom>
          <a:solidFill>
            <a:srgbClr val="E2CD74"/>
          </a:solidFill>
          <a:ln w="9525">
            <a:solidFill>
              <a:srgbClr val="E2CD74"/>
            </a:solidFill>
            <a:prstDash val="solid"/>
          </a:ln>
        </p:spPr>
        <p:txBody>
          <a:bodyPr/>
          <a:lstStyle/>
          <a:p>
            <a:endParaRPr lang="en-CA"/>
          </a:p>
        </p:txBody>
      </p:sp>
      <p:sp>
        <p:nvSpPr>
          <p:cNvPr id="6" name="Text 3"/>
          <p:cNvSpPr txBox="1"/>
          <p:nvPr/>
        </p:nvSpPr>
        <p:spPr>
          <a:xfrm>
            <a:off x="1554480" y="1600200"/>
            <a:ext cx="9098280" cy="1965960"/>
          </a:xfrm>
          <a:prstGeom prst="rect">
            <a:avLst/>
          </a:prstGeom>
          <a:noFill/>
          <a:ln/>
        </p:spPr>
        <p:txBody>
          <a:bodyPr wrap="square" lIns="0" tIns="0" rIns="0" bIns="0" rtlCol="0" anchor="ctr"/>
          <a:lstStyle/>
          <a:p>
            <a:pPr marL="0" indent="0" algn="ctr">
              <a:buNone/>
            </a:pPr>
            <a:r>
              <a:rPr lang="en-US" sz="3400" b="1" dirty="0">
                <a:solidFill>
                  <a:srgbClr val="4A4A4A"/>
                </a:solidFill>
                <a:latin typeface="Century Gothic" pitchFamily="34" charset="0"/>
                <a:ea typeface="Century Gothic" pitchFamily="34" charset="-122"/>
                <a:cs typeface="Century Gothic" pitchFamily="34" charset="-120"/>
              </a:rPr>
              <a:t>Avoiding the conversation does not avoid the impact.</a:t>
            </a:r>
            <a:endParaRPr lang="en-US" sz="3400" dirty="0"/>
          </a:p>
        </p:txBody>
      </p:sp>
      <p:sp>
        <p:nvSpPr>
          <p:cNvPr id="7" name="Shape 4"/>
          <p:cNvSpPr/>
          <p:nvPr/>
        </p:nvSpPr>
        <p:spPr>
          <a:xfrm>
            <a:off x="1188720" y="3977640"/>
            <a:ext cx="3154680" cy="1691640"/>
          </a:xfrm>
          <a:prstGeom prst="roundRect">
            <a:avLst>
              <a:gd name="adj" fmla="val 8108"/>
            </a:avLst>
          </a:prstGeom>
          <a:solidFill>
            <a:srgbClr val="575757"/>
          </a:solidFill>
          <a:ln w="9525">
            <a:solidFill>
              <a:srgbClr val="575757"/>
            </a:solidFill>
            <a:prstDash val="solid"/>
          </a:ln>
        </p:spPr>
        <p:txBody>
          <a:bodyPr/>
          <a:lstStyle/>
          <a:p>
            <a:endParaRPr lang="en-CA"/>
          </a:p>
        </p:txBody>
      </p:sp>
      <p:pic>
        <p:nvPicPr>
          <p:cNvPr id="8" name="Image 1" descr="preencoded.png"/>
          <p:cNvPicPr>
            <a:picLocks noChangeAspect="1"/>
          </p:cNvPicPr>
          <p:nvPr/>
        </p:nvPicPr>
        <p:blipFill>
          <a:blip r:embed="rId4"/>
          <a:stretch>
            <a:fillRect/>
          </a:stretch>
        </p:blipFill>
        <p:spPr>
          <a:xfrm>
            <a:off x="2496312" y="4160520"/>
            <a:ext cx="548640" cy="548640"/>
          </a:xfrm>
          <a:prstGeom prst="rect">
            <a:avLst/>
          </a:prstGeom>
        </p:spPr>
      </p:pic>
      <p:sp>
        <p:nvSpPr>
          <p:cNvPr id="9" name="Text 5"/>
          <p:cNvSpPr txBox="1"/>
          <p:nvPr/>
        </p:nvSpPr>
        <p:spPr>
          <a:xfrm>
            <a:off x="1371600" y="4800600"/>
            <a:ext cx="2788920" cy="731520"/>
          </a:xfrm>
          <a:prstGeom prst="rect">
            <a:avLst/>
          </a:prstGeom>
          <a:noFill/>
          <a:ln/>
        </p:spPr>
        <p:txBody>
          <a:bodyPr wrap="square" lIns="0" tIns="0" rIns="0" bIns="0" rtlCol="0" anchor="ctr"/>
          <a:lstStyle/>
          <a:p>
            <a:pPr marL="0" indent="0" algn="ctr">
              <a:buNone/>
            </a:pPr>
            <a:r>
              <a:rPr lang="en-US" sz="1700" b="1" dirty="0">
                <a:solidFill>
                  <a:srgbClr val="FFFFFF"/>
                </a:solidFill>
                <a:latin typeface="Century Gothic" pitchFamily="34" charset="0"/>
                <a:ea typeface="Century Gothic" pitchFamily="34" charset="-122"/>
                <a:cs typeface="Century Gothic" pitchFamily="34" charset="-120"/>
              </a:rPr>
              <a:t>Ambiguity grows</a:t>
            </a:r>
            <a:endParaRPr lang="en-US" sz="1700" dirty="0"/>
          </a:p>
        </p:txBody>
      </p:sp>
      <p:sp>
        <p:nvSpPr>
          <p:cNvPr id="10" name="Shape 6"/>
          <p:cNvSpPr/>
          <p:nvPr/>
        </p:nvSpPr>
        <p:spPr>
          <a:xfrm>
            <a:off x="4526280" y="3977640"/>
            <a:ext cx="3154680" cy="1691640"/>
          </a:xfrm>
          <a:prstGeom prst="roundRect">
            <a:avLst>
              <a:gd name="adj" fmla="val 8108"/>
            </a:avLst>
          </a:prstGeom>
          <a:solidFill>
            <a:srgbClr val="575757"/>
          </a:solidFill>
          <a:ln w="9525">
            <a:solidFill>
              <a:srgbClr val="575757"/>
            </a:solidFill>
            <a:prstDash val="solid"/>
          </a:ln>
        </p:spPr>
        <p:txBody>
          <a:bodyPr/>
          <a:lstStyle/>
          <a:p>
            <a:endParaRPr lang="en-CA"/>
          </a:p>
        </p:txBody>
      </p:sp>
      <p:pic>
        <p:nvPicPr>
          <p:cNvPr id="11" name="Image 2" descr="preencoded.png"/>
          <p:cNvPicPr>
            <a:picLocks noChangeAspect="1"/>
          </p:cNvPicPr>
          <p:nvPr/>
        </p:nvPicPr>
        <p:blipFill>
          <a:blip r:embed="rId5"/>
          <a:stretch>
            <a:fillRect/>
          </a:stretch>
        </p:blipFill>
        <p:spPr>
          <a:xfrm>
            <a:off x="5833872" y="4160520"/>
            <a:ext cx="548640" cy="548640"/>
          </a:xfrm>
          <a:prstGeom prst="rect">
            <a:avLst/>
          </a:prstGeom>
        </p:spPr>
      </p:pic>
      <p:sp>
        <p:nvSpPr>
          <p:cNvPr id="12" name="Text 7"/>
          <p:cNvSpPr txBox="1"/>
          <p:nvPr/>
        </p:nvSpPr>
        <p:spPr>
          <a:xfrm>
            <a:off x="4709160" y="4800600"/>
            <a:ext cx="2788920" cy="731520"/>
          </a:xfrm>
          <a:prstGeom prst="rect">
            <a:avLst/>
          </a:prstGeom>
          <a:noFill/>
          <a:ln/>
        </p:spPr>
        <p:txBody>
          <a:bodyPr wrap="square" lIns="0" tIns="0" rIns="0" bIns="0" rtlCol="0" anchor="ctr"/>
          <a:lstStyle/>
          <a:p>
            <a:pPr marL="0" indent="0" algn="ctr">
              <a:buNone/>
            </a:pPr>
            <a:r>
              <a:rPr lang="en-US" sz="1700" b="1" dirty="0">
                <a:solidFill>
                  <a:srgbClr val="FFFFFF"/>
                </a:solidFill>
                <a:latin typeface="Century Gothic" pitchFamily="34" charset="0"/>
                <a:ea typeface="Century Gothic" pitchFamily="34" charset="-122"/>
                <a:cs typeface="Century Gothic" pitchFamily="34" charset="-120"/>
              </a:rPr>
              <a:t>Fairness concerns grow</a:t>
            </a:r>
            <a:endParaRPr lang="en-US" sz="1700" dirty="0"/>
          </a:p>
        </p:txBody>
      </p:sp>
      <p:sp>
        <p:nvSpPr>
          <p:cNvPr id="13" name="Shape 8"/>
          <p:cNvSpPr/>
          <p:nvPr/>
        </p:nvSpPr>
        <p:spPr>
          <a:xfrm>
            <a:off x="7863840" y="3977640"/>
            <a:ext cx="3154680" cy="1691640"/>
          </a:xfrm>
          <a:prstGeom prst="roundRect">
            <a:avLst>
              <a:gd name="adj" fmla="val 8108"/>
            </a:avLst>
          </a:prstGeom>
          <a:solidFill>
            <a:srgbClr val="575757"/>
          </a:solidFill>
          <a:ln w="9525">
            <a:solidFill>
              <a:srgbClr val="575757"/>
            </a:solidFill>
            <a:prstDash val="solid"/>
          </a:ln>
        </p:spPr>
        <p:txBody>
          <a:bodyPr/>
          <a:lstStyle/>
          <a:p>
            <a:endParaRPr lang="en-CA"/>
          </a:p>
        </p:txBody>
      </p:sp>
      <p:pic>
        <p:nvPicPr>
          <p:cNvPr id="14" name="Image 3" descr="preencoded.png"/>
          <p:cNvPicPr>
            <a:picLocks noChangeAspect="1"/>
          </p:cNvPicPr>
          <p:nvPr/>
        </p:nvPicPr>
        <p:blipFill>
          <a:blip r:embed="rId6"/>
          <a:stretch>
            <a:fillRect/>
          </a:stretch>
        </p:blipFill>
        <p:spPr>
          <a:xfrm>
            <a:off x="9171432" y="4160520"/>
            <a:ext cx="548640" cy="548640"/>
          </a:xfrm>
          <a:prstGeom prst="rect">
            <a:avLst/>
          </a:prstGeom>
        </p:spPr>
      </p:pic>
      <p:sp>
        <p:nvSpPr>
          <p:cNvPr id="15" name="Text 9"/>
          <p:cNvSpPr txBox="1"/>
          <p:nvPr/>
        </p:nvSpPr>
        <p:spPr>
          <a:xfrm>
            <a:off x="8046720" y="4800600"/>
            <a:ext cx="2788920" cy="731520"/>
          </a:xfrm>
          <a:prstGeom prst="rect">
            <a:avLst/>
          </a:prstGeom>
          <a:noFill/>
          <a:ln/>
        </p:spPr>
        <p:txBody>
          <a:bodyPr wrap="square" lIns="0" tIns="0" rIns="0" bIns="0" rtlCol="0" anchor="ctr"/>
          <a:lstStyle/>
          <a:p>
            <a:pPr marL="0" indent="0" algn="ctr">
              <a:buNone/>
            </a:pPr>
            <a:r>
              <a:rPr lang="en-US" sz="1700" b="1" dirty="0">
                <a:solidFill>
                  <a:srgbClr val="FFFFFF"/>
                </a:solidFill>
                <a:latin typeface="Century Gothic" pitchFamily="34" charset="0"/>
                <a:ea typeface="Century Gothic" pitchFamily="34" charset="-122"/>
                <a:cs typeface="Century Gothic" pitchFamily="34" charset="-120"/>
              </a:rPr>
              <a:t>Others watch what the manager tolerates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BFBFBF"/>
                </a:solidFill>
                <a:latin typeface="Century Gothic"/>
                <a:ea typeface="Century Gothic"/>
                <a:cs typeface="Century Gothic"/>
              </a:defRPr>
            </a:lvl1pPr>
          </a:lstStyle>
          <a:p>
            <a:pPr algn="r"/>
            <a:fld id="{F7021451-1387-4CA6-816F-3879F97B5CBC}" type="slidenum">
              <a:rPr lang="en-US" b="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3  |  COMMUNICATING EFFECTIVELY</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Notice  →  Name  →  Navigate</a:t>
            </a:r>
            <a:endParaRPr lang="en-US" sz="3000" dirty="0"/>
          </a:p>
        </p:txBody>
      </p:sp>
      <p:sp>
        <p:nvSpPr>
          <p:cNvPr id="5" name="Shape 2"/>
          <p:cNvSpPr/>
          <p:nvPr/>
        </p:nvSpPr>
        <p:spPr>
          <a:xfrm>
            <a:off x="548640" y="1325880"/>
            <a:ext cx="3566160" cy="3886200"/>
          </a:xfrm>
          <a:prstGeom prst="roundRect">
            <a:avLst>
              <a:gd name="adj" fmla="val 3846"/>
            </a:avLst>
          </a:prstGeom>
          <a:solidFill>
            <a:srgbClr val="F2F2F2"/>
          </a:solidFill>
          <a:ln w="9525">
            <a:solidFill>
              <a:srgbClr val="F2F2F2"/>
            </a:solidFill>
            <a:prstDash val="solid"/>
          </a:ln>
        </p:spPr>
        <p:txBody>
          <a:bodyPr/>
          <a:lstStyle/>
          <a:p>
            <a:endParaRPr lang="en-CA"/>
          </a:p>
        </p:txBody>
      </p:sp>
      <p:sp>
        <p:nvSpPr>
          <p:cNvPr id="6" name="Shape 3"/>
          <p:cNvSpPr/>
          <p:nvPr/>
        </p:nvSpPr>
        <p:spPr>
          <a:xfrm>
            <a:off x="822960" y="1554480"/>
            <a:ext cx="731520" cy="731520"/>
          </a:xfrm>
          <a:prstGeom prst="ellipse">
            <a:avLst/>
          </a:prstGeom>
          <a:solidFill>
            <a:srgbClr val="E2CD74"/>
          </a:solidFill>
          <a:ln w="12700">
            <a:solidFill>
              <a:srgbClr val="E2CD74"/>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983894" y="1715414"/>
            <a:ext cx="409651" cy="409651"/>
          </a:xfrm>
          <a:prstGeom prst="rect">
            <a:avLst/>
          </a:prstGeom>
        </p:spPr>
      </p:pic>
      <p:sp>
        <p:nvSpPr>
          <p:cNvPr id="8" name="Text 4"/>
          <p:cNvSpPr txBox="1"/>
          <p:nvPr/>
        </p:nvSpPr>
        <p:spPr>
          <a:xfrm>
            <a:off x="1691640" y="1600200"/>
            <a:ext cx="2286000" cy="640080"/>
          </a:xfrm>
          <a:prstGeom prst="rect">
            <a:avLst/>
          </a:prstGeom>
          <a:noFill/>
          <a:ln/>
        </p:spPr>
        <p:txBody>
          <a:bodyPr wrap="square" lIns="0" tIns="0" rIns="0" bIns="0" rtlCol="0" anchor="ctr"/>
          <a:lstStyle/>
          <a:p>
            <a:pPr marL="0" indent="0">
              <a:buNone/>
            </a:pPr>
            <a:r>
              <a:rPr lang="en-US" sz="2200" b="1" kern="0" spc="100" dirty="0">
                <a:solidFill>
                  <a:srgbClr val="4A4A4A"/>
                </a:solidFill>
                <a:latin typeface="Century Gothic" pitchFamily="34" charset="0"/>
                <a:ea typeface="Century Gothic" pitchFamily="34" charset="-122"/>
                <a:cs typeface="Century Gothic" pitchFamily="34" charset="-120"/>
              </a:rPr>
              <a:t>NOTICE</a:t>
            </a:r>
            <a:endParaRPr lang="en-US" sz="2200" dirty="0"/>
          </a:p>
        </p:txBody>
      </p:sp>
      <p:sp>
        <p:nvSpPr>
          <p:cNvPr id="9" name="Text 5"/>
          <p:cNvSpPr txBox="1"/>
          <p:nvPr/>
        </p:nvSpPr>
        <p:spPr>
          <a:xfrm>
            <a:off x="822960" y="2468880"/>
            <a:ext cx="3063240" cy="1143000"/>
          </a:xfrm>
          <a:prstGeom prst="rect">
            <a:avLst/>
          </a:prstGeom>
          <a:noFill/>
          <a:ln/>
        </p:spPr>
        <p:txBody>
          <a:bodyPr wrap="square" lIns="0" tIns="0" rIns="0" bIns="0" rtlCol="0" anchor="t"/>
          <a:lstStyle/>
          <a:p>
            <a:pPr marL="0" indent="0">
              <a:buNone/>
            </a:pPr>
            <a:r>
              <a:rPr lang="en-US" sz="1500" b="1" dirty="0">
                <a:solidFill>
                  <a:srgbClr val="4A4A4A"/>
                </a:solidFill>
                <a:latin typeface="Century Gothic" pitchFamily="34" charset="0"/>
                <a:ea typeface="Century Gothic" pitchFamily="34" charset="-122"/>
                <a:cs typeface="Century Gothic" pitchFamily="34" charset="-120"/>
              </a:rPr>
              <a:t>What is happening in me, in them, and in the interaction?</a:t>
            </a:r>
            <a:endParaRPr lang="en-US" sz="1500" dirty="0"/>
          </a:p>
        </p:txBody>
      </p:sp>
      <p:sp>
        <p:nvSpPr>
          <p:cNvPr id="10" name="Text 6"/>
          <p:cNvSpPr txBox="1"/>
          <p:nvPr/>
        </p:nvSpPr>
        <p:spPr>
          <a:xfrm>
            <a:off x="822960" y="3657600"/>
            <a:ext cx="3063240" cy="1417320"/>
          </a:xfrm>
          <a:prstGeom prst="rect">
            <a:avLst/>
          </a:prstGeom>
          <a:noFill/>
          <a:ln/>
        </p:spPr>
        <p:txBody>
          <a:bodyPr wrap="square" lIns="0" tIns="0" rIns="0" bIns="0" rtlCol="0" anchor="t"/>
          <a:lstStyle/>
          <a:p>
            <a:pPr marL="0" indent="0">
              <a:buNone/>
            </a:pPr>
            <a:r>
              <a:rPr lang="en-US" sz="1400" i="1" dirty="0">
                <a:solidFill>
                  <a:srgbClr val="8C8C8C"/>
                </a:solidFill>
                <a:latin typeface="Century Gothic" pitchFamily="34" charset="0"/>
                <a:ea typeface="Century Gothic" pitchFamily="34" charset="-122"/>
                <a:cs typeface="Century Gothic" pitchFamily="34" charset="-120"/>
              </a:rPr>
              <a:t>"I can feel myself wanting to defend the decision."</a:t>
            </a:r>
            <a:endParaRPr lang="en-US" sz="1400" dirty="0"/>
          </a:p>
        </p:txBody>
      </p:sp>
      <p:sp>
        <p:nvSpPr>
          <p:cNvPr id="11" name="Shape 7"/>
          <p:cNvSpPr/>
          <p:nvPr/>
        </p:nvSpPr>
        <p:spPr>
          <a:xfrm>
            <a:off x="4315968" y="1325880"/>
            <a:ext cx="3566160" cy="3886200"/>
          </a:xfrm>
          <a:prstGeom prst="roundRect">
            <a:avLst>
              <a:gd name="adj" fmla="val 3846"/>
            </a:avLst>
          </a:prstGeom>
          <a:solidFill>
            <a:srgbClr val="F2F2F2"/>
          </a:solidFill>
          <a:ln w="9525">
            <a:solidFill>
              <a:srgbClr val="F2F2F2"/>
            </a:solidFill>
            <a:prstDash val="solid"/>
          </a:ln>
        </p:spPr>
        <p:txBody>
          <a:bodyPr/>
          <a:lstStyle/>
          <a:p>
            <a:endParaRPr lang="en-CA"/>
          </a:p>
        </p:txBody>
      </p:sp>
      <p:sp>
        <p:nvSpPr>
          <p:cNvPr id="12" name="Shape 8"/>
          <p:cNvSpPr/>
          <p:nvPr/>
        </p:nvSpPr>
        <p:spPr>
          <a:xfrm>
            <a:off x="4590288" y="1554480"/>
            <a:ext cx="731520" cy="731520"/>
          </a:xfrm>
          <a:prstGeom prst="ellipse">
            <a:avLst/>
          </a:prstGeom>
          <a:solidFill>
            <a:srgbClr val="E2CD74"/>
          </a:solidFill>
          <a:ln w="12700">
            <a:solidFill>
              <a:srgbClr val="E2CD74"/>
            </a:solidFill>
            <a:prstDash val="solid"/>
          </a:ln>
        </p:spPr>
        <p:txBody>
          <a:bodyPr/>
          <a:lstStyle/>
          <a:p>
            <a:endParaRPr lang="en-CA"/>
          </a:p>
        </p:txBody>
      </p:sp>
      <p:pic>
        <p:nvPicPr>
          <p:cNvPr id="13" name="Image 2" descr="preencoded.png"/>
          <p:cNvPicPr>
            <a:picLocks noChangeAspect="1"/>
          </p:cNvPicPr>
          <p:nvPr/>
        </p:nvPicPr>
        <p:blipFill>
          <a:blip r:embed="rId5"/>
          <a:stretch>
            <a:fillRect/>
          </a:stretch>
        </p:blipFill>
        <p:spPr>
          <a:xfrm>
            <a:off x="4751222" y="1715414"/>
            <a:ext cx="409651" cy="409651"/>
          </a:xfrm>
          <a:prstGeom prst="rect">
            <a:avLst/>
          </a:prstGeom>
        </p:spPr>
      </p:pic>
      <p:sp>
        <p:nvSpPr>
          <p:cNvPr id="14" name="Text 9"/>
          <p:cNvSpPr txBox="1"/>
          <p:nvPr/>
        </p:nvSpPr>
        <p:spPr>
          <a:xfrm>
            <a:off x="5458968" y="1600200"/>
            <a:ext cx="2286000" cy="640080"/>
          </a:xfrm>
          <a:prstGeom prst="rect">
            <a:avLst/>
          </a:prstGeom>
          <a:noFill/>
          <a:ln/>
        </p:spPr>
        <p:txBody>
          <a:bodyPr wrap="square" lIns="0" tIns="0" rIns="0" bIns="0" rtlCol="0" anchor="ctr"/>
          <a:lstStyle/>
          <a:p>
            <a:pPr marL="0" indent="0">
              <a:buNone/>
            </a:pPr>
            <a:r>
              <a:rPr lang="en-US" sz="2200" b="1" kern="0" spc="100" dirty="0">
                <a:solidFill>
                  <a:srgbClr val="4A4A4A"/>
                </a:solidFill>
                <a:latin typeface="Century Gothic" pitchFamily="34" charset="0"/>
                <a:ea typeface="Century Gothic" pitchFamily="34" charset="-122"/>
                <a:cs typeface="Century Gothic" pitchFamily="34" charset="-120"/>
              </a:rPr>
              <a:t>NAME</a:t>
            </a:r>
            <a:endParaRPr lang="en-US" sz="2200" dirty="0"/>
          </a:p>
        </p:txBody>
      </p:sp>
      <p:sp>
        <p:nvSpPr>
          <p:cNvPr id="15" name="Text 10"/>
          <p:cNvSpPr txBox="1"/>
          <p:nvPr/>
        </p:nvSpPr>
        <p:spPr>
          <a:xfrm>
            <a:off x="4590288" y="2468880"/>
            <a:ext cx="3063240" cy="1143000"/>
          </a:xfrm>
          <a:prstGeom prst="rect">
            <a:avLst/>
          </a:prstGeom>
          <a:noFill/>
          <a:ln/>
        </p:spPr>
        <p:txBody>
          <a:bodyPr wrap="square" lIns="0" tIns="0" rIns="0" bIns="0" rtlCol="0" anchor="t"/>
          <a:lstStyle/>
          <a:p>
            <a:pPr marL="0" indent="0">
              <a:buNone/>
            </a:pPr>
            <a:r>
              <a:rPr lang="en-US" sz="1500" b="1" dirty="0">
                <a:solidFill>
                  <a:srgbClr val="4A4A4A"/>
                </a:solidFill>
                <a:latin typeface="Century Gothic" pitchFamily="34" charset="0"/>
                <a:ea typeface="Century Gothic" pitchFamily="34" charset="-122"/>
                <a:cs typeface="Century Gothic" pitchFamily="34" charset="-120"/>
              </a:rPr>
              <a:t>Acknowledge the emotion or concern without agreeing to the demand.</a:t>
            </a:r>
            <a:endParaRPr lang="en-US" sz="1500" dirty="0"/>
          </a:p>
        </p:txBody>
      </p:sp>
      <p:sp>
        <p:nvSpPr>
          <p:cNvPr id="16" name="Text 11"/>
          <p:cNvSpPr txBox="1"/>
          <p:nvPr/>
        </p:nvSpPr>
        <p:spPr>
          <a:xfrm>
            <a:off x="4590288" y="3657600"/>
            <a:ext cx="3063240" cy="1417320"/>
          </a:xfrm>
          <a:prstGeom prst="rect">
            <a:avLst/>
          </a:prstGeom>
          <a:noFill/>
          <a:ln/>
        </p:spPr>
        <p:txBody>
          <a:bodyPr wrap="square" lIns="0" tIns="0" rIns="0" bIns="0" rtlCol="0" anchor="t"/>
          <a:lstStyle/>
          <a:p>
            <a:pPr marL="0" indent="0">
              <a:buNone/>
            </a:pPr>
            <a:r>
              <a:rPr lang="en-US" sz="1400" i="1" dirty="0">
                <a:solidFill>
                  <a:srgbClr val="8C8C8C"/>
                </a:solidFill>
                <a:latin typeface="Century Gothic" pitchFamily="34" charset="0"/>
                <a:ea typeface="Century Gothic" pitchFamily="34" charset="-122"/>
                <a:cs typeface="Century Gothic" pitchFamily="34" charset="-120"/>
              </a:rPr>
              <a:t>"I can hear that you're frustrated with how this was communicated."</a:t>
            </a:r>
            <a:endParaRPr lang="en-US" sz="1400" dirty="0"/>
          </a:p>
        </p:txBody>
      </p:sp>
      <p:sp>
        <p:nvSpPr>
          <p:cNvPr id="17" name="Shape 12"/>
          <p:cNvSpPr/>
          <p:nvPr/>
        </p:nvSpPr>
        <p:spPr>
          <a:xfrm>
            <a:off x="8083296" y="1325880"/>
            <a:ext cx="3566160" cy="3886200"/>
          </a:xfrm>
          <a:prstGeom prst="roundRect">
            <a:avLst>
              <a:gd name="adj" fmla="val 3846"/>
            </a:avLst>
          </a:prstGeom>
          <a:solidFill>
            <a:srgbClr val="F2F2F2"/>
          </a:solidFill>
          <a:ln w="9525">
            <a:solidFill>
              <a:srgbClr val="F2F2F2"/>
            </a:solidFill>
            <a:prstDash val="solid"/>
          </a:ln>
        </p:spPr>
        <p:txBody>
          <a:bodyPr/>
          <a:lstStyle/>
          <a:p>
            <a:endParaRPr lang="en-CA"/>
          </a:p>
        </p:txBody>
      </p:sp>
      <p:sp>
        <p:nvSpPr>
          <p:cNvPr id="18" name="Shape 13"/>
          <p:cNvSpPr/>
          <p:nvPr/>
        </p:nvSpPr>
        <p:spPr>
          <a:xfrm>
            <a:off x="8357616" y="1554480"/>
            <a:ext cx="731520" cy="731520"/>
          </a:xfrm>
          <a:prstGeom prst="ellipse">
            <a:avLst/>
          </a:prstGeom>
          <a:solidFill>
            <a:srgbClr val="E2CD74"/>
          </a:solidFill>
          <a:ln w="12700">
            <a:solidFill>
              <a:srgbClr val="E2CD74"/>
            </a:solidFill>
            <a:prstDash val="solid"/>
          </a:ln>
        </p:spPr>
        <p:txBody>
          <a:bodyPr/>
          <a:lstStyle/>
          <a:p>
            <a:endParaRPr lang="en-CA"/>
          </a:p>
        </p:txBody>
      </p:sp>
      <p:pic>
        <p:nvPicPr>
          <p:cNvPr id="19" name="Image 3" descr="preencoded.png"/>
          <p:cNvPicPr>
            <a:picLocks noChangeAspect="1"/>
          </p:cNvPicPr>
          <p:nvPr/>
        </p:nvPicPr>
        <p:blipFill>
          <a:blip r:embed="rId6"/>
          <a:stretch>
            <a:fillRect/>
          </a:stretch>
        </p:blipFill>
        <p:spPr>
          <a:xfrm>
            <a:off x="8518550" y="1715414"/>
            <a:ext cx="409651" cy="409651"/>
          </a:xfrm>
          <a:prstGeom prst="rect">
            <a:avLst/>
          </a:prstGeom>
        </p:spPr>
      </p:pic>
      <p:sp>
        <p:nvSpPr>
          <p:cNvPr id="20" name="Text 14"/>
          <p:cNvSpPr txBox="1"/>
          <p:nvPr/>
        </p:nvSpPr>
        <p:spPr>
          <a:xfrm>
            <a:off x="9226296" y="1600200"/>
            <a:ext cx="2286000" cy="640080"/>
          </a:xfrm>
          <a:prstGeom prst="rect">
            <a:avLst/>
          </a:prstGeom>
          <a:noFill/>
          <a:ln/>
        </p:spPr>
        <p:txBody>
          <a:bodyPr wrap="square" lIns="0" tIns="0" rIns="0" bIns="0" rtlCol="0" anchor="ctr"/>
          <a:lstStyle/>
          <a:p>
            <a:pPr marL="0" indent="0">
              <a:buNone/>
            </a:pPr>
            <a:r>
              <a:rPr lang="en-US" sz="2200" b="1" kern="0" spc="100" dirty="0">
                <a:solidFill>
                  <a:srgbClr val="4A4A4A"/>
                </a:solidFill>
                <a:latin typeface="Century Gothic" pitchFamily="34" charset="0"/>
                <a:ea typeface="Century Gothic" pitchFamily="34" charset="-122"/>
                <a:cs typeface="Century Gothic" pitchFamily="34" charset="-120"/>
              </a:rPr>
              <a:t>NAVIGATE</a:t>
            </a:r>
            <a:endParaRPr lang="en-US" sz="2200" dirty="0"/>
          </a:p>
        </p:txBody>
      </p:sp>
      <p:sp>
        <p:nvSpPr>
          <p:cNvPr id="21" name="Text 15"/>
          <p:cNvSpPr txBox="1"/>
          <p:nvPr/>
        </p:nvSpPr>
        <p:spPr>
          <a:xfrm>
            <a:off x="8357616" y="2468880"/>
            <a:ext cx="3063240" cy="1143000"/>
          </a:xfrm>
          <a:prstGeom prst="rect">
            <a:avLst/>
          </a:prstGeom>
          <a:noFill/>
          <a:ln/>
        </p:spPr>
        <p:txBody>
          <a:bodyPr wrap="square" lIns="0" tIns="0" rIns="0" bIns="0" rtlCol="0" anchor="t"/>
          <a:lstStyle/>
          <a:p>
            <a:pPr marL="0" indent="0">
              <a:buNone/>
            </a:pPr>
            <a:r>
              <a:rPr lang="en-US" sz="1500" b="1" dirty="0">
                <a:solidFill>
                  <a:srgbClr val="4A4A4A"/>
                </a:solidFill>
                <a:latin typeface="Century Gothic" pitchFamily="34" charset="0"/>
                <a:ea typeface="Century Gothic" pitchFamily="34" charset="-122"/>
                <a:cs typeface="Century Gothic" pitchFamily="34" charset="-120"/>
              </a:rPr>
              <a:t>Slow the pace, clarify, offer an appropriate choice, or agree on a next step or pause.</a:t>
            </a:r>
            <a:endParaRPr lang="en-US" sz="1500" dirty="0"/>
          </a:p>
        </p:txBody>
      </p:sp>
      <p:sp>
        <p:nvSpPr>
          <p:cNvPr id="22" name="Text 16"/>
          <p:cNvSpPr txBox="1"/>
          <p:nvPr/>
        </p:nvSpPr>
        <p:spPr>
          <a:xfrm>
            <a:off x="8357616" y="3657600"/>
            <a:ext cx="3063240" cy="1417320"/>
          </a:xfrm>
          <a:prstGeom prst="rect">
            <a:avLst/>
          </a:prstGeom>
          <a:noFill/>
          <a:ln/>
        </p:spPr>
        <p:txBody>
          <a:bodyPr wrap="square" lIns="0" tIns="0" rIns="0" bIns="0" rtlCol="0" anchor="t"/>
          <a:lstStyle/>
          <a:p>
            <a:pPr marL="0" indent="0">
              <a:buNone/>
            </a:pPr>
            <a:r>
              <a:rPr lang="en-US" sz="1400" i="1" dirty="0">
                <a:solidFill>
                  <a:srgbClr val="8C8C8C"/>
                </a:solidFill>
                <a:latin typeface="Century Gothic" pitchFamily="34" charset="0"/>
                <a:ea typeface="Century Gothic" pitchFamily="34" charset="-122"/>
                <a:cs typeface="Century Gothic" pitchFamily="34" charset="-120"/>
              </a:rPr>
              <a:t>"Let's slow this down. I want to understand the concern, then we can look at what options are actually available."</a:t>
            </a:r>
            <a:endParaRPr lang="en-US" sz="1400" dirty="0"/>
          </a:p>
        </p:txBody>
      </p:sp>
      <p:sp>
        <p:nvSpPr>
          <p:cNvPr id="23" name="Shape 17"/>
          <p:cNvSpPr/>
          <p:nvPr/>
        </p:nvSpPr>
        <p:spPr>
          <a:xfrm>
            <a:off x="548640" y="5440680"/>
            <a:ext cx="11109960" cy="731520"/>
          </a:xfrm>
          <a:prstGeom prst="roundRect">
            <a:avLst>
              <a:gd name="adj" fmla="val 18750"/>
            </a:avLst>
          </a:prstGeom>
          <a:solidFill>
            <a:srgbClr val="F8F3DF"/>
          </a:solidFill>
          <a:ln w="9525">
            <a:solidFill>
              <a:srgbClr val="F8F3DF"/>
            </a:solidFill>
            <a:prstDash val="solid"/>
          </a:ln>
        </p:spPr>
        <p:txBody>
          <a:bodyPr/>
          <a:lstStyle/>
          <a:p>
            <a:endParaRPr lang="en-CA"/>
          </a:p>
        </p:txBody>
      </p:sp>
      <p:sp>
        <p:nvSpPr>
          <p:cNvPr id="24" name="Text 18"/>
          <p:cNvSpPr txBox="1"/>
          <p:nvPr/>
        </p:nvSpPr>
        <p:spPr>
          <a:xfrm>
            <a:off x="868680" y="5440680"/>
            <a:ext cx="10515600" cy="731520"/>
          </a:xfrm>
          <a:prstGeom prst="rect">
            <a:avLst/>
          </a:prstGeom>
          <a:noFill/>
          <a:ln/>
        </p:spPr>
        <p:txBody>
          <a:bodyPr wrap="square" lIns="0" tIns="0" rIns="0" bIns="0" rtlCol="0" anchor="ctr"/>
          <a:lstStyle/>
          <a:p>
            <a:pPr marL="0" indent="0">
              <a:buNone/>
            </a:pPr>
            <a:r>
              <a:rPr lang="en-US" sz="1700" b="1" dirty="0">
                <a:solidFill>
                  <a:srgbClr val="4A4A4A"/>
                </a:solidFill>
                <a:latin typeface="Century Gothic" pitchFamily="34" charset="0"/>
                <a:ea typeface="Century Gothic" pitchFamily="34" charset="-122"/>
                <a:cs typeface="Century Gothic" pitchFamily="34" charset="-120"/>
              </a:rPr>
              <a:t>Name it, don't diagnose it:  </a:t>
            </a:r>
            <a:r>
              <a:rPr lang="en-US" sz="1700" i="1" dirty="0">
                <a:solidFill>
                  <a:srgbClr val="4A4A4A"/>
                </a:solidFill>
                <a:latin typeface="Century Gothic" pitchFamily="34" charset="0"/>
                <a:ea typeface="Century Gothic" pitchFamily="34" charset="-122"/>
                <a:cs typeface="Century Gothic" pitchFamily="34" charset="-120"/>
              </a:rPr>
              <a:t>"I can hear this is frustrating"   not   "You're angry."</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6">
    <p:bg>
      <p:bgPr>
        <a:solidFill>
          <a:srgbClr val="F8F3D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3  |  COMMUNICATING EFFECTIVELY</a:t>
            </a:r>
            <a:endParaRPr lang="en-US" sz="900" dirty="0"/>
          </a:p>
        </p:txBody>
      </p:sp>
      <p:sp>
        <p:nvSpPr>
          <p:cNvPr id="4" name="Shape 1"/>
          <p:cNvSpPr/>
          <p:nvPr/>
        </p:nvSpPr>
        <p:spPr>
          <a:xfrm>
            <a:off x="1463040" y="457200"/>
            <a:ext cx="3506724" cy="420624"/>
          </a:xfrm>
          <a:prstGeom prst="roundRect">
            <a:avLst>
              <a:gd name="adj" fmla="val 26087"/>
            </a:avLst>
          </a:prstGeom>
          <a:solidFill>
            <a:srgbClr val="E2CD74"/>
          </a:solidFill>
          <a:ln w="12700">
            <a:solidFill>
              <a:srgbClr val="E2CD74"/>
            </a:solidFill>
            <a:prstDash val="solid"/>
          </a:ln>
        </p:spPr>
        <p:txBody>
          <a:bodyPr/>
          <a:lstStyle/>
          <a:p>
            <a:endParaRPr lang="en-CA"/>
          </a:p>
        </p:txBody>
      </p:sp>
      <p:sp>
        <p:nvSpPr>
          <p:cNvPr id="5" name="Text 2"/>
          <p:cNvSpPr txBox="1"/>
          <p:nvPr/>
        </p:nvSpPr>
        <p:spPr>
          <a:xfrm>
            <a:off x="1463040" y="457200"/>
            <a:ext cx="3506724" cy="420624"/>
          </a:xfrm>
          <a:prstGeom prst="rect">
            <a:avLst/>
          </a:prstGeom>
          <a:noFill/>
          <a:ln/>
        </p:spPr>
        <p:txBody>
          <a:bodyPr wrap="square" lIns="0" tIns="0" rIns="0" bIns="0" rtlCol="0" anchor="ctr"/>
          <a:lstStyle/>
          <a:p>
            <a:pPr marL="0" indent="0" algn="ctr">
              <a:buNone/>
            </a:pPr>
            <a:r>
              <a:rPr lang="en-US" sz="1200" b="1" kern="0" spc="150" dirty="0">
                <a:solidFill>
                  <a:srgbClr val="4A4A4A"/>
                </a:solidFill>
                <a:latin typeface="Century Gothic" pitchFamily="34" charset="0"/>
                <a:ea typeface="Century Gothic" pitchFamily="34" charset="-122"/>
                <a:cs typeface="Century Gothic" pitchFamily="34" charset="-120"/>
              </a:rPr>
              <a:t>PAIRS  |  FIRST TWO SENTENCES</a:t>
            </a:r>
            <a:endParaRPr lang="en-US" sz="1200" dirty="0"/>
          </a:p>
        </p:txBody>
      </p:sp>
      <p:sp>
        <p:nvSpPr>
          <p:cNvPr id="6" name="Shape 3"/>
          <p:cNvSpPr/>
          <p:nvPr/>
        </p:nvSpPr>
        <p:spPr>
          <a:xfrm>
            <a:off x="10104120" y="420624"/>
            <a:ext cx="1645920" cy="493776"/>
          </a:xfrm>
          <a:prstGeom prst="roundRect">
            <a:avLst>
              <a:gd name="adj" fmla="val 25926"/>
            </a:avLst>
          </a:prstGeom>
          <a:solidFill>
            <a:srgbClr val="636363"/>
          </a:solidFill>
          <a:ln w="12700">
            <a:solidFill>
              <a:srgbClr val="636363"/>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259568" y="502920"/>
            <a:ext cx="329184" cy="329184"/>
          </a:xfrm>
          <a:prstGeom prst="rect">
            <a:avLst/>
          </a:prstGeom>
        </p:spPr>
      </p:pic>
      <p:sp>
        <p:nvSpPr>
          <p:cNvPr id="8" name="Text 4"/>
          <p:cNvSpPr txBox="1"/>
          <p:nvPr/>
        </p:nvSpPr>
        <p:spPr>
          <a:xfrm>
            <a:off x="10652760" y="420624"/>
            <a:ext cx="1051560" cy="493776"/>
          </a:xfrm>
          <a:prstGeom prst="rect">
            <a:avLst/>
          </a:prstGeom>
          <a:noFill/>
          <a:ln/>
        </p:spPr>
        <p:txBody>
          <a:bodyPr wrap="square" lIns="0" tIns="0" rIns="0" bIns="0" rtlCol="0" anchor="ctr"/>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5 MIN</a:t>
            </a:r>
            <a:endParaRPr lang="en-US" sz="1500" dirty="0"/>
          </a:p>
        </p:txBody>
      </p:sp>
      <p:sp>
        <p:nvSpPr>
          <p:cNvPr id="9" name="Shape 5"/>
          <p:cNvSpPr/>
          <p:nvPr/>
        </p:nvSpPr>
        <p:spPr>
          <a:xfrm>
            <a:off x="8663940" y="420624"/>
            <a:ext cx="1165860"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0" name="Image 2" descr="preencoded.png"/>
          <p:cNvPicPr>
            <a:picLocks noChangeAspect="1"/>
          </p:cNvPicPr>
          <p:nvPr/>
        </p:nvPicPr>
        <p:blipFill>
          <a:blip r:embed="rId5"/>
          <a:stretch>
            <a:fillRect/>
          </a:stretch>
        </p:blipFill>
        <p:spPr>
          <a:xfrm>
            <a:off x="8801100" y="512064"/>
            <a:ext cx="310896" cy="310896"/>
          </a:xfrm>
          <a:prstGeom prst="rect">
            <a:avLst/>
          </a:prstGeom>
        </p:spPr>
      </p:pic>
      <p:sp>
        <p:nvSpPr>
          <p:cNvPr id="11" name="Text 6"/>
          <p:cNvSpPr txBox="1"/>
          <p:nvPr/>
        </p:nvSpPr>
        <p:spPr>
          <a:xfrm>
            <a:off x="9176004" y="420624"/>
            <a:ext cx="617220"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Pairs</a:t>
            </a:r>
            <a:endParaRPr lang="en-US" sz="1300" dirty="0"/>
          </a:p>
        </p:txBody>
      </p:sp>
      <p:sp>
        <p:nvSpPr>
          <p:cNvPr id="12" name="Shape 7"/>
          <p:cNvSpPr/>
          <p:nvPr/>
        </p:nvSpPr>
        <p:spPr>
          <a:xfrm>
            <a:off x="548640" y="1280160"/>
            <a:ext cx="5486400" cy="3383280"/>
          </a:xfrm>
          <a:prstGeom prst="roundRect">
            <a:avLst>
              <a:gd name="adj" fmla="val 4054"/>
            </a:avLst>
          </a:prstGeom>
          <a:solidFill>
            <a:srgbClr val="FFFFFF"/>
          </a:solidFill>
          <a:ln w="25400">
            <a:solidFill>
              <a:srgbClr val="E2CD74"/>
            </a:solidFill>
            <a:prstDash val="solid"/>
          </a:ln>
        </p:spPr>
        <p:txBody>
          <a:bodyPr/>
          <a:lstStyle/>
          <a:p>
            <a:endParaRPr lang="en-CA"/>
          </a:p>
        </p:txBody>
      </p:sp>
      <p:sp>
        <p:nvSpPr>
          <p:cNvPr id="13" name="Text 8"/>
          <p:cNvSpPr txBox="1"/>
          <p:nvPr/>
        </p:nvSpPr>
        <p:spPr>
          <a:xfrm>
            <a:off x="868680" y="1508760"/>
            <a:ext cx="4846320" cy="320040"/>
          </a:xfrm>
          <a:prstGeom prst="rect">
            <a:avLst/>
          </a:prstGeom>
          <a:noFill/>
          <a:ln/>
        </p:spPr>
        <p:txBody>
          <a:bodyPr wrap="square" lIns="0" tIns="0" rIns="0" bIns="0" rtlCol="0" anchor="t"/>
          <a:lstStyle/>
          <a:p>
            <a:pPr marL="0" indent="0">
              <a:buNone/>
            </a:pPr>
            <a:r>
              <a:rPr lang="en-US" sz="1200" b="1" kern="0" spc="200" dirty="0">
                <a:solidFill>
                  <a:srgbClr val="C9AE4B"/>
                </a:solidFill>
                <a:latin typeface="Century Gothic" pitchFamily="34" charset="0"/>
                <a:ea typeface="Century Gothic" pitchFamily="34" charset="-122"/>
                <a:cs typeface="Century Gothic" pitchFamily="34" charset="-120"/>
              </a:rPr>
              <a:t>SCENARIO 1</a:t>
            </a:r>
            <a:endParaRPr lang="en-US" sz="1200" dirty="0"/>
          </a:p>
        </p:txBody>
      </p:sp>
      <p:sp>
        <p:nvSpPr>
          <p:cNvPr id="14" name="Text 9"/>
          <p:cNvSpPr txBox="1"/>
          <p:nvPr/>
        </p:nvSpPr>
        <p:spPr>
          <a:xfrm>
            <a:off x="868680" y="1920240"/>
            <a:ext cx="4846320" cy="2468880"/>
          </a:xfrm>
          <a:prstGeom prst="rect">
            <a:avLst/>
          </a:prstGeom>
          <a:noFill/>
          <a:ln/>
        </p:spPr>
        <p:txBody>
          <a:bodyPr wrap="square" lIns="0" tIns="0" rIns="0" bIns="0" rtlCol="0" anchor="ctr"/>
          <a:lstStyle/>
          <a:p>
            <a:pPr marL="0" indent="0">
              <a:buNone/>
            </a:pPr>
            <a:r>
              <a:rPr lang="en-US" sz="2600" b="1" i="1" dirty="0">
                <a:solidFill>
                  <a:srgbClr val="4A4A4A"/>
                </a:solidFill>
                <a:latin typeface="Century Gothic" pitchFamily="34" charset="0"/>
                <a:ea typeface="Century Gothic" pitchFamily="34" charset="-122"/>
                <a:cs typeface="Century Gothic" pitchFamily="34" charset="-120"/>
              </a:rPr>
              <a:t>"You've changed since you became the manager."</a:t>
            </a:r>
            <a:endParaRPr lang="en-US" sz="2600" dirty="0"/>
          </a:p>
        </p:txBody>
      </p:sp>
      <p:grpSp>
        <p:nvGrpSpPr>
          <p:cNvPr id="20" name="Group 19">
            <a:extLst>
              <a:ext uri="{FF2B5EF4-FFF2-40B4-BE49-F238E27FC236}">
                <a16:creationId xmlns:a16="http://schemas.microsoft.com/office/drawing/2014/main" id="{32E9EAB5-5BC5-D2B0-557F-A7D06983BC94}"/>
              </a:ext>
            </a:extLst>
          </p:cNvPr>
          <p:cNvGrpSpPr/>
          <p:nvPr/>
        </p:nvGrpSpPr>
        <p:grpSpPr>
          <a:xfrm>
            <a:off x="6172200" y="1280160"/>
            <a:ext cx="5486400" cy="3383280"/>
            <a:chOff x="6172200" y="1280160"/>
            <a:chExt cx="5486400" cy="3383280"/>
          </a:xfrm>
        </p:grpSpPr>
        <p:sp>
          <p:nvSpPr>
            <p:cNvPr id="15" name="Shape 10"/>
            <p:cNvSpPr/>
            <p:nvPr/>
          </p:nvSpPr>
          <p:spPr>
            <a:xfrm>
              <a:off x="6172200" y="1280160"/>
              <a:ext cx="5486400" cy="3383280"/>
            </a:xfrm>
            <a:prstGeom prst="roundRect">
              <a:avLst>
                <a:gd name="adj" fmla="val 4054"/>
              </a:avLst>
            </a:prstGeom>
            <a:solidFill>
              <a:srgbClr val="FFFFFF"/>
            </a:solidFill>
            <a:ln w="9525">
              <a:solidFill>
                <a:srgbClr val="D9D9D9"/>
              </a:solidFill>
              <a:prstDash val="solid"/>
            </a:ln>
          </p:spPr>
          <p:txBody>
            <a:bodyPr/>
            <a:lstStyle/>
            <a:p>
              <a:endParaRPr lang="en-CA"/>
            </a:p>
          </p:txBody>
        </p:sp>
        <p:sp>
          <p:nvSpPr>
            <p:cNvPr id="16" name="Text 11"/>
            <p:cNvSpPr txBox="1"/>
            <p:nvPr/>
          </p:nvSpPr>
          <p:spPr>
            <a:xfrm>
              <a:off x="6492240" y="1508760"/>
              <a:ext cx="4846320" cy="320040"/>
            </a:xfrm>
            <a:prstGeom prst="rect">
              <a:avLst/>
            </a:prstGeom>
            <a:noFill/>
            <a:ln/>
          </p:spPr>
          <p:txBody>
            <a:bodyPr wrap="square" lIns="0" tIns="0" rIns="0" bIns="0" rtlCol="0" anchor="t"/>
            <a:lstStyle/>
            <a:p>
              <a:pPr marL="0" indent="0">
                <a:buNone/>
              </a:pPr>
              <a:r>
                <a:rPr lang="en-US" sz="1200" b="1" kern="0" spc="200" dirty="0">
                  <a:solidFill>
                    <a:srgbClr val="8C8C8C"/>
                  </a:solidFill>
                  <a:latin typeface="Century Gothic" pitchFamily="34" charset="0"/>
                  <a:ea typeface="Century Gothic" pitchFamily="34" charset="-122"/>
                  <a:cs typeface="Century Gothic" pitchFamily="34" charset="-120"/>
                </a:rPr>
                <a:t>SCENARIO 2  |  IF TIME ALLOWS</a:t>
              </a:r>
              <a:endParaRPr lang="en-US" sz="1200" dirty="0"/>
            </a:p>
          </p:txBody>
        </p:sp>
        <p:sp>
          <p:nvSpPr>
            <p:cNvPr id="17" name="Text 12"/>
            <p:cNvSpPr txBox="1"/>
            <p:nvPr/>
          </p:nvSpPr>
          <p:spPr>
            <a:xfrm>
              <a:off x="6492240" y="1920240"/>
              <a:ext cx="4846320" cy="2468880"/>
            </a:xfrm>
            <a:prstGeom prst="rect">
              <a:avLst/>
            </a:prstGeom>
            <a:noFill/>
            <a:ln/>
          </p:spPr>
          <p:txBody>
            <a:bodyPr wrap="square" lIns="0" tIns="0" rIns="0" bIns="0" rtlCol="0" anchor="ctr"/>
            <a:lstStyle/>
            <a:p>
              <a:pPr marL="0" indent="0">
                <a:buNone/>
              </a:pPr>
              <a:r>
                <a:rPr lang="en-US" sz="2600" b="1" i="1" dirty="0">
                  <a:solidFill>
                    <a:srgbClr val="8C8C8C"/>
                  </a:solidFill>
                  <a:latin typeface="Century Gothic" pitchFamily="34" charset="0"/>
                  <a:ea typeface="Century Gothic" pitchFamily="34" charset="-122"/>
                  <a:cs typeface="Century Gothic" pitchFamily="34" charset="-120"/>
                </a:rPr>
                <a:t>"This new requirement makes no sense. I'm not doing it."</a:t>
              </a:r>
              <a:endParaRPr lang="en-US" sz="2600" dirty="0"/>
            </a:p>
          </p:txBody>
        </p:sp>
      </p:grpSp>
      <p:sp>
        <p:nvSpPr>
          <p:cNvPr id="18" name="Shape 13"/>
          <p:cNvSpPr/>
          <p:nvPr/>
        </p:nvSpPr>
        <p:spPr>
          <a:xfrm>
            <a:off x="548640" y="4937760"/>
            <a:ext cx="11109960" cy="1051560"/>
          </a:xfrm>
          <a:prstGeom prst="roundRect">
            <a:avLst>
              <a:gd name="adj" fmla="val 13043"/>
            </a:avLst>
          </a:prstGeom>
          <a:solidFill>
            <a:srgbClr val="636363"/>
          </a:solidFill>
          <a:ln w="9525">
            <a:solidFill>
              <a:srgbClr val="636363"/>
            </a:solidFill>
            <a:prstDash val="solid"/>
          </a:ln>
        </p:spPr>
        <p:txBody>
          <a:bodyPr/>
          <a:lstStyle/>
          <a:p>
            <a:endParaRPr lang="en-CA"/>
          </a:p>
        </p:txBody>
      </p:sp>
      <p:sp>
        <p:nvSpPr>
          <p:cNvPr id="19" name="Text 14"/>
          <p:cNvSpPr txBox="1"/>
          <p:nvPr/>
        </p:nvSpPr>
        <p:spPr>
          <a:xfrm>
            <a:off x="868680" y="4937760"/>
            <a:ext cx="10515600" cy="1051560"/>
          </a:xfrm>
          <a:prstGeom prst="rect">
            <a:avLst/>
          </a:prstGeom>
          <a:noFill/>
          <a:ln/>
        </p:spPr>
        <p:txBody>
          <a:bodyPr wrap="square" lIns="0" tIns="0" rIns="0" bIns="0" rtlCol="0" anchor="ctr"/>
          <a:lstStyle/>
          <a:p>
            <a:pPr marL="0" indent="0">
              <a:buNone/>
            </a:pPr>
            <a:r>
              <a:rPr lang="en-US" sz="1200" b="1" kern="0" spc="150" dirty="0">
                <a:solidFill>
                  <a:srgbClr val="E2CD74"/>
                </a:solidFill>
                <a:latin typeface="Century Gothic" pitchFamily="34" charset="0"/>
                <a:ea typeface="Century Gothic" pitchFamily="34" charset="-122"/>
                <a:cs typeface="Century Gothic" pitchFamily="34" charset="-120"/>
              </a:rPr>
              <a:t>YOUR TASK   </a:t>
            </a:r>
            <a:r>
              <a:rPr lang="en-US" sz="1800" dirty="0">
                <a:solidFill>
                  <a:srgbClr val="FFFFFF"/>
                </a:solidFill>
                <a:latin typeface="Century Gothic" pitchFamily="34" charset="0"/>
                <a:ea typeface="Century Gothic" pitchFamily="34" charset="-122"/>
                <a:cs typeface="Century Gothic" pitchFamily="34" charset="-120"/>
              </a:rPr>
              <a:t>With a partner, work out your first two sentences. Notice, Name, then begin to Navigate.</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31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name="Slide 23">
    <p:bg>
      <p:bgPr>
        <a:solidFill>
          <a:srgbClr val="636363"/>
        </a:solidFill>
        <a:effectLst/>
      </p:bgPr>
    </p:bg>
    <p:spTree>
      <p:nvGrpSpPr>
        <p:cNvPr id="1" name=""/>
        <p:cNvGrpSpPr/>
        <p:nvPr/>
      </p:nvGrpSpPr>
      <p:grpSpPr>
        <a:xfrm>
          <a:off x="0" y="0"/>
          <a:ext cx="0" cy="0"/>
          <a:chOff x="0" y="0"/>
          <a:chExt cx="0" cy="0"/>
        </a:xfrm>
      </p:grpSpPr>
      <p:pic>
        <p:nvPicPr>
          <p:cNvPr id="2" name="Image 0" descr="a22.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BFBFBF"/>
                </a:solidFill>
                <a:latin typeface="Century Gothic" pitchFamily="34" charset="0"/>
                <a:ea typeface="Century Gothic" pitchFamily="34" charset="-122"/>
                <a:cs typeface="Century Gothic" pitchFamily="34" charset="-120"/>
              </a:rPr>
              <a:t>MODULE 4  |  LEADING HYBRID &amp; DISTRIBUTED TEAMS</a:t>
            </a:r>
            <a:endParaRPr lang="en-US" sz="900" dirty="0"/>
          </a:p>
        </p:txBody>
      </p:sp>
      <p:sp>
        <p:nvSpPr>
          <p:cNvPr id="4" name="Shape 1"/>
          <p:cNvSpPr/>
          <p:nvPr/>
        </p:nvSpPr>
        <p:spPr>
          <a:xfrm>
            <a:off x="6720840" y="0"/>
            <a:ext cx="5470855" cy="6858000"/>
          </a:xfrm>
          <a:prstGeom prst="rect">
            <a:avLst/>
          </a:prstGeom>
          <a:solidFill>
            <a:srgbClr val="E2CD74"/>
          </a:solidFill>
          <a:ln w="12700">
            <a:solidFill>
              <a:srgbClr val="E2CD74"/>
            </a:solidFill>
            <a:prstDash val="solid"/>
          </a:ln>
        </p:spPr>
        <p:txBody>
          <a:bodyPr/>
          <a:lstStyle/>
          <a:p>
            <a:endParaRPr lang="en-CA"/>
          </a:p>
        </p:txBody>
      </p:sp>
      <p:pic>
        <p:nvPicPr>
          <p:cNvPr id="5" name="Image 1" descr="preencoded.png"/>
          <p:cNvPicPr>
            <a:picLocks noChangeAspect="1"/>
          </p:cNvPicPr>
          <p:nvPr/>
        </p:nvPicPr>
        <p:blipFill>
          <a:blip r:embed="rId4"/>
          <a:stretch>
            <a:fillRect/>
          </a:stretch>
        </p:blipFill>
        <p:spPr>
          <a:xfrm>
            <a:off x="8092440" y="2057400"/>
            <a:ext cx="2743200" cy="2743200"/>
          </a:xfrm>
          <a:prstGeom prst="rect">
            <a:avLst/>
          </a:prstGeom>
        </p:spPr>
      </p:pic>
      <p:sp>
        <p:nvSpPr>
          <p:cNvPr id="6" name="Text 2"/>
          <p:cNvSpPr txBox="1"/>
          <p:nvPr/>
        </p:nvSpPr>
        <p:spPr>
          <a:xfrm>
            <a:off x="548640" y="1417320"/>
            <a:ext cx="5852160" cy="365760"/>
          </a:xfrm>
          <a:prstGeom prst="rect">
            <a:avLst/>
          </a:prstGeom>
          <a:noFill/>
          <a:ln/>
        </p:spPr>
        <p:txBody>
          <a:bodyPr wrap="square" lIns="0" tIns="0" rIns="0" bIns="0" rtlCol="0" anchor="t"/>
          <a:lstStyle/>
          <a:p>
            <a:pPr marL="0" indent="0">
              <a:buNone/>
            </a:pPr>
            <a:r>
              <a:rPr lang="en-US" sz="1500" b="1" kern="0" spc="300" dirty="0">
                <a:solidFill>
                  <a:srgbClr val="E2CD74"/>
                </a:solidFill>
                <a:latin typeface="Century Gothic" pitchFamily="34" charset="0"/>
                <a:ea typeface="Century Gothic" pitchFamily="34" charset="-122"/>
                <a:cs typeface="Century Gothic" pitchFamily="34" charset="-120"/>
              </a:rPr>
              <a:t>MODULE 4</a:t>
            </a:r>
            <a:endParaRPr lang="en-US" sz="1500" dirty="0"/>
          </a:p>
        </p:txBody>
      </p:sp>
      <p:sp>
        <p:nvSpPr>
          <p:cNvPr id="7" name="Text 3"/>
          <p:cNvSpPr txBox="1"/>
          <p:nvPr/>
        </p:nvSpPr>
        <p:spPr>
          <a:xfrm>
            <a:off x="548640" y="1783080"/>
            <a:ext cx="5852160" cy="1143000"/>
          </a:xfrm>
          <a:prstGeom prst="rect">
            <a:avLst/>
          </a:prstGeom>
          <a:noFill/>
          <a:ln/>
        </p:spPr>
        <p:txBody>
          <a:bodyPr wrap="square" lIns="0" tIns="0" rIns="0" bIns="0" rtlCol="0" anchor="t"/>
          <a:lstStyle/>
          <a:p>
            <a:pPr marL="0" indent="0">
              <a:buNone/>
            </a:pPr>
            <a:r>
              <a:rPr lang="en-US" sz="3400" b="1" dirty="0">
                <a:solidFill>
                  <a:srgbClr val="FFFFFF"/>
                </a:solidFill>
                <a:latin typeface="Century Gothic" pitchFamily="34" charset="0"/>
                <a:ea typeface="Century Gothic" pitchFamily="34" charset="-122"/>
                <a:cs typeface="Century Gothic" pitchFamily="34" charset="-120"/>
              </a:rPr>
              <a:t>Hybrid &amp; Distributed Teams</a:t>
            </a:r>
            <a:endParaRPr lang="en-US" sz="3400" dirty="0"/>
          </a:p>
        </p:txBody>
      </p:sp>
      <p:sp>
        <p:nvSpPr>
          <p:cNvPr id="8" name="Shape 4"/>
          <p:cNvSpPr/>
          <p:nvPr/>
        </p:nvSpPr>
        <p:spPr>
          <a:xfrm>
            <a:off x="548640" y="3154680"/>
            <a:ext cx="5760720" cy="1600200"/>
          </a:xfrm>
          <a:prstGeom prst="roundRect">
            <a:avLst>
              <a:gd name="adj" fmla="val 11429"/>
            </a:avLst>
          </a:prstGeom>
          <a:solidFill>
            <a:srgbClr val="E2CD74"/>
          </a:solidFill>
          <a:ln w="12700">
            <a:solidFill>
              <a:srgbClr val="E2CD74"/>
            </a:solidFill>
            <a:prstDash val="solid"/>
          </a:ln>
        </p:spPr>
        <p:txBody>
          <a:bodyPr/>
          <a:lstStyle/>
          <a:p>
            <a:endParaRPr lang="en-CA"/>
          </a:p>
        </p:txBody>
      </p:sp>
      <p:sp>
        <p:nvSpPr>
          <p:cNvPr id="9" name="Text 5"/>
          <p:cNvSpPr txBox="1"/>
          <p:nvPr/>
        </p:nvSpPr>
        <p:spPr>
          <a:xfrm>
            <a:off x="822960" y="3310128"/>
            <a:ext cx="5212080" cy="274320"/>
          </a:xfrm>
          <a:prstGeom prst="rect">
            <a:avLst/>
          </a:prstGeom>
          <a:noFill/>
          <a:ln/>
        </p:spPr>
        <p:txBody>
          <a:bodyPr wrap="square" lIns="0" tIns="0" rIns="0" bIns="0" rtlCol="0" anchor="t"/>
          <a:lstStyle/>
          <a:p>
            <a:pPr marL="0" indent="0">
              <a:buNone/>
            </a:pPr>
            <a:r>
              <a:rPr lang="en-US" sz="1100" b="1" kern="0" spc="200" dirty="0">
                <a:solidFill>
                  <a:srgbClr val="636363"/>
                </a:solidFill>
                <a:latin typeface="Century Gothic" pitchFamily="34" charset="0"/>
                <a:ea typeface="Century Gothic" pitchFamily="34" charset="-122"/>
                <a:cs typeface="Century Gothic" pitchFamily="34" charset="-120"/>
              </a:rPr>
              <a:t>BIG QUESTION</a:t>
            </a:r>
            <a:endParaRPr lang="en-US" sz="1100" dirty="0"/>
          </a:p>
        </p:txBody>
      </p:sp>
      <p:sp>
        <p:nvSpPr>
          <p:cNvPr id="10" name="Text 6"/>
          <p:cNvSpPr txBox="1"/>
          <p:nvPr/>
        </p:nvSpPr>
        <p:spPr>
          <a:xfrm>
            <a:off x="822960" y="3611880"/>
            <a:ext cx="5257800" cy="1051560"/>
          </a:xfrm>
          <a:prstGeom prst="rect">
            <a:avLst/>
          </a:prstGeom>
          <a:noFill/>
          <a:ln/>
        </p:spPr>
        <p:txBody>
          <a:bodyPr wrap="square" lIns="0" tIns="0" rIns="0" bIns="0" rtlCol="0" anchor="ctr"/>
          <a:lstStyle/>
          <a:p>
            <a:pPr marL="0" indent="0">
              <a:buNone/>
            </a:pPr>
            <a:r>
              <a:rPr lang="en-US" sz="2100" b="1" dirty="0">
                <a:solidFill>
                  <a:srgbClr val="4A4A4A"/>
                </a:solidFill>
                <a:latin typeface="Century Gothic" pitchFamily="34" charset="0"/>
                <a:ea typeface="Century Gothic" pitchFamily="34" charset="-122"/>
                <a:cs typeface="Century Gothic" pitchFamily="34" charset="-120"/>
              </a:rPr>
              <a:t>How do I lead a team that isn't always in the same place?</a:t>
            </a:r>
            <a:endParaRPr lang="en-US" sz="2100" dirty="0"/>
          </a:p>
        </p:txBody>
      </p:sp>
      <p:sp>
        <p:nvSpPr>
          <p:cNvPr id="11" name="Text 7"/>
          <p:cNvSpPr txBox="1"/>
          <p:nvPr/>
        </p:nvSpPr>
        <p:spPr>
          <a:xfrm>
            <a:off x="548640" y="5074920"/>
            <a:ext cx="5760720" cy="274320"/>
          </a:xfrm>
          <a:prstGeom prst="rect">
            <a:avLst/>
          </a:prstGeom>
          <a:noFill/>
          <a:ln/>
        </p:spPr>
        <p:txBody>
          <a:bodyPr wrap="square" lIns="0" tIns="0" rIns="0" bIns="0" rtlCol="0" anchor="t"/>
          <a:lstStyle/>
          <a:p>
            <a:pPr marL="0" indent="0">
              <a:buNone/>
            </a:pPr>
            <a:r>
              <a:rPr lang="en-US" sz="1100" b="1" kern="0" spc="200" dirty="0">
                <a:solidFill>
                  <a:srgbClr val="E2CD74"/>
                </a:solidFill>
                <a:latin typeface="Century Gothic" pitchFamily="34" charset="0"/>
                <a:ea typeface="Century Gothic" pitchFamily="34" charset="-122"/>
                <a:cs typeface="Century Gothic" pitchFamily="34" charset="-120"/>
              </a:rPr>
              <a:t>WORKSHOP TAKEAWAY</a:t>
            </a:r>
            <a:endParaRPr lang="en-US" sz="1100" dirty="0"/>
          </a:p>
        </p:txBody>
      </p:sp>
      <p:sp>
        <p:nvSpPr>
          <p:cNvPr id="12" name="Text 8"/>
          <p:cNvSpPr txBox="1"/>
          <p:nvPr/>
        </p:nvSpPr>
        <p:spPr>
          <a:xfrm>
            <a:off x="548640" y="5376672"/>
            <a:ext cx="5760720" cy="822960"/>
          </a:xfrm>
          <a:prstGeom prst="rect">
            <a:avLst/>
          </a:prstGeom>
          <a:noFill/>
          <a:ln/>
        </p:spPr>
        <p:txBody>
          <a:bodyPr wrap="square" lIns="0" tIns="0" rIns="0" bIns="0" rtlCol="0" anchor="t"/>
          <a:lstStyle/>
          <a:p>
            <a:pPr marL="0" indent="0">
              <a:buNone/>
            </a:pPr>
            <a:r>
              <a:rPr lang="en-US" sz="1600" i="1" dirty="0">
                <a:solidFill>
                  <a:srgbClr val="FFFFFF"/>
                </a:solidFill>
                <a:latin typeface="Century Gothic" pitchFamily="34" charset="0"/>
                <a:ea typeface="Century Gothic" pitchFamily="34" charset="-122"/>
                <a:cs typeface="Century Gothic" pitchFamily="34" charset="-120"/>
              </a:rPr>
              <a:t>The skills don't change when people are apart. How much you say out loud does.</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BFBFBF"/>
                </a:solidFill>
                <a:latin typeface="Century Gothic"/>
                <a:ea typeface="Century Gothic"/>
                <a:cs typeface="Century Gothic"/>
              </a:defRPr>
            </a:lvl1pPr>
          </a:lstStyle>
          <a:p>
            <a:pPr algn="r"/>
            <a:fld id="{F7021451-1387-4CA6-816F-3879F97B5CBC}" type="slidenum">
              <a:rPr lang="en-US" b="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4  |  LEADING HYBRID &amp; DISTRIBUTED TEAMS</a:t>
            </a:r>
            <a:endParaRPr lang="en-US" sz="900" dirty="0"/>
          </a:p>
        </p:txBody>
      </p:sp>
      <p:sp>
        <p:nvSpPr>
          <p:cNvPr id="4" name="Text 1"/>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Distributed Teams Need Explicit Clarity</a:t>
            </a:r>
            <a:endParaRPr lang="en-US" sz="3000" dirty="0"/>
          </a:p>
        </p:txBody>
      </p:sp>
      <p:sp>
        <p:nvSpPr>
          <p:cNvPr id="5" name="Text 2"/>
          <p:cNvSpPr txBox="1"/>
          <p:nvPr/>
        </p:nvSpPr>
        <p:spPr>
          <a:xfrm>
            <a:off x="548640" y="1188720"/>
            <a:ext cx="10972800" cy="411480"/>
          </a:xfrm>
          <a:prstGeom prst="rect">
            <a:avLst/>
          </a:prstGeom>
          <a:noFill/>
          <a:ln/>
        </p:spPr>
        <p:txBody>
          <a:bodyPr wrap="square" lIns="0" tIns="0" rIns="0" bIns="0" rtlCol="0" anchor="t"/>
          <a:lstStyle/>
          <a:p>
            <a:pPr marL="0" indent="0">
              <a:buNone/>
            </a:pPr>
            <a:r>
              <a:rPr lang="en-US" sz="1700" dirty="0">
                <a:solidFill>
                  <a:srgbClr val="8C8C8C"/>
                </a:solidFill>
                <a:latin typeface="Century Gothic" pitchFamily="34" charset="0"/>
                <a:ea typeface="Century Gothic" pitchFamily="34" charset="-122"/>
                <a:cs typeface="Century Gothic" pitchFamily="34" charset="-120"/>
              </a:rPr>
              <a:t>Five questions every distributed team needs answered</a:t>
            </a:r>
            <a:endParaRPr lang="en-US" sz="1700" dirty="0"/>
          </a:p>
        </p:txBody>
      </p:sp>
      <p:sp>
        <p:nvSpPr>
          <p:cNvPr id="6" name="Shape 3"/>
          <p:cNvSpPr/>
          <p:nvPr/>
        </p:nvSpPr>
        <p:spPr>
          <a:xfrm>
            <a:off x="548640" y="1783080"/>
            <a:ext cx="2075688" cy="292608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7" name="Shape 4"/>
          <p:cNvSpPr/>
          <p:nvPr/>
        </p:nvSpPr>
        <p:spPr>
          <a:xfrm>
            <a:off x="1170432" y="2011680"/>
            <a:ext cx="822960" cy="822960"/>
          </a:xfrm>
          <a:prstGeom prst="ellipse">
            <a:avLst/>
          </a:prstGeom>
          <a:solidFill>
            <a:srgbClr val="E2CD74"/>
          </a:solidFill>
          <a:ln w="12700">
            <a:solidFill>
              <a:srgbClr val="E2CD74"/>
            </a:solidFill>
            <a:prstDash val="solid"/>
          </a:ln>
        </p:spPr>
        <p:txBody>
          <a:bodyPr/>
          <a:lstStyle/>
          <a:p>
            <a:endParaRPr lang="en-CA"/>
          </a:p>
        </p:txBody>
      </p:sp>
      <p:pic>
        <p:nvPicPr>
          <p:cNvPr id="8" name="Image 1" descr="preencoded.png"/>
          <p:cNvPicPr>
            <a:picLocks noChangeAspect="1"/>
          </p:cNvPicPr>
          <p:nvPr/>
        </p:nvPicPr>
        <p:blipFill>
          <a:blip r:embed="rId4"/>
          <a:stretch>
            <a:fillRect/>
          </a:stretch>
        </p:blipFill>
        <p:spPr>
          <a:xfrm>
            <a:off x="1351483" y="2192731"/>
            <a:ext cx="460858" cy="460858"/>
          </a:xfrm>
          <a:prstGeom prst="rect">
            <a:avLst/>
          </a:prstGeom>
        </p:spPr>
      </p:pic>
      <p:sp>
        <p:nvSpPr>
          <p:cNvPr id="9" name="Text 5"/>
          <p:cNvSpPr txBox="1"/>
          <p:nvPr/>
        </p:nvSpPr>
        <p:spPr>
          <a:xfrm>
            <a:off x="594360" y="2971800"/>
            <a:ext cx="1984248" cy="41148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Availability</a:t>
            </a:r>
            <a:endParaRPr lang="en-US" sz="1600" dirty="0"/>
          </a:p>
        </p:txBody>
      </p:sp>
      <p:sp>
        <p:nvSpPr>
          <p:cNvPr id="10" name="Text 6"/>
          <p:cNvSpPr txBox="1"/>
          <p:nvPr/>
        </p:nvSpPr>
        <p:spPr>
          <a:xfrm>
            <a:off x="731520" y="3429000"/>
            <a:ext cx="1709928" cy="1097280"/>
          </a:xfrm>
          <a:prstGeom prst="rect">
            <a:avLst/>
          </a:prstGeom>
          <a:noFill/>
          <a:ln/>
        </p:spPr>
        <p:txBody>
          <a:bodyPr wrap="square" lIns="0" tIns="0" rIns="0" bIns="0" rtlCol="0" anchor="t"/>
          <a:lstStyle/>
          <a:p>
            <a:pPr marL="0" indent="0" algn="ctr">
              <a:buNone/>
            </a:pPr>
            <a:r>
              <a:rPr lang="en-US" sz="1500" dirty="0">
                <a:solidFill>
                  <a:srgbClr val="4A4A4A"/>
                </a:solidFill>
                <a:latin typeface="Century Gothic" pitchFamily="34" charset="0"/>
                <a:ea typeface="Century Gothic" pitchFamily="34" charset="-122"/>
                <a:cs typeface="Century Gothic" pitchFamily="34" charset="-120"/>
              </a:rPr>
              <a:t>When are we reachable?</a:t>
            </a:r>
            <a:endParaRPr lang="en-US" sz="1500" dirty="0"/>
          </a:p>
        </p:txBody>
      </p:sp>
      <p:sp>
        <p:nvSpPr>
          <p:cNvPr id="11" name="Shape 7"/>
          <p:cNvSpPr/>
          <p:nvPr/>
        </p:nvSpPr>
        <p:spPr>
          <a:xfrm>
            <a:off x="2807208" y="1783080"/>
            <a:ext cx="2075688" cy="292608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12" name="Shape 8"/>
          <p:cNvSpPr/>
          <p:nvPr/>
        </p:nvSpPr>
        <p:spPr>
          <a:xfrm>
            <a:off x="3429000" y="2011680"/>
            <a:ext cx="822960" cy="822960"/>
          </a:xfrm>
          <a:prstGeom prst="ellipse">
            <a:avLst/>
          </a:prstGeom>
          <a:solidFill>
            <a:srgbClr val="E2CD74"/>
          </a:solidFill>
          <a:ln w="12700">
            <a:solidFill>
              <a:srgbClr val="E2CD74"/>
            </a:solidFill>
            <a:prstDash val="solid"/>
          </a:ln>
        </p:spPr>
        <p:txBody>
          <a:bodyPr/>
          <a:lstStyle/>
          <a:p>
            <a:endParaRPr lang="en-CA"/>
          </a:p>
        </p:txBody>
      </p:sp>
      <p:pic>
        <p:nvPicPr>
          <p:cNvPr id="13" name="Image 2" descr="preencoded.png"/>
          <p:cNvPicPr>
            <a:picLocks noChangeAspect="1"/>
          </p:cNvPicPr>
          <p:nvPr/>
        </p:nvPicPr>
        <p:blipFill>
          <a:blip r:embed="rId5"/>
          <a:stretch>
            <a:fillRect/>
          </a:stretch>
        </p:blipFill>
        <p:spPr>
          <a:xfrm>
            <a:off x="3610051" y="2192731"/>
            <a:ext cx="460858" cy="460858"/>
          </a:xfrm>
          <a:prstGeom prst="rect">
            <a:avLst/>
          </a:prstGeom>
        </p:spPr>
      </p:pic>
      <p:sp>
        <p:nvSpPr>
          <p:cNvPr id="14" name="Text 9"/>
          <p:cNvSpPr txBox="1"/>
          <p:nvPr/>
        </p:nvSpPr>
        <p:spPr>
          <a:xfrm>
            <a:off x="2852928" y="2971800"/>
            <a:ext cx="1984248" cy="41148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Responsiveness</a:t>
            </a:r>
            <a:endParaRPr lang="en-US" sz="1600" dirty="0"/>
          </a:p>
        </p:txBody>
      </p:sp>
      <p:sp>
        <p:nvSpPr>
          <p:cNvPr id="15" name="Text 10"/>
          <p:cNvSpPr txBox="1"/>
          <p:nvPr/>
        </p:nvSpPr>
        <p:spPr>
          <a:xfrm>
            <a:off x="2990088" y="3429000"/>
            <a:ext cx="1709928" cy="1097280"/>
          </a:xfrm>
          <a:prstGeom prst="rect">
            <a:avLst/>
          </a:prstGeom>
          <a:noFill/>
          <a:ln/>
        </p:spPr>
        <p:txBody>
          <a:bodyPr wrap="square" lIns="0" tIns="0" rIns="0" bIns="0" rtlCol="0" anchor="t"/>
          <a:lstStyle/>
          <a:p>
            <a:pPr marL="0" indent="0" algn="ctr">
              <a:buNone/>
            </a:pPr>
            <a:r>
              <a:rPr lang="en-US" sz="1500" dirty="0">
                <a:solidFill>
                  <a:srgbClr val="4A4A4A"/>
                </a:solidFill>
                <a:latin typeface="Century Gothic" pitchFamily="34" charset="0"/>
                <a:ea typeface="Century Gothic" pitchFamily="34" charset="-122"/>
                <a:cs typeface="Century Gothic" pitchFamily="34" charset="-120"/>
              </a:rPr>
              <a:t>How quickly, and on which channel?</a:t>
            </a:r>
            <a:endParaRPr lang="en-US" sz="1500" dirty="0"/>
          </a:p>
        </p:txBody>
      </p:sp>
      <p:sp>
        <p:nvSpPr>
          <p:cNvPr id="16" name="Shape 11"/>
          <p:cNvSpPr/>
          <p:nvPr/>
        </p:nvSpPr>
        <p:spPr>
          <a:xfrm>
            <a:off x="5065776" y="1783080"/>
            <a:ext cx="2075688" cy="292608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17" name="Shape 12"/>
          <p:cNvSpPr/>
          <p:nvPr/>
        </p:nvSpPr>
        <p:spPr>
          <a:xfrm>
            <a:off x="5687568" y="2011680"/>
            <a:ext cx="822960" cy="822960"/>
          </a:xfrm>
          <a:prstGeom prst="ellipse">
            <a:avLst/>
          </a:prstGeom>
          <a:solidFill>
            <a:srgbClr val="E2CD74"/>
          </a:solidFill>
          <a:ln w="12700">
            <a:solidFill>
              <a:srgbClr val="E2CD74"/>
            </a:solidFill>
            <a:prstDash val="solid"/>
          </a:ln>
        </p:spPr>
        <p:txBody>
          <a:bodyPr/>
          <a:lstStyle/>
          <a:p>
            <a:endParaRPr lang="en-CA"/>
          </a:p>
        </p:txBody>
      </p:sp>
      <p:pic>
        <p:nvPicPr>
          <p:cNvPr id="18" name="Image 3" descr="preencoded.png"/>
          <p:cNvPicPr>
            <a:picLocks noChangeAspect="1"/>
          </p:cNvPicPr>
          <p:nvPr/>
        </p:nvPicPr>
        <p:blipFill>
          <a:blip r:embed="rId6"/>
          <a:stretch>
            <a:fillRect/>
          </a:stretch>
        </p:blipFill>
        <p:spPr>
          <a:xfrm>
            <a:off x="5868619" y="2192731"/>
            <a:ext cx="460858" cy="460858"/>
          </a:xfrm>
          <a:prstGeom prst="rect">
            <a:avLst/>
          </a:prstGeom>
        </p:spPr>
      </p:pic>
      <p:sp>
        <p:nvSpPr>
          <p:cNvPr id="19" name="Text 13"/>
          <p:cNvSpPr txBox="1"/>
          <p:nvPr/>
        </p:nvSpPr>
        <p:spPr>
          <a:xfrm>
            <a:off x="5111496" y="2971800"/>
            <a:ext cx="1984248" cy="41148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Visibility</a:t>
            </a:r>
            <a:endParaRPr lang="en-US" sz="1600" dirty="0"/>
          </a:p>
        </p:txBody>
      </p:sp>
      <p:sp>
        <p:nvSpPr>
          <p:cNvPr id="20" name="Text 14"/>
          <p:cNvSpPr txBox="1"/>
          <p:nvPr/>
        </p:nvSpPr>
        <p:spPr>
          <a:xfrm>
            <a:off x="5248656" y="3429000"/>
            <a:ext cx="1709928" cy="1097280"/>
          </a:xfrm>
          <a:prstGeom prst="rect">
            <a:avLst/>
          </a:prstGeom>
          <a:noFill/>
          <a:ln/>
        </p:spPr>
        <p:txBody>
          <a:bodyPr wrap="square" lIns="0" tIns="0" rIns="0" bIns="0" rtlCol="0" anchor="t"/>
          <a:lstStyle/>
          <a:p>
            <a:pPr marL="0" indent="0" algn="ctr">
              <a:buNone/>
            </a:pPr>
            <a:r>
              <a:rPr lang="en-US" sz="1500" dirty="0">
                <a:solidFill>
                  <a:srgbClr val="4A4A4A"/>
                </a:solidFill>
                <a:latin typeface="Century Gothic" pitchFamily="34" charset="0"/>
                <a:ea typeface="Century Gothic" pitchFamily="34" charset="-122"/>
                <a:cs typeface="Century Gothic" pitchFamily="34" charset="-120"/>
              </a:rPr>
              <a:t>How do we know work is moving?</a:t>
            </a:r>
            <a:endParaRPr lang="en-US" sz="1500" dirty="0"/>
          </a:p>
        </p:txBody>
      </p:sp>
      <p:sp>
        <p:nvSpPr>
          <p:cNvPr id="21" name="Shape 15"/>
          <p:cNvSpPr/>
          <p:nvPr/>
        </p:nvSpPr>
        <p:spPr>
          <a:xfrm>
            <a:off x="7324344" y="1783080"/>
            <a:ext cx="2075688" cy="292608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22" name="Shape 16"/>
          <p:cNvSpPr/>
          <p:nvPr/>
        </p:nvSpPr>
        <p:spPr>
          <a:xfrm>
            <a:off x="7946136" y="2011680"/>
            <a:ext cx="822960" cy="822960"/>
          </a:xfrm>
          <a:prstGeom prst="ellipse">
            <a:avLst/>
          </a:prstGeom>
          <a:solidFill>
            <a:srgbClr val="E2CD74"/>
          </a:solidFill>
          <a:ln w="12700">
            <a:solidFill>
              <a:srgbClr val="E2CD74"/>
            </a:solidFill>
            <a:prstDash val="solid"/>
          </a:ln>
        </p:spPr>
        <p:txBody>
          <a:bodyPr/>
          <a:lstStyle/>
          <a:p>
            <a:endParaRPr lang="en-CA"/>
          </a:p>
        </p:txBody>
      </p:sp>
      <p:pic>
        <p:nvPicPr>
          <p:cNvPr id="23" name="Image 4" descr="preencoded.png"/>
          <p:cNvPicPr>
            <a:picLocks noChangeAspect="1"/>
          </p:cNvPicPr>
          <p:nvPr/>
        </p:nvPicPr>
        <p:blipFill>
          <a:blip r:embed="rId7"/>
          <a:stretch>
            <a:fillRect/>
          </a:stretch>
        </p:blipFill>
        <p:spPr>
          <a:xfrm>
            <a:off x="8127187" y="2192731"/>
            <a:ext cx="460858" cy="460858"/>
          </a:xfrm>
          <a:prstGeom prst="rect">
            <a:avLst/>
          </a:prstGeom>
        </p:spPr>
      </p:pic>
      <p:sp>
        <p:nvSpPr>
          <p:cNvPr id="24" name="Text 17"/>
          <p:cNvSpPr txBox="1"/>
          <p:nvPr/>
        </p:nvSpPr>
        <p:spPr>
          <a:xfrm>
            <a:off x="7370064" y="2971800"/>
            <a:ext cx="1984248" cy="41148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Connection</a:t>
            </a:r>
            <a:endParaRPr lang="en-US" sz="1600" dirty="0"/>
          </a:p>
        </p:txBody>
      </p:sp>
      <p:sp>
        <p:nvSpPr>
          <p:cNvPr id="25" name="Text 18"/>
          <p:cNvSpPr txBox="1"/>
          <p:nvPr/>
        </p:nvSpPr>
        <p:spPr>
          <a:xfrm>
            <a:off x="7507224" y="3429000"/>
            <a:ext cx="1709928" cy="1097280"/>
          </a:xfrm>
          <a:prstGeom prst="rect">
            <a:avLst/>
          </a:prstGeom>
          <a:noFill/>
          <a:ln/>
        </p:spPr>
        <p:txBody>
          <a:bodyPr wrap="square" lIns="0" tIns="0" rIns="0" bIns="0" rtlCol="0" anchor="t"/>
          <a:lstStyle/>
          <a:p>
            <a:pPr marL="0" indent="0" algn="ctr">
              <a:buNone/>
            </a:pPr>
            <a:r>
              <a:rPr lang="en-US" sz="1500" dirty="0">
                <a:solidFill>
                  <a:srgbClr val="4A4A4A"/>
                </a:solidFill>
                <a:latin typeface="Century Gothic" pitchFamily="34" charset="0"/>
                <a:ea typeface="Century Gothic" pitchFamily="34" charset="-122"/>
                <a:cs typeface="Century Gothic" pitchFamily="34" charset="-120"/>
              </a:rPr>
              <a:t>How do we maintain "we"?</a:t>
            </a:r>
            <a:endParaRPr lang="en-US" sz="1500" dirty="0"/>
          </a:p>
        </p:txBody>
      </p:sp>
      <p:sp>
        <p:nvSpPr>
          <p:cNvPr id="26" name="Shape 19"/>
          <p:cNvSpPr/>
          <p:nvPr/>
        </p:nvSpPr>
        <p:spPr>
          <a:xfrm>
            <a:off x="9582912" y="1783080"/>
            <a:ext cx="2075688" cy="2926080"/>
          </a:xfrm>
          <a:prstGeom prst="roundRect">
            <a:avLst>
              <a:gd name="adj" fmla="val 6608"/>
            </a:avLst>
          </a:prstGeom>
          <a:solidFill>
            <a:srgbClr val="F2F2F2"/>
          </a:solidFill>
          <a:ln w="9525">
            <a:solidFill>
              <a:srgbClr val="F2F2F2"/>
            </a:solidFill>
            <a:prstDash val="solid"/>
          </a:ln>
        </p:spPr>
        <p:txBody>
          <a:bodyPr/>
          <a:lstStyle/>
          <a:p>
            <a:endParaRPr lang="en-CA"/>
          </a:p>
        </p:txBody>
      </p:sp>
      <p:sp>
        <p:nvSpPr>
          <p:cNvPr id="27" name="Shape 20"/>
          <p:cNvSpPr/>
          <p:nvPr/>
        </p:nvSpPr>
        <p:spPr>
          <a:xfrm>
            <a:off x="10204704" y="2011680"/>
            <a:ext cx="822960" cy="822960"/>
          </a:xfrm>
          <a:prstGeom prst="ellipse">
            <a:avLst/>
          </a:prstGeom>
          <a:solidFill>
            <a:srgbClr val="E2CD74"/>
          </a:solidFill>
          <a:ln w="12700">
            <a:solidFill>
              <a:srgbClr val="E2CD74"/>
            </a:solidFill>
            <a:prstDash val="solid"/>
          </a:ln>
        </p:spPr>
        <p:txBody>
          <a:bodyPr/>
          <a:lstStyle/>
          <a:p>
            <a:endParaRPr lang="en-CA"/>
          </a:p>
        </p:txBody>
      </p:sp>
      <p:pic>
        <p:nvPicPr>
          <p:cNvPr id="28" name="Image 5" descr="preencoded.png"/>
          <p:cNvPicPr>
            <a:picLocks noChangeAspect="1"/>
          </p:cNvPicPr>
          <p:nvPr/>
        </p:nvPicPr>
        <p:blipFill>
          <a:blip r:embed="rId8"/>
          <a:stretch>
            <a:fillRect/>
          </a:stretch>
        </p:blipFill>
        <p:spPr>
          <a:xfrm>
            <a:off x="10385755" y="2192731"/>
            <a:ext cx="460858" cy="460858"/>
          </a:xfrm>
          <a:prstGeom prst="rect">
            <a:avLst/>
          </a:prstGeom>
        </p:spPr>
      </p:pic>
      <p:sp>
        <p:nvSpPr>
          <p:cNvPr id="29" name="Text 21"/>
          <p:cNvSpPr txBox="1"/>
          <p:nvPr/>
        </p:nvSpPr>
        <p:spPr>
          <a:xfrm>
            <a:off x="9628632" y="2971800"/>
            <a:ext cx="1984248" cy="41148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Accountability</a:t>
            </a:r>
            <a:endParaRPr lang="en-US" sz="1600" dirty="0"/>
          </a:p>
        </p:txBody>
      </p:sp>
      <p:sp>
        <p:nvSpPr>
          <p:cNvPr id="30" name="Text 22"/>
          <p:cNvSpPr txBox="1"/>
          <p:nvPr/>
        </p:nvSpPr>
        <p:spPr>
          <a:xfrm>
            <a:off x="9765792" y="3429000"/>
            <a:ext cx="1709928" cy="1097280"/>
          </a:xfrm>
          <a:prstGeom prst="rect">
            <a:avLst/>
          </a:prstGeom>
          <a:noFill/>
          <a:ln/>
        </p:spPr>
        <p:txBody>
          <a:bodyPr wrap="square" lIns="0" tIns="0" rIns="0" bIns="0" rtlCol="0" anchor="t"/>
          <a:lstStyle/>
          <a:p>
            <a:pPr marL="0" indent="0" algn="ctr">
              <a:buNone/>
            </a:pPr>
            <a:r>
              <a:rPr lang="en-US" sz="1500" dirty="0">
                <a:solidFill>
                  <a:srgbClr val="4A4A4A"/>
                </a:solidFill>
                <a:latin typeface="Century Gothic" pitchFamily="34" charset="0"/>
                <a:ea typeface="Century Gothic" pitchFamily="34" charset="-122"/>
                <a:cs typeface="Century Gothic" pitchFamily="34" charset="-120"/>
              </a:rPr>
              <a:t>What happens when something slips?</a:t>
            </a:r>
            <a:endParaRPr lang="en-US" sz="1500" dirty="0"/>
          </a:p>
        </p:txBody>
      </p:sp>
      <p:sp>
        <p:nvSpPr>
          <p:cNvPr id="31" name="Shape 23"/>
          <p:cNvSpPr/>
          <p:nvPr/>
        </p:nvSpPr>
        <p:spPr>
          <a:xfrm>
            <a:off x="548640" y="5029200"/>
            <a:ext cx="11109960" cy="914400"/>
          </a:xfrm>
          <a:prstGeom prst="roundRect">
            <a:avLst>
              <a:gd name="adj" fmla="val 15000"/>
            </a:avLst>
          </a:prstGeom>
          <a:solidFill>
            <a:srgbClr val="636363"/>
          </a:solidFill>
          <a:ln w="9525">
            <a:solidFill>
              <a:srgbClr val="636363"/>
            </a:solidFill>
            <a:prstDash val="solid"/>
          </a:ln>
        </p:spPr>
        <p:txBody>
          <a:bodyPr/>
          <a:lstStyle/>
          <a:p>
            <a:endParaRPr lang="en-CA"/>
          </a:p>
        </p:txBody>
      </p:sp>
      <p:sp>
        <p:nvSpPr>
          <p:cNvPr id="32" name="Text 24"/>
          <p:cNvSpPr txBox="1"/>
          <p:nvPr/>
        </p:nvSpPr>
        <p:spPr>
          <a:xfrm>
            <a:off x="868680" y="5029200"/>
            <a:ext cx="10515600" cy="914400"/>
          </a:xfrm>
          <a:prstGeom prst="rect">
            <a:avLst/>
          </a:prstGeom>
          <a:noFill/>
          <a:ln/>
        </p:spPr>
        <p:txBody>
          <a:bodyPr wrap="square" lIns="0" tIns="0" rIns="0" bIns="0" rtlCol="0" anchor="ctr"/>
          <a:lstStyle/>
          <a:p>
            <a:pPr marL="0" indent="0">
              <a:buNone/>
            </a:pPr>
            <a:r>
              <a:rPr lang="en-US" sz="2000" dirty="0">
                <a:solidFill>
                  <a:srgbClr val="FFFFFF"/>
                </a:solidFill>
                <a:latin typeface="Century Gothic" pitchFamily="34" charset="0"/>
                <a:ea typeface="Century Gothic" pitchFamily="34" charset="-122"/>
                <a:cs typeface="Century Gothic" pitchFamily="34" charset="-120"/>
              </a:rPr>
              <a:t>The fix is rarely more communication. </a:t>
            </a:r>
            <a:r>
              <a:rPr lang="en-US" sz="2000" b="1" dirty="0">
                <a:solidFill>
                  <a:srgbClr val="E2CD74"/>
                </a:solidFill>
                <a:latin typeface="Century Gothic" pitchFamily="34" charset="0"/>
                <a:ea typeface="Century Gothic" pitchFamily="34" charset="-122"/>
                <a:cs typeface="Century Gothic" pitchFamily="34" charset="-120"/>
              </a:rPr>
              <a:t>It is making assumptions explicit.</a:t>
            </a:r>
            <a:endParaRPr lang="en-US" sz="2000" dirty="0"/>
          </a:p>
        </p:txBody>
      </p:sp>
      <p:sp>
        <p:nvSpPr>
          <p:cNvPr id="33"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0">
    <p:bg>
      <p:bgPr>
        <a:solidFill>
          <a:srgbClr val="F8F3D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4  |  LEADING HYBRID &amp; DISTRIBUTED TEAMS</a:t>
            </a:r>
            <a:endParaRPr lang="en-US" sz="900" dirty="0"/>
          </a:p>
        </p:txBody>
      </p:sp>
      <p:sp>
        <p:nvSpPr>
          <p:cNvPr id="4" name="Shape 1"/>
          <p:cNvSpPr/>
          <p:nvPr/>
        </p:nvSpPr>
        <p:spPr>
          <a:xfrm>
            <a:off x="1463040" y="457200"/>
            <a:ext cx="1824228" cy="420624"/>
          </a:xfrm>
          <a:prstGeom prst="roundRect">
            <a:avLst>
              <a:gd name="adj" fmla="val 26087"/>
            </a:avLst>
          </a:prstGeom>
          <a:solidFill>
            <a:srgbClr val="E2CD74"/>
          </a:solidFill>
          <a:ln w="12700">
            <a:solidFill>
              <a:srgbClr val="E2CD74"/>
            </a:solidFill>
            <a:prstDash val="solid"/>
          </a:ln>
        </p:spPr>
        <p:txBody>
          <a:bodyPr/>
          <a:lstStyle/>
          <a:p>
            <a:endParaRPr lang="en-CA"/>
          </a:p>
        </p:txBody>
      </p:sp>
      <p:sp>
        <p:nvSpPr>
          <p:cNvPr id="5" name="Text 2"/>
          <p:cNvSpPr txBox="1"/>
          <p:nvPr/>
        </p:nvSpPr>
        <p:spPr>
          <a:xfrm>
            <a:off x="1463040" y="457200"/>
            <a:ext cx="1824228" cy="420624"/>
          </a:xfrm>
          <a:prstGeom prst="rect">
            <a:avLst/>
          </a:prstGeom>
          <a:noFill/>
          <a:ln/>
        </p:spPr>
        <p:txBody>
          <a:bodyPr wrap="square" lIns="0" tIns="0" rIns="0" bIns="0" rtlCol="0" anchor="ctr"/>
          <a:lstStyle/>
          <a:p>
            <a:pPr marL="0" indent="0" algn="ctr">
              <a:buNone/>
            </a:pPr>
            <a:r>
              <a:rPr lang="en-US" sz="1200" b="1" kern="0" spc="150" dirty="0">
                <a:solidFill>
                  <a:srgbClr val="4A4A4A"/>
                </a:solidFill>
                <a:latin typeface="Century Gothic" pitchFamily="34" charset="0"/>
                <a:ea typeface="Century Gothic" pitchFamily="34" charset="-122"/>
                <a:cs typeface="Century Gothic" pitchFamily="34" charset="-120"/>
              </a:rPr>
              <a:t>CLARITY CHECK</a:t>
            </a:r>
            <a:endParaRPr lang="en-US" sz="1200" dirty="0"/>
          </a:p>
        </p:txBody>
      </p:sp>
      <p:sp>
        <p:nvSpPr>
          <p:cNvPr id="6" name="Shape 3"/>
          <p:cNvSpPr/>
          <p:nvPr/>
        </p:nvSpPr>
        <p:spPr>
          <a:xfrm>
            <a:off x="10104120" y="420624"/>
            <a:ext cx="1645920" cy="493776"/>
          </a:xfrm>
          <a:prstGeom prst="roundRect">
            <a:avLst>
              <a:gd name="adj" fmla="val 25926"/>
            </a:avLst>
          </a:prstGeom>
          <a:solidFill>
            <a:srgbClr val="636363"/>
          </a:solidFill>
          <a:ln w="12700">
            <a:solidFill>
              <a:srgbClr val="636363"/>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259568" y="502920"/>
            <a:ext cx="329184" cy="329184"/>
          </a:xfrm>
          <a:prstGeom prst="rect">
            <a:avLst/>
          </a:prstGeom>
        </p:spPr>
      </p:pic>
      <p:sp>
        <p:nvSpPr>
          <p:cNvPr id="8" name="Text 4"/>
          <p:cNvSpPr txBox="1"/>
          <p:nvPr/>
        </p:nvSpPr>
        <p:spPr>
          <a:xfrm>
            <a:off x="10652760" y="420624"/>
            <a:ext cx="1051560" cy="493776"/>
          </a:xfrm>
          <a:prstGeom prst="rect">
            <a:avLst/>
          </a:prstGeom>
          <a:noFill/>
          <a:ln/>
        </p:spPr>
        <p:txBody>
          <a:bodyPr wrap="square" lIns="0" tIns="0" rIns="0" bIns="0" rtlCol="0" anchor="ctr"/>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4 MIN</a:t>
            </a:r>
            <a:endParaRPr lang="en-US" sz="1500" dirty="0"/>
          </a:p>
        </p:txBody>
      </p:sp>
      <p:sp>
        <p:nvSpPr>
          <p:cNvPr id="9" name="Shape 5"/>
          <p:cNvSpPr/>
          <p:nvPr/>
        </p:nvSpPr>
        <p:spPr>
          <a:xfrm>
            <a:off x="8663940" y="420624"/>
            <a:ext cx="1165860"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0" name="Image 2" descr="preencoded.png"/>
          <p:cNvPicPr>
            <a:picLocks noChangeAspect="1"/>
          </p:cNvPicPr>
          <p:nvPr/>
        </p:nvPicPr>
        <p:blipFill>
          <a:blip r:embed="rId5"/>
          <a:stretch>
            <a:fillRect/>
          </a:stretch>
        </p:blipFill>
        <p:spPr>
          <a:xfrm>
            <a:off x="8801100" y="512064"/>
            <a:ext cx="310896" cy="310896"/>
          </a:xfrm>
          <a:prstGeom prst="rect">
            <a:avLst/>
          </a:prstGeom>
        </p:spPr>
      </p:pic>
      <p:sp>
        <p:nvSpPr>
          <p:cNvPr id="11" name="Text 6"/>
          <p:cNvSpPr txBox="1"/>
          <p:nvPr/>
        </p:nvSpPr>
        <p:spPr>
          <a:xfrm>
            <a:off x="9176004" y="420624"/>
            <a:ext cx="617220"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Pairs</a:t>
            </a:r>
            <a:endParaRPr lang="en-US" sz="1300" dirty="0"/>
          </a:p>
        </p:txBody>
      </p:sp>
      <p:sp>
        <p:nvSpPr>
          <p:cNvPr id="12" name="Shape 7"/>
          <p:cNvSpPr/>
          <p:nvPr/>
        </p:nvSpPr>
        <p:spPr>
          <a:xfrm>
            <a:off x="6880860" y="420624"/>
            <a:ext cx="1645920"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3" name="Image 3" descr="preencoded.png"/>
          <p:cNvPicPr>
            <a:picLocks noChangeAspect="1"/>
          </p:cNvPicPr>
          <p:nvPr/>
        </p:nvPicPr>
        <p:blipFill>
          <a:blip r:embed="rId6"/>
          <a:stretch>
            <a:fillRect/>
          </a:stretch>
        </p:blipFill>
        <p:spPr>
          <a:xfrm>
            <a:off x="7018020" y="512064"/>
            <a:ext cx="310896" cy="310896"/>
          </a:xfrm>
          <a:prstGeom prst="rect">
            <a:avLst/>
          </a:prstGeom>
        </p:spPr>
      </p:pic>
      <p:sp>
        <p:nvSpPr>
          <p:cNvPr id="14" name="Text 8"/>
          <p:cNvSpPr txBox="1"/>
          <p:nvPr/>
        </p:nvSpPr>
        <p:spPr>
          <a:xfrm>
            <a:off x="7392924" y="420624"/>
            <a:ext cx="1097280"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Individual</a:t>
            </a:r>
            <a:endParaRPr lang="en-US" sz="1300" dirty="0"/>
          </a:p>
        </p:txBody>
      </p:sp>
      <p:sp>
        <p:nvSpPr>
          <p:cNvPr id="15" name="Text 9"/>
          <p:cNvSpPr txBox="1"/>
          <p:nvPr/>
        </p:nvSpPr>
        <p:spPr>
          <a:xfrm>
            <a:off x="548640" y="1234440"/>
            <a:ext cx="11064240" cy="731520"/>
          </a:xfrm>
          <a:prstGeom prst="rect">
            <a:avLst/>
          </a:prstGeom>
          <a:noFill/>
          <a:ln/>
        </p:spPr>
        <p:txBody>
          <a:bodyPr wrap="square" lIns="0" tIns="0" rIns="0" bIns="0" rtlCol="0" anchor="t"/>
          <a:lstStyle/>
          <a:p>
            <a:pPr marL="0" indent="0">
              <a:buNone/>
            </a:pPr>
            <a:r>
              <a:rPr lang="en-US" sz="2800" b="1" dirty="0">
                <a:solidFill>
                  <a:srgbClr val="4A4A4A"/>
                </a:solidFill>
                <a:latin typeface="Century Gothic" pitchFamily="34" charset="0"/>
                <a:ea typeface="Century Gothic" pitchFamily="34" charset="-122"/>
                <a:cs typeface="Century Gothic" pitchFamily="34" charset="-120"/>
              </a:rPr>
              <a:t>Which one is your team currently leaving to assumption?</a:t>
            </a:r>
            <a:endParaRPr lang="en-US" sz="2800" dirty="0"/>
          </a:p>
        </p:txBody>
      </p:sp>
      <p:sp>
        <p:nvSpPr>
          <p:cNvPr id="16" name="Shape 10"/>
          <p:cNvSpPr/>
          <p:nvPr/>
        </p:nvSpPr>
        <p:spPr>
          <a:xfrm>
            <a:off x="548640" y="2240280"/>
            <a:ext cx="2075688" cy="1554480"/>
          </a:xfrm>
          <a:prstGeom prst="roundRect">
            <a:avLst>
              <a:gd name="adj" fmla="val 8824"/>
            </a:avLst>
          </a:prstGeom>
          <a:solidFill>
            <a:srgbClr val="FFFFFF"/>
          </a:solidFill>
          <a:ln w="9525">
            <a:solidFill>
              <a:srgbClr val="D9D9D9"/>
            </a:solidFill>
            <a:prstDash val="solid"/>
          </a:ln>
        </p:spPr>
        <p:txBody>
          <a:bodyPr/>
          <a:lstStyle/>
          <a:p>
            <a:endParaRPr lang="en-CA"/>
          </a:p>
        </p:txBody>
      </p:sp>
      <p:pic>
        <p:nvPicPr>
          <p:cNvPr id="17" name="Image 4" descr="preencoded.png"/>
          <p:cNvPicPr>
            <a:picLocks noChangeAspect="1"/>
          </p:cNvPicPr>
          <p:nvPr/>
        </p:nvPicPr>
        <p:blipFill>
          <a:blip r:embed="rId7"/>
          <a:stretch>
            <a:fillRect/>
          </a:stretch>
        </p:blipFill>
        <p:spPr>
          <a:xfrm>
            <a:off x="1335024" y="2468880"/>
            <a:ext cx="502920" cy="502920"/>
          </a:xfrm>
          <a:prstGeom prst="rect">
            <a:avLst/>
          </a:prstGeom>
        </p:spPr>
      </p:pic>
      <p:sp>
        <p:nvSpPr>
          <p:cNvPr id="18" name="Text 11"/>
          <p:cNvSpPr txBox="1"/>
          <p:nvPr/>
        </p:nvSpPr>
        <p:spPr>
          <a:xfrm>
            <a:off x="548640" y="3108960"/>
            <a:ext cx="2075688" cy="45720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Availability</a:t>
            </a:r>
            <a:endParaRPr lang="en-US" sz="1600" dirty="0"/>
          </a:p>
        </p:txBody>
      </p:sp>
      <p:sp>
        <p:nvSpPr>
          <p:cNvPr id="19" name="Shape 12"/>
          <p:cNvSpPr/>
          <p:nvPr/>
        </p:nvSpPr>
        <p:spPr>
          <a:xfrm>
            <a:off x="2807208" y="2240280"/>
            <a:ext cx="2075688" cy="1554480"/>
          </a:xfrm>
          <a:prstGeom prst="roundRect">
            <a:avLst>
              <a:gd name="adj" fmla="val 8824"/>
            </a:avLst>
          </a:prstGeom>
          <a:solidFill>
            <a:srgbClr val="FFFFFF"/>
          </a:solidFill>
          <a:ln w="9525">
            <a:solidFill>
              <a:srgbClr val="D9D9D9"/>
            </a:solidFill>
            <a:prstDash val="solid"/>
          </a:ln>
        </p:spPr>
        <p:txBody>
          <a:bodyPr/>
          <a:lstStyle/>
          <a:p>
            <a:endParaRPr lang="en-CA"/>
          </a:p>
        </p:txBody>
      </p:sp>
      <p:pic>
        <p:nvPicPr>
          <p:cNvPr id="20" name="Image 5" descr="preencoded.png"/>
          <p:cNvPicPr>
            <a:picLocks noChangeAspect="1"/>
          </p:cNvPicPr>
          <p:nvPr/>
        </p:nvPicPr>
        <p:blipFill>
          <a:blip r:embed="rId8"/>
          <a:stretch>
            <a:fillRect/>
          </a:stretch>
        </p:blipFill>
        <p:spPr>
          <a:xfrm>
            <a:off x="3593592" y="2468880"/>
            <a:ext cx="502920" cy="502920"/>
          </a:xfrm>
          <a:prstGeom prst="rect">
            <a:avLst/>
          </a:prstGeom>
        </p:spPr>
      </p:pic>
      <p:sp>
        <p:nvSpPr>
          <p:cNvPr id="21" name="Text 13"/>
          <p:cNvSpPr txBox="1"/>
          <p:nvPr/>
        </p:nvSpPr>
        <p:spPr>
          <a:xfrm>
            <a:off x="2807208" y="3108960"/>
            <a:ext cx="2075688" cy="45720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Responsiveness</a:t>
            </a:r>
            <a:endParaRPr lang="en-US" sz="1600" dirty="0"/>
          </a:p>
        </p:txBody>
      </p:sp>
      <p:sp>
        <p:nvSpPr>
          <p:cNvPr id="22" name="Shape 14"/>
          <p:cNvSpPr/>
          <p:nvPr/>
        </p:nvSpPr>
        <p:spPr>
          <a:xfrm>
            <a:off x="5065776" y="2240280"/>
            <a:ext cx="2075688" cy="1554480"/>
          </a:xfrm>
          <a:prstGeom prst="roundRect">
            <a:avLst>
              <a:gd name="adj" fmla="val 8824"/>
            </a:avLst>
          </a:prstGeom>
          <a:solidFill>
            <a:srgbClr val="FFFFFF"/>
          </a:solidFill>
          <a:ln w="9525">
            <a:solidFill>
              <a:srgbClr val="D9D9D9"/>
            </a:solidFill>
            <a:prstDash val="solid"/>
          </a:ln>
        </p:spPr>
        <p:txBody>
          <a:bodyPr/>
          <a:lstStyle/>
          <a:p>
            <a:endParaRPr lang="en-CA"/>
          </a:p>
        </p:txBody>
      </p:sp>
      <p:pic>
        <p:nvPicPr>
          <p:cNvPr id="23" name="Image 6" descr="preencoded.png"/>
          <p:cNvPicPr>
            <a:picLocks noChangeAspect="1"/>
          </p:cNvPicPr>
          <p:nvPr/>
        </p:nvPicPr>
        <p:blipFill>
          <a:blip r:embed="rId9"/>
          <a:stretch>
            <a:fillRect/>
          </a:stretch>
        </p:blipFill>
        <p:spPr>
          <a:xfrm>
            <a:off x="5852160" y="2468880"/>
            <a:ext cx="502920" cy="502920"/>
          </a:xfrm>
          <a:prstGeom prst="rect">
            <a:avLst/>
          </a:prstGeom>
        </p:spPr>
      </p:pic>
      <p:sp>
        <p:nvSpPr>
          <p:cNvPr id="24" name="Text 15"/>
          <p:cNvSpPr txBox="1"/>
          <p:nvPr/>
        </p:nvSpPr>
        <p:spPr>
          <a:xfrm>
            <a:off x="5065776" y="3108960"/>
            <a:ext cx="2075688" cy="45720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Visibility</a:t>
            </a:r>
            <a:endParaRPr lang="en-US" sz="1600" dirty="0"/>
          </a:p>
        </p:txBody>
      </p:sp>
      <p:sp>
        <p:nvSpPr>
          <p:cNvPr id="25" name="Shape 16"/>
          <p:cNvSpPr/>
          <p:nvPr/>
        </p:nvSpPr>
        <p:spPr>
          <a:xfrm>
            <a:off x="7324344" y="2240280"/>
            <a:ext cx="2075688" cy="1554480"/>
          </a:xfrm>
          <a:prstGeom prst="roundRect">
            <a:avLst>
              <a:gd name="adj" fmla="val 8824"/>
            </a:avLst>
          </a:prstGeom>
          <a:solidFill>
            <a:srgbClr val="FFFFFF"/>
          </a:solidFill>
          <a:ln w="9525">
            <a:solidFill>
              <a:srgbClr val="D9D9D9"/>
            </a:solidFill>
            <a:prstDash val="solid"/>
          </a:ln>
        </p:spPr>
        <p:txBody>
          <a:bodyPr/>
          <a:lstStyle/>
          <a:p>
            <a:endParaRPr lang="en-CA"/>
          </a:p>
        </p:txBody>
      </p:sp>
      <p:pic>
        <p:nvPicPr>
          <p:cNvPr id="26" name="Image 7" descr="preencoded.png"/>
          <p:cNvPicPr>
            <a:picLocks noChangeAspect="1"/>
          </p:cNvPicPr>
          <p:nvPr/>
        </p:nvPicPr>
        <p:blipFill>
          <a:blip r:embed="rId10"/>
          <a:stretch>
            <a:fillRect/>
          </a:stretch>
        </p:blipFill>
        <p:spPr>
          <a:xfrm>
            <a:off x="8110728" y="2468880"/>
            <a:ext cx="502920" cy="502920"/>
          </a:xfrm>
          <a:prstGeom prst="rect">
            <a:avLst/>
          </a:prstGeom>
        </p:spPr>
      </p:pic>
      <p:sp>
        <p:nvSpPr>
          <p:cNvPr id="27" name="Text 17"/>
          <p:cNvSpPr txBox="1"/>
          <p:nvPr/>
        </p:nvSpPr>
        <p:spPr>
          <a:xfrm>
            <a:off x="7324344" y="3108960"/>
            <a:ext cx="2075688" cy="45720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Connection</a:t>
            </a:r>
            <a:endParaRPr lang="en-US" sz="1600" dirty="0"/>
          </a:p>
        </p:txBody>
      </p:sp>
      <p:sp>
        <p:nvSpPr>
          <p:cNvPr id="28" name="Shape 18"/>
          <p:cNvSpPr/>
          <p:nvPr/>
        </p:nvSpPr>
        <p:spPr>
          <a:xfrm>
            <a:off x="9582912" y="2240280"/>
            <a:ext cx="2075688" cy="1554480"/>
          </a:xfrm>
          <a:prstGeom prst="roundRect">
            <a:avLst>
              <a:gd name="adj" fmla="val 8824"/>
            </a:avLst>
          </a:prstGeom>
          <a:solidFill>
            <a:srgbClr val="FFFFFF"/>
          </a:solidFill>
          <a:ln w="9525">
            <a:solidFill>
              <a:srgbClr val="D9D9D9"/>
            </a:solidFill>
            <a:prstDash val="solid"/>
          </a:ln>
        </p:spPr>
        <p:txBody>
          <a:bodyPr/>
          <a:lstStyle/>
          <a:p>
            <a:endParaRPr lang="en-CA"/>
          </a:p>
        </p:txBody>
      </p:sp>
      <p:pic>
        <p:nvPicPr>
          <p:cNvPr id="29" name="Image 8" descr="preencoded.png"/>
          <p:cNvPicPr>
            <a:picLocks noChangeAspect="1"/>
          </p:cNvPicPr>
          <p:nvPr/>
        </p:nvPicPr>
        <p:blipFill>
          <a:blip r:embed="rId11"/>
          <a:stretch>
            <a:fillRect/>
          </a:stretch>
        </p:blipFill>
        <p:spPr>
          <a:xfrm>
            <a:off x="10369296" y="2468880"/>
            <a:ext cx="502920" cy="502920"/>
          </a:xfrm>
          <a:prstGeom prst="rect">
            <a:avLst/>
          </a:prstGeom>
        </p:spPr>
      </p:pic>
      <p:sp>
        <p:nvSpPr>
          <p:cNvPr id="30" name="Text 19"/>
          <p:cNvSpPr txBox="1"/>
          <p:nvPr/>
        </p:nvSpPr>
        <p:spPr>
          <a:xfrm>
            <a:off x="9582912" y="3108960"/>
            <a:ext cx="2075688" cy="457200"/>
          </a:xfrm>
          <a:prstGeom prst="rect">
            <a:avLst/>
          </a:prstGeom>
          <a:noFill/>
          <a:ln/>
        </p:spPr>
        <p:txBody>
          <a:bodyPr wrap="square" lIns="0" tIns="0" rIns="0" bIns="0" rtlCol="0" anchor="t"/>
          <a:lstStyle/>
          <a:p>
            <a:pPr marL="0" indent="0" algn="ctr">
              <a:buNone/>
            </a:pPr>
            <a:r>
              <a:rPr lang="en-US" sz="1600" b="1" dirty="0">
                <a:solidFill>
                  <a:srgbClr val="4A4A4A"/>
                </a:solidFill>
                <a:latin typeface="Century Gothic" pitchFamily="34" charset="0"/>
                <a:ea typeface="Century Gothic" pitchFamily="34" charset="-122"/>
                <a:cs typeface="Century Gothic" pitchFamily="34" charset="-120"/>
              </a:rPr>
              <a:t>Accountability</a:t>
            </a:r>
            <a:endParaRPr lang="en-US" sz="1600" dirty="0"/>
          </a:p>
        </p:txBody>
      </p:sp>
      <p:sp>
        <p:nvSpPr>
          <p:cNvPr id="31" name="Shape 20"/>
          <p:cNvSpPr/>
          <p:nvPr/>
        </p:nvSpPr>
        <p:spPr>
          <a:xfrm>
            <a:off x="548640" y="4206240"/>
            <a:ext cx="384048" cy="384048"/>
          </a:xfrm>
          <a:prstGeom prst="ellipse">
            <a:avLst/>
          </a:prstGeom>
          <a:solidFill>
            <a:srgbClr val="636363"/>
          </a:solidFill>
          <a:ln w="12700">
            <a:solidFill>
              <a:srgbClr val="636363"/>
            </a:solidFill>
            <a:prstDash val="solid"/>
          </a:ln>
        </p:spPr>
        <p:txBody>
          <a:bodyPr/>
          <a:lstStyle/>
          <a:p>
            <a:endParaRPr lang="en-CA"/>
          </a:p>
        </p:txBody>
      </p:sp>
      <p:sp>
        <p:nvSpPr>
          <p:cNvPr id="32" name="Text 21"/>
          <p:cNvSpPr txBox="1"/>
          <p:nvPr/>
        </p:nvSpPr>
        <p:spPr>
          <a:xfrm>
            <a:off x="548640" y="420624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1</a:t>
            </a:r>
            <a:endParaRPr lang="en-US" sz="1300" dirty="0"/>
          </a:p>
        </p:txBody>
      </p:sp>
      <p:sp>
        <p:nvSpPr>
          <p:cNvPr id="33" name="Text 22"/>
          <p:cNvSpPr txBox="1"/>
          <p:nvPr/>
        </p:nvSpPr>
        <p:spPr>
          <a:xfrm>
            <a:off x="1097280" y="4187952"/>
            <a:ext cx="5212080" cy="420624"/>
          </a:xfrm>
          <a:prstGeom prst="rect">
            <a:avLst/>
          </a:prstGeom>
          <a:noFill/>
          <a:ln/>
        </p:spPr>
        <p:txBody>
          <a:bodyPr wrap="square" lIns="0" tIns="0" rIns="0" bIns="0" rtlCol="0" anchor="ctr"/>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Pick one. Note one thing you could make explicit.</a:t>
            </a:r>
            <a:endParaRPr lang="en-US" sz="1600" dirty="0"/>
          </a:p>
        </p:txBody>
      </p:sp>
      <p:sp>
        <p:nvSpPr>
          <p:cNvPr id="34" name="Text 23"/>
          <p:cNvSpPr txBox="1"/>
          <p:nvPr/>
        </p:nvSpPr>
        <p:spPr>
          <a:xfrm>
            <a:off x="6400800" y="4187952"/>
            <a:ext cx="1097280" cy="420624"/>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1 min</a:t>
            </a:r>
            <a:endParaRPr lang="en-US" sz="1400" dirty="0"/>
          </a:p>
        </p:txBody>
      </p:sp>
      <p:sp>
        <p:nvSpPr>
          <p:cNvPr id="35" name="Shape 24"/>
          <p:cNvSpPr/>
          <p:nvPr/>
        </p:nvSpPr>
        <p:spPr>
          <a:xfrm>
            <a:off x="548640" y="4892040"/>
            <a:ext cx="384048" cy="384048"/>
          </a:xfrm>
          <a:prstGeom prst="ellipse">
            <a:avLst/>
          </a:prstGeom>
          <a:solidFill>
            <a:srgbClr val="636363"/>
          </a:solidFill>
          <a:ln w="12700">
            <a:solidFill>
              <a:srgbClr val="636363"/>
            </a:solidFill>
            <a:prstDash val="solid"/>
          </a:ln>
        </p:spPr>
        <p:txBody>
          <a:bodyPr/>
          <a:lstStyle/>
          <a:p>
            <a:endParaRPr lang="en-CA"/>
          </a:p>
        </p:txBody>
      </p:sp>
      <p:sp>
        <p:nvSpPr>
          <p:cNvPr id="36" name="Text 25"/>
          <p:cNvSpPr txBox="1"/>
          <p:nvPr/>
        </p:nvSpPr>
        <p:spPr>
          <a:xfrm>
            <a:off x="548640" y="489204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2</a:t>
            </a:r>
            <a:endParaRPr lang="en-US" sz="1300" dirty="0"/>
          </a:p>
        </p:txBody>
      </p:sp>
      <p:sp>
        <p:nvSpPr>
          <p:cNvPr id="37" name="Text 26"/>
          <p:cNvSpPr txBox="1"/>
          <p:nvPr/>
        </p:nvSpPr>
        <p:spPr>
          <a:xfrm>
            <a:off x="1097280" y="4873752"/>
            <a:ext cx="5212080" cy="420624"/>
          </a:xfrm>
          <a:prstGeom prst="rect">
            <a:avLst/>
          </a:prstGeom>
          <a:noFill/>
          <a:ln/>
        </p:spPr>
        <p:txBody>
          <a:bodyPr wrap="square" lIns="0" tIns="0" rIns="0" bIns="0" rtlCol="0" anchor="ctr"/>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Tell a partner what you picked and why</a:t>
            </a:r>
            <a:endParaRPr lang="en-US" sz="1600" dirty="0"/>
          </a:p>
        </p:txBody>
      </p:sp>
      <p:sp>
        <p:nvSpPr>
          <p:cNvPr id="38" name="Text 27"/>
          <p:cNvSpPr txBox="1"/>
          <p:nvPr/>
        </p:nvSpPr>
        <p:spPr>
          <a:xfrm>
            <a:off x="6400800" y="4873752"/>
            <a:ext cx="1097280" cy="420624"/>
          </a:xfrm>
          <a:prstGeom prst="rect">
            <a:avLst/>
          </a:prstGeom>
          <a:noFill/>
          <a:ln/>
        </p:spPr>
        <p:txBody>
          <a:bodyPr wrap="square" lIns="0" tIns="0" rIns="0" bIns="0" rtlCol="0" anchor="ctr"/>
          <a:lstStyle/>
          <a:p>
            <a:pPr marL="0" indent="0" algn="r">
              <a:buNone/>
            </a:pPr>
            <a:r>
              <a:rPr lang="en-US" sz="1400" b="1" dirty="0">
                <a:solidFill>
                  <a:srgbClr val="C9AE4B"/>
                </a:solidFill>
                <a:latin typeface="Century Gothic" pitchFamily="34" charset="0"/>
                <a:ea typeface="Century Gothic" pitchFamily="34" charset="-122"/>
                <a:cs typeface="Century Gothic" pitchFamily="34" charset="-120"/>
              </a:rPr>
              <a:t>3 min</a:t>
            </a:r>
            <a:endParaRPr lang="en-US" sz="1400" dirty="0"/>
          </a:p>
        </p:txBody>
      </p:sp>
      <p:sp>
        <p:nvSpPr>
          <p:cNvPr id="39" name="Shape 28"/>
          <p:cNvSpPr/>
          <p:nvPr/>
        </p:nvSpPr>
        <p:spPr>
          <a:xfrm>
            <a:off x="7863840" y="4069080"/>
            <a:ext cx="3794760" cy="1920240"/>
          </a:xfrm>
          <a:prstGeom prst="roundRect">
            <a:avLst>
              <a:gd name="adj" fmla="val 7143"/>
            </a:avLst>
          </a:prstGeom>
          <a:solidFill>
            <a:srgbClr val="FFFFFF"/>
          </a:solidFill>
          <a:ln w="9525">
            <a:solidFill>
              <a:srgbClr val="D9D9D9"/>
            </a:solidFill>
            <a:prstDash val="solid"/>
          </a:ln>
        </p:spPr>
        <p:txBody>
          <a:bodyPr/>
          <a:lstStyle/>
          <a:p>
            <a:endParaRPr lang="en-CA"/>
          </a:p>
        </p:txBody>
      </p:sp>
      <p:sp>
        <p:nvSpPr>
          <p:cNvPr id="40" name="Shape 29"/>
          <p:cNvSpPr/>
          <p:nvPr/>
        </p:nvSpPr>
        <p:spPr>
          <a:xfrm>
            <a:off x="8138160" y="4343400"/>
            <a:ext cx="548640" cy="548640"/>
          </a:xfrm>
          <a:prstGeom prst="ellipse">
            <a:avLst/>
          </a:prstGeom>
          <a:solidFill>
            <a:srgbClr val="E2CD74"/>
          </a:solidFill>
          <a:ln w="12700">
            <a:solidFill>
              <a:srgbClr val="E2CD74"/>
            </a:solidFill>
            <a:prstDash val="solid"/>
          </a:ln>
        </p:spPr>
        <p:txBody>
          <a:bodyPr/>
          <a:lstStyle/>
          <a:p>
            <a:endParaRPr lang="en-CA"/>
          </a:p>
        </p:txBody>
      </p:sp>
      <p:pic>
        <p:nvPicPr>
          <p:cNvPr id="41" name="Image 9" descr="preencoded.png"/>
          <p:cNvPicPr>
            <a:picLocks noChangeAspect="1"/>
          </p:cNvPicPr>
          <p:nvPr/>
        </p:nvPicPr>
        <p:blipFill>
          <a:blip r:embed="rId12"/>
          <a:stretch>
            <a:fillRect/>
          </a:stretch>
        </p:blipFill>
        <p:spPr>
          <a:xfrm>
            <a:off x="8258861" y="4464101"/>
            <a:ext cx="307238" cy="307238"/>
          </a:xfrm>
          <a:prstGeom prst="rect">
            <a:avLst/>
          </a:prstGeom>
        </p:spPr>
      </p:pic>
      <p:sp>
        <p:nvSpPr>
          <p:cNvPr id="42" name="Text 30"/>
          <p:cNvSpPr txBox="1"/>
          <p:nvPr/>
        </p:nvSpPr>
        <p:spPr>
          <a:xfrm>
            <a:off x="8869680" y="4416552"/>
            <a:ext cx="2606040" cy="274320"/>
          </a:xfrm>
          <a:prstGeom prst="rect">
            <a:avLst/>
          </a:prstGeom>
          <a:noFill/>
          <a:ln/>
        </p:spPr>
        <p:txBody>
          <a:bodyPr wrap="square" lIns="0" tIns="0" rIns="0" bIns="0" rtlCol="0" anchor="t"/>
          <a:lstStyle/>
          <a:p>
            <a:pPr marL="0" indent="0">
              <a:buNone/>
            </a:pPr>
            <a:r>
              <a:rPr lang="en-US" sz="1100" b="1" kern="0" spc="150" dirty="0">
                <a:solidFill>
                  <a:srgbClr val="8C8C8C"/>
                </a:solidFill>
                <a:latin typeface="Century Gothic" pitchFamily="34" charset="0"/>
                <a:ea typeface="Century Gothic" pitchFamily="34" charset="-122"/>
                <a:cs typeface="Century Gothic" pitchFamily="34" charset="-120"/>
              </a:rPr>
              <a:t>YOU'LL PRODUCE</a:t>
            </a:r>
            <a:endParaRPr lang="en-US" sz="1100" dirty="0"/>
          </a:p>
        </p:txBody>
      </p:sp>
      <p:sp>
        <p:nvSpPr>
          <p:cNvPr id="43" name="Text 31"/>
          <p:cNvSpPr txBox="1"/>
          <p:nvPr/>
        </p:nvSpPr>
        <p:spPr>
          <a:xfrm>
            <a:off x="8138160" y="5029200"/>
            <a:ext cx="3246120" cy="777240"/>
          </a:xfrm>
          <a:prstGeom prst="rect">
            <a:avLst/>
          </a:prstGeom>
          <a:noFill/>
          <a:ln/>
        </p:spPr>
        <p:txBody>
          <a:bodyPr wrap="square" lIns="0" tIns="0" rIns="0" bIns="0" rtlCol="0" anchor="t"/>
          <a:lstStyle/>
          <a:p>
            <a:pPr marL="0" indent="0">
              <a:buNone/>
            </a:pPr>
            <a:r>
              <a:rPr lang="en-US" sz="1600" dirty="0">
                <a:solidFill>
                  <a:srgbClr val="4A4A4A"/>
                </a:solidFill>
                <a:latin typeface="Century Gothic" pitchFamily="34" charset="0"/>
                <a:ea typeface="Century Gothic" pitchFamily="34" charset="-122"/>
                <a:cs typeface="Century Gothic" pitchFamily="34" charset="-120"/>
              </a:rPr>
              <a:t>One clarity area, and one expectation you will make explicit.</a:t>
            </a:r>
            <a:endParaRPr lang="en-US" sz="1600" dirty="0"/>
          </a:p>
        </p:txBody>
      </p:sp>
      <p:sp>
        <p:nvSpPr>
          <p:cNvPr id="44"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18">
    <p:bg>
      <p:bgPr>
        <a:solidFill>
          <a:srgbClr val="F8F3D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MODULE 4  |  LEADING HYBRID &amp; DISTRIBUTED TEAMS</a:t>
            </a:r>
            <a:endParaRPr lang="en-US" sz="900" dirty="0"/>
          </a:p>
        </p:txBody>
      </p:sp>
      <p:sp>
        <p:nvSpPr>
          <p:cNvPr id="4" name="Shape 1"/>
          <p:cNvSpPr/>
          <p:nvPr/>
        </p:nvSpPr>
        <p:spPr>
          <a:xfrm>
            <a:off x="1463040" y="457200"/>
            <a:ext cx="3822192" cy="420624"/>
          </a:xfrm>
          <a:prstGeom prst="roundRect">
            <a:avLst>
              <a:gd name="adj" fmla="val 26087"/>
            </a:avLst>
          </a:prstGeom>
          <a:solidFill>
            <a:srgbClr val="E2CD74"/>
          </a:solidFill>
          <a:ln w="12700">
            <a:solidFill>
              <a:srgbClr val="E2CD74"/>
            </a:solidFill>
            <a:prstDash val="solid"/>
          </a:ln>
        </p:spPr>
        <p:txBody>
          <a:bodyPr/>
          <a:lstStyle/>
          <a:p>
            <a:endParaRPr lang="en-CA"/>
          </a:p>
        </p:txBody>
      </p:sp>
      <p:sp>
        <p:nvSpPr>
          <p:cNvPr id="5" name="Text 2"/>
          <p:cNvSpPr txBox="1"/>
          <p:nvPr/>
        </p:nvSpPr>
        <p:spPr>
          <a:xfrm>
            <a:off x="1463040" y="457200"/>
            <a:ext cx="3822192" cy="420624"/>
          </a:xfrm>
          <a:prstGeom prst="rect">
            <a:avLst/>
          </a:prstGeom>
          <a:noFill/>
          <a:ln/>
        </p:spPr>
        <p:txBody>
          <a:bodyPr wrap="square" lIns="0" tIns="0" rIns="0" bIns="0" rtlCol="0" anchor="ctr"/>
          <a:lstStyle/>
          <a:p>
            <a:pPr marL="0" indent="0" algn="ctr">
              <a:buNone/>
            </a:pPr>
            <a:r>
              <a:rPr lang="en-US" sz="1200" b="1" kern="0" spc="150" dirty="0">
                <a:solidFill>
                  <a:srgbClr val="4A4A4A"/>
                </a:solidFill>
                <a:latin typeface="Century Gothic" pitchFamily="34" charset="0"/>
                <a:ea typeface="Century Gothic" pitchFamily="34" charset="-122"/>
                <a:cs typeface="Century Gothic" pitchFamily="34" charset="-120"/>
              </a:rPr>
              <a:t>SCENARIO  |  OUT OF SIGHT</a:t>
            </a:r>
            <a:endParaRPr lang="en-US" sz="1200" dirty="0"/>
          </a:p>
        </p:txBody>
      </p:sp>
      <p:sp>
        <p:nvSpPr>
          <p:cNvPr id="6" name="Shape 3"/>
          <p:cNvSpPr/>
          <p:nvPr/>
        </p:nvSpPr>
        <p:spPr>
          <a:xfrm>
            <a:off x="10104120" y="420624"/>
            <a:ext cx="1645920" cy="493776"/>
          </a:xfrm>
          <a:prstGeom prst="roundRect">
            <a:avLst>
              <a:gd name="adj" fmla="val 25926"/>
            </a:avLst>
          </a:prstGeom>
          <a:solidFill>
            <a:srgbClr val="636363"/>
          </a:solidFill>
          <a:ln w="12700">
            <a:solidFill>
              <a:srgbClr val="636363"/>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259568" y="502920"/>
            <a:ext cx="329184" cy="329184"/>
          </a:xfrm>
          <a:prstGeom prst="rect">
            <a:avLst/>
          </a:prstGeom>
        </p:spPr>
      </p:pic>
      <p:sp>
        <p:nvSpPr>
          <p:cNvPr id="8" name="Text 4"/>
          <p:cNvSpPr txBox="1"/>
          <p:nvPr/>
        </p:nvSpPr>
        <p:spPr>
          <a:xfrm>
            <a:off x="10652760" y="420624"/>
            <a:ext cx="1051560" cy="493776"/>
          </a:xfrm>
          <a:prstGeom prst="rect">
            <a:avLst/>
          </a:prstGeom>
          <a:noFill/>
          <a:ln/>
        </p:spPr>
        <p:txBody>
          <a:bodyPr wrap="square" lIns="0" tIns="0" rIns="0" bIns="0" rtlCol="0" anchor="ctr"/>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10 MIN</a:t>
            </a:r>
            <a:endParaRPr lang="en-US" sz="1500" dirty="0"/>
          </a:p>
        </p:txBody>
      </p:sp>
      <p:sp>
        <p:nvSpPr>
          <p:cNvPr id="9" name="Shape 5"/>
          <p:cNvSpPr/>
          <p:nvPr/>
        </p:nvSpPr>
        <p:spPr>
          <a:xfrm>
            <a:off x="8567928" y="420624"/>
            <a:ext cx="1261872"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0" name="Image 2" descr="preencoded.png"/>
          <p:cNvPicPr>
            <a:picLocks noChangeAspect="1"/>
          </p:cNvPicPr>
          <p:nvPr/>
        </p:nvPicPr>
        <p:blipFill>
          <a:blip r:embed="rId5"/>
          <a:stretch>
            <a:fillRect/>
          </a:stretch>
        </p:blipFill>
        <p:spPr>
          <a:xfrm>
            <a:off x="8705088" y="512064"/>
            <a:ext cx="310896" cy="310896"/>
          </a:xfrm>
          <a:prstGeom prst="rect">
            <a:avLst/>
          </a:prstGeom>
        </p:spPr>
      </p:pic>
      <p:sp>
        <p:nvSpPr>
          <p:cNvPr id="11" name="Text 6"/>
          <p:cNvSpPr txBox="1"/>
          <p:nvPr/>
        </p:nvSpPr>
        <p:spPr>
          <a:xfrm>
            <a:off x="9079992" y="420624"/>
            <a:ext cx="713232"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Tables</a:t>
            </a:r>
            <a:endParaRPr lang="en-US" sz="1300" dirty="0"/>
          </a:p>
        </p:txBody>
      </p:sp>
      <p:sp>
        <p:nvSpPr>
          <p:cNvPr id="12" name="Shape 7"/>
          <p:cNvSpPr/>
          <p:nvPr/>
        </p:nvSpPr>
        <p:spPr>
          <a:xfrm>
            <a:off x="548640" y="1234440"/>
            <a:ext cx="6035040" cy="4754880"/>
          </a:xfrm>
          <a:prstGeom prst="roundRect">
            <a:avLst>
              <a:gd name="adj" fmla="val 2885"/>
            </a:avLst>
          </a:prstGeom>
          <a:solidFill>
            <a:srgbClr val="FFFFFF"/>
          </a:solidFill>
          <a:ln w="9525">
            <a:solidFill>
              <a:srgbClr val="D9D9D9"/>
            </a:solidFill>
            <a:prstDash val="solid"/>
          </a:ln>
        </p:spPr>
        <p:txBody>
          <a:bodyPr/>
          <a:lstStyle/>
          <a:p>
            <a:endParaRPr lang="en-CA"/>
          </a:p>
        </p:txBody>
      </p:sp>
      <p:sp>
        <p:nvSpPr>
          <p:cNvPr id="13" name="Text 8"/>
          <p:cNvSpPr txBox="1"/>
          <p:nvPr/>
        </p:nvSpPr>
        <p:spPr>
          <a:xfrm>
            <a:off x="868680" y="1463040"/>
            <a:ext cx="5486400" cy="274320"/>
          </a:xfrm>
          <a:prstGeom prst="rect">
            <a:avLst/>
          </a:prstGeom>
          <a:noFill/>
          <a:ln/>
        </p:spPr>
        <p:txBody>
          <a:bodyPr wrap="square" lIns="0" tIns="0" rIns="0" bIns="0" rtlCol="0" anchor="t"/>
          <a:lstStyle/>
          <a:p>
            <a:pPr marL="0" indent="0">
              <a:buNone/>
            </a:pPr>
            <a:r>
              <a:rPr lang="en-US" sz="1100" b="1" kern="0" spc="150" dirty="0">
                <a:solidFill>
                  <a:srgbClr val="8C8C8C"/>
                </a:solidFill>
                <a:latin typeface="Century Gothic" pitchFamily="34" charset="0"/>
                <a:ea typeface="Century Gothic" pitchFamily="34" charset="-122"/>
                <a:cs typeface="Century Gothic" pitchFamily="34" charset="-120"/>
              </a:rPr>
              <a:t>THE SITUATION</a:t>
            </a:r>
            <a:endParaRPr lang="en-US" sz="1100" dirty="0"/>
          </a:p>
        </p:txBody>
      </p:sp>
      <p:sp>
        <p:nvSpPr>
          <p:cNvPr id="14" name="Text 9"/>
          <p:cNvSpPr txBox="1"/>
          <p:nvPr/>
        </p:nvSpPr>
        <p:spPr>
          <a:xfrm>
            <a:off x="868680" y="1828800"/>
            <a:ext cx="5440680" cy="3977640"/>
          </a:xfrm>
          <a:prstGeom prst="rect">
            <a:avLst/>
          </a:prstGeom>
          <a:noFill/>
          <a:ln/>
        </p:spPr>
        <p:txBody>
          <a:bodyPr wrap="square" lIns="0" tIns="0" rIns="0" bIns="0" rtlCol="0" anchor="t"/>
          <a:lstStyle/>
          <a:p>
            <a:pPr marL="0" indent="0">
              <a:spcAft>
                <a:spcPts val="200"/>
              </a:spcAft>
              <a:buNone/>
            </a:pPr>
            <a:r>
              <a:rPr lang="en-US" sz="1600" dirty="0">
                <a:solidFill>
                  <a:srgbClr val="4A4A4A"/>
                </a:solidFill>
                <a:latin typeface="Century Gothic" pitchFamily="34" charset="0"/>
                <a:ea typeface="Century Gothic" pitchFamily="34" charset="-122"/>
                <a:cs typeface="Century Gothic" pitchFamily="34" charset="-120"/>
              </a:rPr>
              <a:t>Alex is one of the most skilled people on your team. Clients and families speak highly of Alex's work.</a:t>
            </a:r>
            <a:endParaRPr lang="en-US" sz="1600" dirty="0"/>
          </a:p>
          <a:p>
            <a:pPr marL="0" indent="0">
              <a:spcAft>
                <a:spcPts val="200"/>
              </a:spcAft>
              <a:buNone/>
            </a:pPr>
            <a:endParaRPr lang="en-US" sz="1600" dirty="0"/>
          </a:p>
          <a:p>
            <a:pPr marL="0" indent="0">
              <a:spcAft>
                <a:spcPts val="200"/>
              </a:spcAft>
              <a:buNone/>
            </a:pPr>
            <a:r>
              <a:rPr lang="en-US" sz="1600" dirty="0">
                <a:solidFill>
                  <a:srgbClr val="4A4A4A"/>
                </a:solidFill>
                <a:latin typeface="Century Gothic" pitchFamily="34" charset="0"/>
                <a:ea typeface="Century Gothic" pitchFamily="34" charset="-122"/>
                <a:cs typeface="Century Gothic" pitchFamily="34" charset="-120"/>
              </a:rPr>
              <a:t>Alex works from a different site and spends most days in the community. Alex rarely replies to check-ins and has missed the last two team huddles.</a:t>
            </a:r>
            <a:endParaRPr lang="en-US" sz="1600" dirty="0"/>
          </a:p>
          <a:p>
            <a:pPr marL="0" indent="0">
              <a:spcAft>
                <a:spcPts val="200"/>
              </a:spcAft>
              <a:buNone/>
            </a:pPr>
            <a:endParaRPr lang="en-US" sz="1600" dirty="0"/>
          </a:p>
          <a:p>
            <a:pPr marL="0" indent="0">
              <a:spcAft>
                <a:spcPts val="200"/>
              </a:spcAft>
              <a:buNone/>
            </a:pPr>
            <a:r>
              <a:rPr lang="en-US" sz="1600" dirty="0">
                <a:solidFill>
                  <a:srgbClr val="4A4A4A"/>
                </a:solidFill>
                <a:latin typeface="Century Gothic" pitchFamily="34" charset="0"/>
                <a:ea typeface="Century Gothic" pitchFamily="34" charset="-122"/>
                <a:cs typeface="Century Gothic" pitchFamily="34" charset="-120"/>
              </a:rPr>
              <a:t>When you raise it, Alex says: "I'm out helping people. That's more important than meetings." You have little visibility into Alex's caseload, and others on the team are starting to notice.</a:t>
            </a:r>
            <a:endParaRPr lang="en-US" sz="1600" dirty="0"/>
          </a:p>
        </p:txBody>
      </p:sp>
      <p:sp>
        <p:nvSpPr>
          <p:cNvPr id="15" name="Text 10"/>
          <p:cNvSpPr txBox="1"/>
          <p:nvPr/>
        </p:nvSpPr>
        <p:spPr>
          <a:xfrm>
            <a:off x="6903720" y="1280160"/>
            <a:ext cx="4572000" cy="274320"/>
          </a:xfrm>
          <a:prstGeom prst="rect">
            <a:avLst/>
          </a:prstGeom>
          <a:noFill/>
          <a:ln/>
        </p:spPr>
        <p:txBody>
          <a:bodyPr wrap="square" lIns="0" tIns="0" rIns="0" bIns="0" rtlCol="0" anchor="t"/>
          <a:lstStyle/>
          <a:p>
            <a:pPr marL="0" indent="0">
              <a:buNone/>
            </a:pPr>
            <a:r>
              <a:rPr lang="en-US" sz="1100" b="1" kern="0" spc="150" dirty="0">
                <a:solidFill>
                  <a:srgbClr val="8C8C8C"/>
                </a:solidFill>
                <a:latin typeface="Century Gothic" pitchFamily="34" charset="0"/>
                <a:ea typeface="Century Gothic" pitchFamily="34" charset="-122"/>
                <a:cs typeface="Century Gothic" pitchFamily="34" charset="-120"/>
              </a:rPr>
              <a:t>DISCUSS</a:t>
            </a:r>
            <a:endParaRPr lang="en-US" sz="1100" dirty="0"/>
          </a:p>
        </p:txBody>
      </p:sp>
      <p:sp>
        <p:nvSpPr>
          <p:cNvPr id="16" name="Shape 11"/>
          <p:cNvSpPr/>
          <p:nvPr/>
        </p:nvSpPr>
        <p:spPr>
          <a:xfrm>
            <a:off x="6903720" y="1645920"/>
            <a:ext cx="411480" cy="411480"/>
          </a:xfrm>
          <a:prstGeom prst="ellipse">
            <a:avLst/>
          </a:prstGeom>
          <a:solidFill>
            <a:srgbClr val="E2CD74"/>
          </a:solidFill>
          <a:ln w="12700">
            <a:solidFill>
              <a:srgbClr val="E2CD74"/>
            </a:solidFill>
            <a:prstDash val="solid"/>
          </a:ln>
        </p:spPr>
        <p:txBody>
          <a:bodyPr/>
          <a:lstStyle/>
          <a:p>
            <a:endParaRPr lang="en-CA"/>
          </a:p>
        </p:txBody>
      </p:sp>
      <p:sp>
        <p:nvSpPr>
          <p:cNvPr id="17" name="Text 12"/>
          <p:cNvSpPr txBox="1"/>
          <p:nvPr/>
        </p:nvSpPr>
        <p:spPr>
          <a:xfrm>
            <a:off x="6903720" y="1645920"/>
            <a:ext cx="411480" cy="411480"/>
          </a:xfrm>
          <a:prstGeom prst="rect">
            <a:avLst/>
          </a:prstGeom>
          <a:noFill/>
          <a:ln/>
        </p:spPr>
        <p:txBody>
          <a:bodyPr wrap="square" lIns="0" tIns="0" rIns="0" bIns="0" rtlCol="0" anchor="ctr"/>
          <a:lstStyle/>
          <a:p>
            <a:pPr marL="0" indent="0" algn="ctr">
              <a:buNone/>
            </a:pPr>
            <a:r>
              <a:rPr lang="en-US" sz="1400" b="1" dirty="0">
                <a:solidFill>
                  <a:srgbClr val="4A4A4A"/>
                </a:solidFill>
                <a:latin typeface="Century Gothic" pitchFamily="34" charset="0"/>
                <a:ea typeface="Century Gothic" pitchFamily="34" charset="-122"/>
                <a:cs typeface="Century Gothic" pitchFamily="34" charset="-120"/>
              </a:rPr>
              <a:t>1</a:t>
            </a:r>
            <a:endParaRPr lang="en-US" sz="1400" dirty="0"/>
          </a:p>
        </p:txBody>
      </p:sp>
      <p:sp>
        <p:nvSpPr>
          <p:cNvPr id="18" name="Text 13"/>
          <p:cNvSpPr txBox="1"/>
          <p:nvPr/>
        </p:nvSpPr>
        <p:spPr>
          <a:xfrm>
            <a:off x="7498080" y="1600200"/>
            <a:ext cx="4160520" cy="777240"/>
          </a:xfrm>
          <a:prstGeom prst="rect">
            <a:avLst/>
          </a:prstGeom>
          <a:noFill/>
          <a:ln/>
        </p:spPr>
        <p:txBody>
          <a:bodyPr wrap="square" lIns="0" tIns="0" rIns="0" bIns="0" rtlCol="0" anchor="t"/>
          <a:lstStyle/>
          <a:p>
            <a:pPr marL="0" indent="0">
              <a:buNone/>
            </a:pPr>
            <a:r>
              <a:rPr lang="en-US" sz="1600" b="1" dirty="0">
                <a:solidFill>
                  <a:srgbClr val="4A4A4A"/>
                </a:solidFill>
                <a:latin typeface="Century Gothic" pitchFamily="34" charset="0"/>
                <a:ea typeface="Century Gothic" pitchFamily="34" charset="-122"/>
                <a:cs typeface="Century Gothic" pitchFamily="34" charset="-120"/>
              </a:rPr>
              <a:t>What is really happening here?</a:t>
            </a:r>
            <a:endParaRPr lang="en-US" sz="1600" dirty="0"/>
          </a:p>
        </p:txBody>
      </p:sp>
      <p:sp>
        <p:nvSpPr>
          <p:cNvPr id="19" name="Shape 14"/>
          <p:cNvSpPr/>
          <p:nvPr/>
        </p:nvSpPr>
        <p:spPr>
          <a:xfrm>
            <a:off x="6903720" y="2514600"/>
            <a:ext cx="411480" cy="411480"/>
          </a:xfrm>
          <a:prstGeom prst="ellipse">
            <a:avLst/>
          </a:prstGeom>
          <a:solidFill>
            <a:srgbClr val="E2CD74"/>
          </a:solidFill>
          <a:ln w="12700">
            <a:solidFill>
              <a:srgbClr val="E2CD74"/>
            </a:solidFill>
            <a:prstDash val="solid"/>
          </a:ln>
        </p:spPr>
        <p:txBody>
          <a:bodyPr/>
          <a:lstStyle/>
          <a:p>
            <a:endParaRPr lang="en-CA"/>
          </a:p>
        </p:txBody>
      </p:sp>
      <p:sp>
        <p:nvSpPr>
          <p:cNvPr id="20" name="Text 15"/>
          <p:cNvSpPr txBox="1"/>
          <p:nvPr/>
        </p:nvSpPr>
        <p:spPr>
          <a:xfrm>
            <a:off x="6903720" y="2514600"/>
            <a:ext cx="411480" cy="411480"/>
          </a:xfrm>
          <a:prstGeom prst="rect">
            <a:avLst/>
          </a:prstGeom>
          <a:noFill/>
          <a:ln/>
        </p:spPr>
        <p:txBody>
          <a:bodyPr wrap="square" lIns="0" tIns="0" rIns="0" bIns="0" rtlCol="0" anchor="ctr"/>
          <a:lstStyle/>
          <a:p>
            <a:pPr marL="0" indent="0" algn="ctr">
              <a:buNone/>
            </a:pPr>
            <a:r>
              <a:rPr lang="en-US" sz="1400" b="1" dirty="0">
                <a:solidFill>
                  <a:srgbClr val="4A4A4A"/>
                </a:solidFill>
                <a:latin typeface="Century Gothic" pitchFamily="34" charset="0"/>
                <a:ea typeface="Century Gothic" pitchFamily="34" charset="-122"/>
                <a:cs typeface="Century Gothic" pitchFamily="34" charset="-120"/>
              </a:rPr>
              <a:t>2</a:t>
            </a:r>
            <a:endParaRPr lang="en-US" sz="1400" dirty="0"/>
          </a:p>
        </p:txBody>
      </p:sp>
      <p:sp>
        <p:nvSpPr>
          <p:cNvPr id="21" name="Text 16"/>
          <p:cNvSpPr txBox="1"/>
          <p:nvPr/>
        </p:nvSpPr>
        <p:spPr>
          <a:xfrm>
            <a:off x="7498080" y="2468880"/>
            <a:ext cx="4160520" cy="777240"/>
          </a:xfrm>
          <a:prstGeom prst="rect">
            <a:avLst/>
          </a:prstGeom>
          <a:noFill/>
          <a:ln/>
        </p:spPr>
        <p:txBody>
          <a:bodyPr wrap="square" lIns="0" tIns="0" rIns="0" bIns="0" rtlCol="0" anchor="t"/>
          <a:lstStyle/>
          <a:p>
            <a:pPr marL="0" indent="0">
              <a:buNone/>
            </a:pPr>
            <a:r>
              <a:rPr lang="en-US" sz="1600" b="1" dirty="0">
                <a:solidFill>
                  <a:srgbClr val="4A4A4A"/>
                </a:solidFill>
                <a:latin typeface="Century Gothic" pitchFamily="34" charset="0"/>
                <a:ea typeface="Century Gothic" pitchFamily="34" charset="-122"/>
                <a:cs typeface="Century Gothic" pitchFamily="34" charset="-120"/>
              </a:rPr>
              <a:t>Which SCARF needs may be in play?</a:t>
            </a:r>
            <a:endParaRPr lang="en-US" sz="1600" dirty="0"/>
          </a:p>
        </p:txBody>
      </p:sp>
      <p:sp>
        <p:nvSpPr>
          <p:cNvPr id="22" name="Shape 17"/>
          <p:cNvSpPr/>
          <p:nvPr/>
        </p:nvSpPr>
        <p:spPr>
          <a:xfrm>
            <a:off x="6903720" y="3383280"/>
            <a:ext cx="411480" cy="411480"/>
          </a:xfrm>
          <a:prstGeom prst="ellipse">
            <a:avLst/>
          </a:prstGeom>
          <a:solidFill>
            <a:srgbClr val="E2CD74"/>
          </a:solidFill>
          <a:ln w="12700">
            <a:solidFill>
              <a:srgbClr val="E2CD74"/>
            </a:solidFill>
            <a:prstDash val="solid"/>
          </a:ln>
        </p:spPr>
        <p:txBody>
          <a:bodyPr/>
          <a:lstStyle/>
          <a:p>
            <a:endParaRPr lang="en-CA"/>
          </a:p>
        </p:txBody>
      </p:sp>
      <p:sp>
        <p:nvSpPr>
          <p:cNvPr id="23" name="Text 18"/>
          <p:cNvSpPr txBox="1"/>
          <p:nvPr/>
        </p:nvSpPr>
        <p:spPr>
          <a:xfrm>
            <a:off x="6903720" y="3383280"/>
            <a:ext cx="411480" cy="411480"/>
          </a:xfrm>
          <a:prstGeom prst="rect">
            <a:avLst/>
          </a:prstGeom>
          <a:noFill/>
          <a:ln/>
        </p:spPr>
        <p:txBody>
          <a:bodyPr wrap="square" lIns="0" tIns="0" rIns="0" bIns="0" rtlCol="0" anchor="ctr"/>
          <a:lstStyle/>
          <a:p>
            <a:pPr marL="0" indent="0" algn="ctr">
              <a:buNone/>
            </a:pPr>
            <a:r>
              <a:rPr lang="en-US" sz="1400" b="1" dirty="0">
                <a:solidFill>
                  <a:srgbClr val="4A4A4A"/>
                </a:solidFill>
                <a:latin typeface="Century Gothic" pitchFamily="34" charset="0"/>
                <a:ea typeface="Century Gothic" pitchFamily="34" charset="-122"/>
                <a:cs typeface="Century Gothic" pitchFamily="34" charset="-120"/>
              </a:rPr>
              <a:t>3</a:t>
            </a:r>
            <a:endParaRPr lang="en-US" sz="1400" dirty="0"/>
          </a:p>
        </p:txBody>
      </p:sp>
      <p:sp>
        <p:nvSpPr>
          <p:cNvPr id="24" name="Text 19"/>
          <p:cNvSpPr txBox="1"/>
          <p:nvPr/>
        </p:nvSpPr>
        <p:spPr>
          <a:xfrm>
            <a:off x="7498080" y="3337560"/>
            <a:ext cx="4160520" cy="777240"/>
          </a:xfrm>
          <a:prstGeom prst="rect">
            <a:avLst/>
          </a:prstGeom>
          <a:noFill/>
          <a:ln/>
        </p:spPr>
        <p:txBody>
          <a:bodyPr wrap="square" lIns="0" tIns="0" rIns="0" bIns="0" rtlCol="0" anchor="t"/>
          <a:lstStyle/>
          <a:p>
            <a:pPr marL="0" indent="0">
              <a:buNone/>
            </a:pPr>
            <a:r>
              <a:rPr lang="en-US" sz="1600" b="1" dirty="0">
                <a:solidFill>
                  <a:srgbClr val="4A4A4A"/>
                </a:solidFill>
                <a:latin typeface="Century Gothic" pitchFamily="34" charset="0"/>
                <a:ea typeface="Century Gothic" pitchFamily="34" charset="-122"/>
                <a:cs typeface="Century Gothic" pitchFamily="34" charset="-120"/>
              </a:rPr>
              <a:t>Which of the five clarity questions is unanswered?</a:t>
            </a:r>
            <a:endParaRPr lang="en-US" sz="1600" dirty="0"/>
          </a:p>
        </p:txBody>
      </p:sp>
      <p:sp>
        <p:nvSpPr>
          <p:cNvPr id="25" name="Shape 20"/>
          <p:cNvSpPr/>
          <p:nvPr/>
        </p:nvSpPr>
        <p:spPr>
          <a:xfrm>
            <a:off x="6903720" y="4251960"/>
            <a:ext cx="411480" cy="411480"/>
          </a:xfrm>
          <a:prstGeom prst="ellipse">
            <a:avLst/>
          </a:prstGeom>
          <a:solidFill>
            <a:srgbClr val="E2CD74"/>
          </a:solidFill>
          <a:ln w="12700">
            <a:solidFill>
              <a:srgbClr val="E2CD74"/>
            </a:solidFill>
            <a:prstDash val="solid"/>
          </a:ln>
        </p:spPr>
        <p:txBody>
          <a:bodyPr/>
          <a:lstStyle/>
          <a:p>
            <a:endParaRPr lang="en-CA"/>
          </a:p>
        </p:txBody>
      </p:sp>
      <p:sp>
        <p:nvSpPr>
          <p:cNvPr id="26" name="Text 21"/>
          <p:cNvSpPr txBox="1"/>
          <p:nvPr/>
        </p:nvSpPr>
        <p:spPr>
          <a:xfrm>
            <a:off x="6903720" y="4251960"/>
            <a:ext cx="411480" cy="411480"/>
          </a:xfrm>
          <a:prstGeom prst="rect">
            <a:avLst/>
          </a:prstGeom>
          <a:noFill/>
          <a:ln/>
        </p:spPr>
        <p:txBody>
          <a:bodyPr wrap="square" lIns="0" tIns="0" rIns="0" bIns="0" rtlCol="0" anchor="ctr"/>
          <a:lstStyle/>
          <a:p>
            <a:pPr marL="0" indent="0" algn="ctr">
              <a:buNone/>
            </a:pPr>
            <a:r>
              <a:rPr lang="en-US" sz="1400" b="1" dirty="0">
                <a:solidFill>
                  <a:srgbClr val="4A4A4A"/>
                </a:solidFill>
                <a:latin typeface="Century Gothic" pitchFamily="34" charset="0"/>
                <a:ea typeface="Century Gothic" pitchFamily="34" charset="-122"/>
                <a:cs typeface="Century Gothic" pitchFamily="34" charset="-120"/>
              </a:rPr>
              <a:t>4</a:t>
            </a:r>
            <a:endParaRPr lang="en-US" sz="1400" dirty="0"/>
          </a:p>
        </p:txBody>
      </p:sp>
      <p:sp>
        <p:nvSpPr>
          <p:cNvPr id="27" name="Text 22"/>
          <p:cNvSpPr txBox="1"/>
          <p:nvPr/>
        </p:nvSpPr>
        <p:spPr>
          <a:xfrm>
            <a:off x="7498080" y="4206240"/>
            <a:ext cx="4160520" cy="777240"/>
          </a:xfrm>
          <a:prstGeom prst="rect">
            <a:avLst/>
          </a:prstGeom>
          <a:noFill/>
          <a:ln/>
        </p:spPr>
        <p:txBody>
          <a:bodyPr wrap="square" lIns="0" tIns="0" rIns="0" bIns="0" rtlCol="0" anchor="t"/>
          <a:lstStyle/>
          <a:p>
            <a:pPr marL="0" indent="0">
              <a:buNone/>
            </a:pPr>
            <a:r>
              <a:rPr lang="en-US" sz="1600" b="1" dirty="0">
                <a:solidFill>
                  <a:srgbClr val="4A4A4A"/>
                </a:solidFill>
                <a:latin typeface="Century Gothic" pitchFamily="34" charset="0"/>
                <a:ea typeface="Century Gothic" pitchFamily="34" charset="-122"/>
                <a:cs typeface="Century Gothic" pitchFamily="34" charset="-120"/>
              </a:rPr>
              <a:t>What would you say to Alex first?</a:t>
            </a:r>
            <a:endParaRPr lang="en-US" sz="1600" dirty="0"/>
          </a:p>
        </p:txBody>
      </p:sp>
      <p:sp>
        <p:nvSpPr>
          <p:cNvPr id="28" name="Shape 23"/>
          <p:cNvSpPr/>
          <p:nvPr/>
        </p:nvSpPr>
        <p:spPr>
          <a:xfrm>
            <a:off x="6903720" y="5212080"/>
            <a:ext cx="1508760" cy="777240"/>
          </a:xfrm>
          <a:prstGeom prst="roundRect">
            <a:avLst>
              <a:gd name="adj" fmla="val 17647"/>
            </a:avLst>
          </a:prstGeom>
          <a:solidFill>
            <a:srgbClr val="636363"/>
          </a:solidFill>
          <a:ln w="9525">
            <a:solidFill>
              <a:srgbClr val="636363"/>
            </a:solidFill>
            <a:prstDash val="solid"/>
          </a:ln>
        </p:spPr>
        <p:txBody>
          <a:bodyPr/>
          <a:lstStyle/>
          <a:p>
            <a:endParaRPr lang="en-CA"/>
          </a:p>
        </p:txBody>
      </p:sp>
      <p:sp>
        <p:nvSpPr>
          <p:cNvPr id="29" name="Text 24"/>
          <p:cNvSpPr txBox="1"/>
          <p:nvPr/>
        </p:nvSpPr>
        <p:spPr>
          <a:xfrm>
            <a:off x="6903720" y="5212080"/>
            <a:ext cx="1508760" cy="777240"/>
          </a:xfrm>
          <a:prstGeom prst="rect">
            <a:avLst/>
          </a:prstGeom>
          <a:noFill/>
          <a:ln/>
        </p:spPr>
        <p:txBody>
          <a:bodyPr wrap="square" lIns="0" tIns="0" rIns="0" bIns="0" rtlCol="0" anchor="ctr"/>
          <a:lstStyle/>
          <a:p>
            <a:pPr marL="0" indent="0" algn="ctr">
              <a:buNone/>
            </a:pPr>
            <a:r>
              <a:rPr lang="en-US" sz="1500" b="1" dirty="0">
                <a:solidFill>
                  <a:srgbClr val="E2CD74"/>
                </a:solidFill>
                <a:latin typeface="Century Gothic" pitchFamily="34" charset="0"/>
                <a:ea typeface="Century Gothic" pitchFamily="34" charset="-122"/>
                <a:cs typeface="Century Gothic" pitchFamily="34" charset="-120"/>
              </a:rPr>
              <a:t>2 min</a:t>
            </a:r>
            <a:endParaRPr lang="en-US" sz="1600" dirty="0"/>
          </a:p>
          <a:p>
            <a:pPr marL="0" indent="0" algn="ctr">
              <a:buNone/>
            </a:pPr>
            <a:r>
              <a:rPr lang="en-US" sz="1100" dirty="0">
                <a:solidFill>
                  <a:srgbClr val="FFFFFF"/>
                </a:solidFill>
                <a:latin typeface="Century Gothic" pitchFamily="34" charset="0"/>
                <a:ea typeface="Century Gothic" pitchFamily="34" charset="-122"/>
                <a:cs typeface="Century Gothic" pitchFamily="34" charset="-120"/>
              </a:rPr>
              <a:t>Read + think</a:t>
            </a:r>
            <a:endParaRPr lang="en-US" sz="1600" dirty="0"/>
          </a:p>
        </p:txBody>
      </p:sp>
      <p:sp>
        <p:nvSpPr>
          <p:cNvPr id="30" name="Shape 25"/>
          <p:cNvSpPr/>
          <p:nvPr/>
        </p:nvSpPr>
        <p:spPr>
          <a:xfrm>
            <a:off x="8522208" y="5212080"/>
            <a:ext cx="1508760" cy="777240"/>
          </a:xfrm>
          <a:prstGeom prst="roundRect">
            <a:avLst>
              <a:gd name="adj" fmla="val 17647"/>
            </a:avLst>
          </a:prstGeom>
          <a:solidFill>
            <a:srgbClr val="636363"/>
          </a:solidFill>
          <a:ln w="9525">
            <a:solidFill>
              <a:srgbClr val="636363"/>
            </a:solidFill>
            <a:prstDash val="solid"/>
          </a:ln>
        </p:spPr>
        <p:txBody>
          <a:bodyPr/>
          <a:lstStyle/>
          <a:p>
            <a:endParaRPr lang="en-CA"/>
          </a:p>
        </p:txBody>
      </p:sp>
      <p:sp>
        <p:nvSpPr>
          <p:cNvPr id="31" name="Text 26"/>
          <p:cNvSpPr txBox="1"/>
          <p:nvPr/>
        </p:nvSpPr>
        <p:spPr>
          <a:xfrm>
            <a:off x="8522208" y="5212080"/>
            <a:ext cx="1508760" cy="777240"/>
          </a:xfrm>
          <a:prstGeom prst="rect">
            <a:avLst/>
          </a:prstGeom>
          <a:noFill/>
          <a:ln/>
        </p:spPr>
        <p:txBody>
          <a:bodyPr wrap="square" lIns="0" tIns="0" rIns="0" bIns="0" rtlCol="0" anchor="ctr"/>
          <a:lstStyle/>
          <a:p>
            <a:pPr marL="0" indent="0" algn="ctr">
              <a:buNone/>
            </a:pPr>
            <a:r>
              <a:rPr lang="en-US" sz="1500" b="1" dirty="0">
                <a:solidFill>
                  <a:srgbClr val="E2CD74"/>
                </a:solidFill>
                <a:latin typeface="Century Gothic" pitchFamily="34" charset="0"/>
                <a:ea typeface="Century Gothic" pitchFamily="34" charset="-122"/>
                <a:cs typeface="Century Gothic" pitchFamily="34" charset="-120"/>
              </a:rPr>
              <a:t>5 min</a:t>
            </a:r>
            <a:endParaRPr lang="en-US" sz="1600" dirty="0"/>
          </a:p>
          <a:p>
            <a:pPr marL="0" indent="0" algn="ctr">
              <a:buNone/>
            </a:pPr>
            <a:r>
              <a:rPr lang="en-US" sz="1100" dirty="0">
                <a:solidFill>
                  <a:srgbClr val="FFFFFF"/>
                </a:solidFill>
                <a:latin typeface="Century Gothic" pitchFamily="34" charset="0"/>
                <a:ea typeface="Century Gothic" pitchFamily="34" charset="-122"/>
                <a:cs typeface="Century Gothic" pitchFamily="34" charset="-120"/>
              </a:rPr>
              <a:t>Tables</a:t>
            </a:r>
            <a:endParaRPr lang="en-US" sz="1600" dirty="0"/>
          </a:p>
        </p:txBody>
      </p:sp>
      <p:sp>
        <p:nvSpPr>
          <p:cNvPr id="32" name="Shape 27"/>
          <p:cNvSpPr/>
          <p:nvPr/>
        </p:nvSpPr>
        <p:spPr>
          <a:xfrm>
            <a:off x="10140696" y="5212080"/>
            <a:ext cx="1508760" cy="777240"/>
          </a:xfrm>
          <a:prstGeom prst="roundRect">
            <a:avLst>
              <a:gd name="adj" fmla="val 17647"/>
            </a:avLst>
          </a:prstGeom>
          <a:solidFill>
            <a:srgbClr val="636363"/>
          </a:solidFill>
          <a:ln w="9525">
            <a:solidFill>
              <a:srgbClr val="636363"/>
            </a:solidFill>
            <a:prstDash val="solid"/>
          </a:ln>
        </p:spPr>
        <p:txBody>
          <a:bodyPr/>
          <a:lstStyle/>
          <a:p>
            <a:endParaRPr lang="en-CA"/>
          </a:p>
        </p:txBody>
      </p:sp>
      <p:sp>
        <p:nvSpPr>
          <p:cNvPr id="33" name="Text 28"/>
          <p:cNvSpPr txBox="1"/>
          <p:nvPr/>
        </p:nvSpPr>
        <p:spPr>
          <a:xfrm>
            <a:off x="10140696" y="5212080"/>
            <a:ext cx="1508760" cy="777240"/>
          </a:xfrm>
          <a:prstGeom prst="rect">
            <a:avLst/>
          </a:prstGeom>
          <a:noFill/>
          <a:ln/>
        </p:spPr>
        <p:txBody>
          <a:bodyPr wrap="square" lIns="0" tIns="0" rIns="0" bIns="0" rtlCol="0" anchor="ctr"/>
          <a:lstStyle/>
          <a:p>
            <a:pPr marL="0" indent="0" algn="ctr">
              <a:buNone/>
            </a:pPr>
            <a:r>
              <a:rPr lang="en-US" sz="1500" b="1" dirty="0">
                <a:solidFill>
                  <a:srgbClr val="E2CD74"/>
                </a:solidFill>
                <a:latin typeface="Century Gothic" pitchFamily="34" charset="0"/>
                <a:ea typeface="Century Gothic" pitchFamily="34" charset="-122"/>
                <a:cs typeface="Century Gothic" pitchFamily="34" charset="-120"/>
              </a:rPr>
              <a:t>3 min</a:t>
            </a:r>
            <a:endParaRPr lang="en-US" sz="1600" dirty="0"/>
          </a:p>
          <a:p>
            <a:pPr marL="0" indent="0" algn="ctr">
              <a:buNone/>
            </a:pPr>
            <a:r>
              <a:rPr lang="en-US" sz="1100" dirty="0">
                <a:solidFill>
                  <a:srgbClr val="FFFFFF"/>
                </a:solidFill>
                <a:latin typeface="Century Gothic" pitchFamily="34" charset="0"/>
                <a:ea typeface="Century Gothic" pitchFamily="34" charset="-122"/>
                <a:cs typeface="Century Gothic" pitchFamily="34" charset="-120"/>
              </a:rPr>
              <a:t>Debrief</a:t>
            </a:r>
            <a:endParaRPr lang="en-US" sz="1600" dirty="0"/>
          </a:p>
        </p:txBody>
      </p:sp>
      <p:sp>
        <p:nvSpPr>
          <p:cNvPr id="34"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4">
    <p:bg>
      <p:bgPr>
        <a:solidFill>
          <a:srgbClr val="636363"/>
        </a:solidFill>
        <a:effectLst/>
      </p:bgPr>
    </p:bg>
    <p:spTree>
      <p:nvGrpSpPr>
        <p:cNvPr id="1" name=""/>
        <p:cNvGrpSpPr/>
        <p:nvPr/>
      </p:nvGrpSpPr>
      <p:grpSpPr>
        <a:xfrm>
          <a:off x="0" y="0"/>
          <a:ext cx="0" cy="0"/>
          <a:chOff x="0" y="0"/>
          <a:chExt cx="0" cy="0"/>
        </a:xfrm>
      </p:grpSpPr>
      <p:pic>
        <p:nvPicPr>
          <p:cNvPr id="2" name="Image 0" descr="a22.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BFBFBF"/>
                </a:solidFill>
                <a:latin typeface="Century Gothic" pitchFamily="34" charset="0"/>
                <a:ea typeface="Century Gothic" pitchFamily="34" charset="-122"/>
                <a:cs typeface="Century Gothic" pitchFamily="34" charset="-120"/>
              </a:rPr>
              <a:t>MODULE 4  |  LEADING HYBRID &amp; DISTRIBUTED TEAMS</a:t>
            </a:r>
            <a:endParaRPr lang="en-US" sz="900" dirty="0"/>
          </a:p>
        </p:txBody>
      </p:sp>
      <p:sp>
        <p:nvSpPr>
          <p:cNvPr id="4" name="Text 1"/>
          <p:cNvSpPr txBox="1"/>
          <p:nvPr/>
        </p:nvSpPr>
        <p:spPr>
          <a:xfrm>
            <a:off x="548640" y="1097280"/>
            <a:ext cx="11109960" cy="320040"/>
          </a:xfrm>
          <a:prstGeom prst="rect">
            <a:avLst/>
          </a:prstGeom>
          <a:noFill/>
          <a:ln/>
        </p:spPr>
        <p:txBody>
          <a:bodyPr wrap="square" lIns="0" tIns="0" rIns="0" bIns="0" rtlCol="0" anchor="t"/>
          <a:lstStyle/>
          <a:p>
            <a:pPr marL="0" indent="0" algn="ctr">
              <a:buNone/>
            </a:pPr>
            <a:r>
              <a:rPr lang="en-US" sz="1200" b="1" kern="0" spc="300" dirty="0">
                <a:solidFill>
                  <a:srgbClr val="E2CD74"/>
                </a:solidFill>
                <a:latin typeface="Century Gothic" pitchFamily="34" charset="0"/>
                <a:ea typeface="Century Gothic" pitchFamily="34" charset="-122"/>
                <a:cs typeface="Century Gothic" pitchFamily="34" charset="-120"/>
              </a:rPr>
              <a:t>WORKSHOP TAKEAWAY</a:t>
            </a:r>
            <a:endParaRPr lang="en-US" sz="1200" dirty="0"/>
          </a:p>
        </p:txBody>
      </p:sp>
      <p:sp>
        <p:nvSpPr>
          <p:cNvPr id="5" name="Shape 2"/>
          <p:cNvSpPr/>
          <p:nvPr/>
        </p:nvSpPr>
        <p:spPr>
          <a:xfrm>
            <a:off x="1188720" y="1600200"/>
            <a:ext cx="9829800" cy="1965960"/>
          </a:xfrm>
          <a:prstGeom prst="roundRect">
            <a:avLst>
              <a:gd name="adj" fmla="val 13953"/>
            </a:avLst>
          </a:prstGeom>
          <a:solidFill>
            <a:srgbClr val="E2CD74"/>
          </a:solidFill>
          <a:ln w="9525">
            <a:solidFill>
              <a:srgbClr val="E2CD74"/>
            </a:solidFill>
            <a:prstDash val="solid"/>
          </a:ln>
        </p:spPr>
        <p:txBody>
          <a:bodyPr/>
          <a:lstStyle/>
          <a:p>
            <a:endParaRPr lang="en-CA"/>
          </a:p>
        </p:txBody>
      </p:sp>
      <p:sp>
        <p:nvSpPr>
          <p:cNvPr id="6" name="Text 3"/>
          <p:cNvSpPr txBox="1"/>
          <p:nvPr/>
        </p:nvSpPr>
        <p:spPr>
          <a:xfrm>
            <a:off x="1554480" y="1600200"/>
            <a:ext cx="9098280" cy="1965960"/>
          </a:xfrm>
          <a:prstGeom prst="rect">
            <a:avLst/>
          </a:prstGeom>
          <a:noFill/>
          <a:ln/>
        </p:spPr>
        <p:txBody>
          <a:bodyPr wrap="square" lIns="0" tIns="0" rIns="0" bIns="0" rtlCol="0" anchor="ctr"/>
          <a:lstStyle/>
          <a:p>
            <a:pPr marL="0" indent="0" algn="ctr">
              <a:buNone/>
            </a:pPr>
            <a:r>
              <a:rPr lang="en-US" sz="3400" b="1" dirty="0">
                <a:solidFill>
                  <a:srgbClr val="4A4A4A"/>
                </a:solidFill>
                <a:latin typeface="Century Gothic" pitchFamily="34" charset="0"/>
                <a:ea typeface="Century Gothic" pitchFamily="34" charset="-122"/>
                <a:cs typeface="Century Gothic" pitchFamily="34" charset="-120"/>
              </a:rPr>
              <a:t>Connection does not happen by accident when people are apart. You have to design it.</a:t>
            </a:r>
            <a:endParaRPr lang="en-US" sz="3400" dirty="0"/>
          </a:p>
        </p:txBody>
      </p:sp>
      <p:sp>
        <p:nvSpPr>
          <p:cNvPr id="7" name="Shape 4"/>
          <p:cNvSpPr/>
          <p:nvPr/>
        </p:nvSpPr>
        <p:spPr>
          <a:xfrm>
            <a:off x="1188720" y="3977640"/>
            <a:ext cx="3154680" cy="1691640"/>
          </a:xfrm>
          <a:prstGeom prst="roundRect">
            <a:avLst>
              <a:gd name="adj" fmla="val 8108"/>
            </a:avLst>
          </a:prstGeom>
          <a:solidFill>
            <a:srgbClr val="575757"/>
          </a:solidFill>
          <a:ln w="9525">
            <a:solidFill>
              <a:srgbClr val="575757"/>
            </a:solidFill>
            <a:prstDash val="solid"/>
          </a:ln>
        </p:spPr>
        <p:txBody>
          <a:bodyPr/>
          <a:lstStyle/>
          <a:p>
            <a:endParaRPr lang="en-CA"/>
          </a:p>
        </p:txBody>
      </p:sp>
      <p:pic>
        <p:nvPicPr>
          <p:cNvPr id="8" name="Image 1" descr="preencoded.png"/>
          <p:cNvPicPr>
            <a:picLocks noChangeAspect="1"/>
          </p:cNvPicPr>
          <p:nvPr/>
        </p:nvPicPr>
        <p:blipFill>
          <a:blip r:embed="rId4"/>
          <a:stretch>
            <a:fillRect/>
          </a:stretch>
        </p:blipFill>
        <p:spPr>
          <a:xfrm>
            <a:off x="2496312" y="4160520"/>
            <a:ext cx="548640" cy="548640"/>
          </a:xfrm>
          <a:prstGeom prst="rect">
            <a:avLst/>
          </a:prstGeom>
        </p:spPr>
      </p:pic>
      <p:sp>
        <p:nvSpPr>
          <p:cNvPr id="9" name="Text 5"/>
          <p:cNvSpPr txBox="1"/>
          <p:nvPr/>
        </p:nvSpPr>
        <p:spPr>
          <a:xfrm>
            <a:off x="1371600" y="4800600"/>
            <a:ext cx="2788920" cy="731520"/>
          </a:xfrm>
          <a:prstGeom prst="rect">
            <a:avLst/>
          </a:prstGeom>
          <a:noFill/>
          <a:ln/>
        </p:spPr>
        <p:txBody>
          <a:bodyPr wrap="square" lIns="0" tIns="0" rIns="0" bIns="0" rtlCol="0" anchor="ctr"/>
          <a:lstStyle/>
          <a:p>
            <a:pPr marL="0" indent="0" algn="ctr">
              <a:buNone/>
            </a:pPr>
            <a:r>
              <a:rPr lang="en-US" sz="1700" b="1" dirty="0">
                <a:solidFill>
                  <a:srgbClr val="FFFFFF"/>
                </a:solidFill>
                <a:latin typeface="Century Gothic" pitchFamily="34" charset="0"/>
                <a:ea typeface="Century Gothic" pitchFamily="34" charset="-122"/>
                <a:cs typeface="Century Gothic" pitchFamily="34" charset="-120"/>
              </a:rPr>
              <a:t>Say it out loud</a:t>
            </a:r>
            <a:endParaRPr lang="en-US" sz="1700" dirty="0"/>
          </a:p>
        </p:txBody>
      </p:sp>
      <p:sp>
        <p:nvSpPr>
          <p:cNvPr id="10" name="Shape 6"/>
          <p:cNvSpPr/>
          <p:nvPr/>
        </p:nvSpPr>
        <p:spPr>
          <a:xfrm>
            <a:off x="4526280" y="3977640"/>
            <a:ext cx="3154680" cy="1691640"/>
          </a:xfrm>
          <a:prstGeom prst="roundRect">
            <a:avLst>
              <a:gd name="adj" fmla="val 8108"/>
            </a:avLst>
          </a:prstGeom>
          <a:solidFill>
            <a:srgbClr val="575757"/>
          </a:solidFill>
          <a:ln w="9525">
            <a:solidFill>
              <a:srgbClr val="575757"/>
            </a:solidFill>
            <a:prstDash val="solid"/>
          </a:ln>
        </p:spPr>
        <p:txBody>
          <a:bodyPr/>
          <a:lstStyle/>
          <a:p>
            <a:endParaRPr lang="en-CA"/>
          </a:p>
        </p:txBody>
      </p:sp>
      <p:pic>
        <p:nvPicPr>
          <p:cNvPr id="11" name="Image 2" descr="preencoded.png"/>
          <p:cNvPicPr>
            <a:picLocks noChangeAspect="1"/>
          </p:cNvPicPr>
          <p:nvPr/>
        </p:nvPicPr>
        <p:blipFill>
          <a:blip r:embed="rId5"/>
          <a:stretch>
            <a:fillRect/>
          </a:stretch>
        </p:blipFill>
        <p:spPr>
          <a:xfrm>
            <a:off x="5833872" y="4160520"/>
            <a:ext cx="548640" cy="548640"/>
          </a:xfrm>
          <a:prstGeom prst="rect">
            <a:avLst/>
          </a:prstGeom>
        </p:spPr>
      </p:pic>
      <p:sp>
        <p:nvSpPr>
          <p:cNvPr id="12" name="Text 7"/>
          <p:cNvSpPr txBox="1"/>
          <p:nvPr/>
        </p:nvSpPr>
        <p:spPr>
          <a:xfrm>
            <a:off x="4709160" y="4800600"/>
            <a:ext cx="2788920" cy="731520"/>
          </a:xfrm>
          <a:prstGeom prst="rect">
            <a:avLst/>
          </a:prstGeom>
          <a:noFill/>
          <a:ln/>
        </p:spPr>
        <p:txBody>
          <a:bodyPr wrap="square" lIns="0" tIns="0" rIns="0" bIns="0" rtlCol="0" anchor="ctr"/>
          <a:lstStyle/>
          <a:p>
            <a:pPr marL="0" indent="0" algn="ctr">
              <a:buNone/>
            </a:pPr>
            <a:r>
              <a:rPr lang="en-US" sz="1700" b="1" dirty="0">
                <a:solidFill>
                  <a:srgbClr val="FFFFFF"/>
                </a:solidFill>
                <a:latin typeface="Century Gothic" pitchFamily="34" charset="0"/>
                <a:ea typeface="Century Gothic" pitchFamily="34" charset="-122"/>
                <a:cs typeface="Century Gothic" pitchFamily="34" charset="-120"/>
              </a:rPr>
              <a:t>Same standards at every site</a:t>
            </a:r>
            <a:endParaRPr lang="en-US" sz="1700" dirty="0"/>
          </a:p>
        </p:txBody>
      </p:sp>
      <p:sp>
        <p:nvSpPr>
          <p:cNvPr id="13" name="Shape 8"/>
          <p:cNvSpPr/>
          <p:nvPr/>
        </p:nvSpPr>
        <p:spPr>
          <a:xfrm>
            <a:off x="7863840" y="3977640"/>
            <a:ext cx="3154680" cy="1691640"/>
          </a:xfrm>
          <a:prstGeom prst="roundRect">
            <a:avLst>
              <a:gd name="adj" fmla="val 8108"/>
            </a:avLst>
          </a:prstGeom>
          <a:solidFill>
            <a:srgbClr val="575757"/>
          </a:solidFill>
          <a:ln w="9525">
            <a:solidFill>
              <a:srgbClr val="575757"/>
            </a:solidFill>
            <a:prstDash val="solid"/>
          </a:ln>
        </p:spPr>
        <p:txBody>
          <a:bodyPr/>
          <a:lstStyle/>
          <a:p>
            <a:endParaRPr lang="en-CA"/>
          </a:p>
        </p:txBody>
      </p:sp>
      <p:pic>
        <p:nvPicPr>
          <p:cNvPr id="14" name="Image 3" descr="preencoded.png"/>
          <p:cNvPicPr>
            <a:picLocks noChangeAspect="1"/>
          </p:cNvPicPr>
          <p:nvPr/>
        </p:nvPicPr>
        <p:blipFill>
          <a:blip r:embed="rId6"/>
          <a:stretch>
            <a:fillRect/>
          </a:stretch>
        </p:blipFill>
        <p:spPr>
          <a:xfrm>
            <a:off x="9171432" y="4160520"/>
            <a:ext cx="548640" cy="548640"/>
          </a:xfrm>
          <a:prstGeom prst="rect">
            <a:avLst/>
          </a:prstGeom>
        </p:spPr>
      </p:pic>
      <p:sp>
        <p:nvSpPr>
          <p:cNvPr id="15" name="Text 9"/>
          <p:cNvSpPr txBox="1"/>
          <p:nvPr/>
        </p:nvSpPr>
        <p:spPr>
          <a:xfrm>
            <a:off x="8046720" y="4800600"/>
            <a:ext cx="2788920" cy="731520"/>
          </a:xfrm>
          <a:prstGeom prst="rect">
            <a:avLst/>
          </a:prstGeom>
          <a:noFill/>
          <a:ln/>
        </p:spPr>
        <p:txBody>
          <a:bodyPr wrap="square" lIns="0" tIns="0" rIns="0" bIns="0" rtlCol="0" anchor="ctr"/>
          <a:lstStyle/>
          <a:p>
            <a:pPr marL="0" indent="0" algn="ctr">
              <a:buNone/>
            </a:pPr>
            <a:r>
              <a:rPr lang="en-US" sz="1700" b="1" dirty="0">
                <a:solidFill>
                  <a:srgbClr val="FFFFFF"/>
                </a:solidFill>
                <a:latin typeface="Century Gothic" pitchFamily="34" charset="0"/>
                <a:ea typeface="Century Gothic" pitchFamily="34" charset="-122"/>
                <a:cs typeface="Century Gothic" pitchFamily="34" charset="-120"/>
              </a:rPr>
              <a:t>Make work visible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BFBFBF"/>
                </a:solidFill>
                <a:latin typeface="Century Gothic"/>
                <a:ea typeface="Century Gothic"/>
                <a:cs typeface="Century Gothic"/>
              </a:defRPr>
            </a:lvl1pPr>
          </a:lstStyle>
          <a:p>
            <a:pPr algn="r"/>
            <a:fld id="{F7021451-1387-4CA6-816F-3879F97B5CBC}" type="slidenum">
              <a:rPr lang="en-US" b="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8">
    <p:bg>
      <p:bgPr>
        <a:solidFill>
          <a:srgbClr val="F8F3D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COMMITMENT + CLOSE</a:t>
            </a:r>
            <a:endParaRPr lang="en-US" sz="900" dirty="0"/>
          </a:p>
        </p:txBody>
      </p:sp>
      <p:sp>
        <p:nvSpPr>
          <p:cNvPr id="4" name="Shape 1"/>
          <p:cNvSpPr/>
          <p:nvPr/>
        </p:nvSpPr>
        <p:spPr>
          <a:xfrm>
            <a:off x="1463040" y="457200"/>
            <a:ext cx="3296412" cy="420624"/>
          </a:xfrm>
          <a:prstGeom prst="roundRect">
            <a:avLst>
              <a:gd name="adj" fmla="val 26087"/>
            </a:avLst>
          </a:prstGeom>
          <a:solidFill>
            <a:srgbClr val="E2CD74"/>
          </a:solidFill>
          <a:ln w="12700">
            <a:solidFill>
              <a:srgbClr val="E2CD74"/>
            </a:solidFill>
            <a:prstDash val="solid"/>
          </a:ln>
        </p:spPr>
        <p:txBody>
          <a:bodyPr/>
          <a:lstStyle/>
          <a:p>
            <a:endParaRPr lang="en-CA"/>
          </a:p>
        </p:txBody>
      </p:sp>
      <p:sp>
        <p:nvSpPr>
          <p:cNvPr id="5" name="Text 2"/>
          <p:cNvSpPr txBox="1"/>
          <p:nvPr/>
        </p:nvSpPr>
        <p:spPr>
          <a:xfrm>
            <a:off x="1463040" y="457200"/>
            <a:ext cx="3296412" cy="420624"/>
          </a:xfrm>
          <a:prstGeom prst="rect">
            <a:avLst/>
          </a:prstGeom>
          <a:noFill/>
          <a:ln/>
        </p:spPr>
        <p:txBody>
          <a:bodyPr wrap="square" lIns="0" tIns="0" rIns="0" bIns="0" rtlCol="0" anchor="ctr"/>
          <a:lstStyle/>
          <a:p>
            <a:pPr marL="0" indent="0" algn="ctr">
              <a:buNone/>
            </a:pPr>
            <a:r>
              <a:rPr lang="en-US" sz="1200" b="1" kern="0" spc="150" dirty="0">
                <a:solidFill>
                  <a:srgbClr val="4A4A4A"/>
                </a:solidFill>
                <a:latin typeface="Century Gothic" pitchFamily="34" charset="0"/>
                <a:ea typeface="Century Gothic" pitchFamily="34" charset="-122"/>
                <a:cs typeface="Century Gothic" pitchFamily="34" charset="-120"/>
              </a:rPr>
              <a:t>COMMITMENT  |  IF-THEN PLAN</a:t>
            </a:r>
            <a:endParaRPr lang="en-US" sz="1200" dirty="0"/>
          </a:p>
        </p:txBody>
      </p:sp>
      <p:sp>
        <p:nvSpPr>
          <p:cNvPr id="6" name="Shape 3"/>
          <p:cNvSpPr/>
          <p:nvPr/>
        </p:nvSpPr>
        <p:spPr>
          <a:xfrm>
            <a:off x="10104120" y="420624"/>
            <a:ext cx="1645920" cy="493776"/>
          </a:xfrm>
          <a:prstGeom prst="roundRect">
            <a:avLst>
              <a:gd name="adj" fmla="val 25926"/>
            </a:avLst>
          </a:prstGeom>
          <a:solidFill>
            <a:srgbClr val="636363"/>
          </a:solidFill>
          <a:ln w="12700">
            <a:solidFill>
              <a:srgbClr val="636363"/>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259568" y="502920"/>
            <a:ext cx="329184" cy="329184"/>
          </a:xfrm>
          <a:prstGeom prst="rect">
            <a:avLst/>
          </a:prstGeom>
        </p:spPr>
      </p:pic>
      <p:sp>
        <p:nvSpPr>
          <p:cNvPr id="8" name="Text 4"/>
          <p:cNvSpPr txBox="1"/>
          <p:nvPr/>
        </p:nvSpPr>
        <p:spPr>
          <a:xfrm>
            <a:off x="10652760" y="420624"/>
            <a:ext cx="1051560" cy="493776"/>
          </a:xfrm>
          <a:prstGeom prst="rect">
            <a:avLst/>
          </a:prstGeom>
          <a:noFill/>
          <a:ln/>
        </p:spPr>
        <p:txBody>
          <a:bodyPr wrap="square" lIns="0" tIns="0" rIns="0" bIns="0" rtlCol="0" anchor="ctr"/>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5 MIN</a:t>
            </a:r>
            <a:endParaRPr lang="en-US" sz="1500" dirty="0"/>
          </a:p>
        </p:txBody>
      </p:sp>
      <p:sp>
        <p:nvSpPr>
          <p:cNvPr id="9" name="Shape 5"/>
          <p:cNvSpPr/>
          <p:nvPr/>
        </p:nvSpPr>
        <p:spPr>
          <a:xfrm>
            <a:off x="8183880" y="420624"/>
            <a:ext cx="1645920"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0" name="Image 2" descr="preencoded.png"/>
          <p:cNvPicPr>
            <a:picLocks noChangeAspect="1"/>
          </p:cNvPicPr>
          <p:nvPr/>
        </p:nvPicPr>
        <p:blipFill>
          <a:blip r:embed="rId5"/>
          <a:stretch>
            <a:fillRect/>
          </a:stretch>
        </p:blipFill>
        <p:spPr>
          <a:xfrm>
            <a:off x="8321040" y="512064"/>
            <a:ext cx="310896" cy="310896"/>
          </a:xfrm>
          <a:prstGeom prst="rect">
            <a:avLst/>
          </a:prstGeom>
        </p:spPr>
      </p:pic>
      <p:sp>
        <p:nvSpPr>
          <p:cNvPr id="11" name="Text 6"/>
          <p:cNvSpPr txBox="1"/>
          <p:nvPr/>
        </p:nvSpPr>
        <p:spPr>
          <a:xfrm>
            <a:off x="8695944" y="420624"/>
            <a:ext cx="1097280"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Individual</a:t>
            </a:r>
            <a:endParaRPr lang="en-US" sz="1300" dirty="0"/>
          </a:p>
        </p:txBody>
      </p:sp>
      <p:sp>
        <p:nvSpPr>
          <p:cNvPr id="12" name="Shape 7"/>
          <p:cNvSpPr/>
          <p:nvPr/>
        </p:nvSpPr>
        <p:spPr>
          <a:xfrm>
            <a:off x="548640" y="1325880"/>
            <a:ext cx="11109960" cy="2194560"/>
          </a:xfrm>
          <a:prstGeom prst="roundRect">
            <a:avLst>
              <a:gd name="adj" fmla="val 6250"/>
            </a:avLst>
          </a:prstGeom>
          <a:solidFill>
            <a:srgbClr val="FFFFFF"/>
          </a:solidFill>
          <a:ln w="25400">
            <a:solidFill>
              <a:srgbClr val="E2CD74"/>
            </a:solidFill>
            <a:prstDash val="solid"/>
          </a:ln>
        </p:spPr>
        <p:txBody>
          <a:bodyPr/>
          <a:lstStyle/>
          <a:p>
            <a:endParaRPr lang="en-CA"/>
          </a:p>
        </p:txBody>
      </p:sp>
      <p:sp>
        <p:nvSpPr>
          <p:cNvPr id="13" name="Text 8"/>
          <p:cNvSpPr txBox="1"/>
          <p:nvPr/>
        </p:nvSpPr>
        <p:spPr>
          <a:xfrm>
            <a:off x="914400" y="1325880"/>
            <a:ext cx="10424160" cy="2194560"/>
          </a:xfrm>
          <a:prstGeom prst="rect">
            <a:avLst/>
          </a:prstGeom>
          <a:noFill/>
          <a:ln/>
        </p:spPr>
        <p:txBody>
          <a:bodyPr wrap="square" lIns="0" tIns="0" rIns="0" bIns="0" rtlCol="0" anchor="ctr"/>
          <a:lstStyle/>
          <a:p>
            <a:pPr marL="0" indent="0">
              <a:lnSpc>
                <a:spcPct val="130000"/>
              </a:lnSpc>
              <a:buNone/>
            </a:pPr>
            <a:r>
              <a:rPr lang="en-US" sz="3000" b="1" dirty="0">
                <a:solidFill>
                  <a:srgbClr val="4A4A4A"/>
                </a:solidFill>
                <a:latin typeface="Century Gothic" pitchFamily="34" charset="0"/>
                <a:ea typeface="Century Gothic" pitchFamily="34" charset="-122"/>
                <a:cs typeface="Century Gothic" pitchFamily="34" charset="-120"/>
              </a:rPr>
              <a:t>If </a:t>
            </a:r>
            <a:r>
              <a:rPr lang="en-US" sz="3000" b="1" dirty="0">
                <a:solidFill>
                  <a:srgbClr val="C9AE4B"/>
                </a:solidFill>
                <a:latin typeface="Century Gothic" pitchFamily="34" charset="0"/>
                <a:ea typeface="Century Gothic" pitchFamily="34" charset="-122"/>
                <a:cs typeface="Century Gothic" pitchFamily="34" charset="-120"/>
              </a:rPr>
              <a:t>______________</a:t>
            </a:r>
            <a:r>
              <a:rPr lang="en-US" sz="3000" b="1" dirty="0">
                <a:solidFill>
                  <a:srgbClr val="4A4A4A"/>
                </a:solidFill>
                <a:latin typeface="Century Gothic" pitchFamily="34" charset="0"/>
                <a:ea typeface="Century Gothic" pitchFamily="34" charset="-122"/>
                <a:cs typeface="Century Gothic" pitchFamily="34" charset="-120"/>
              </a:rPr>
              <a:t> happens,</a:t>
            </a:r>
            <a:endParaRPr lang="en-US" sz="3000" dirty="0"/>
          </a:p>
          <a:p>
            <a:pPr marL="0" indent="0">
              <a:lnSpc>
                <a:spcPct val="130000"/>
              </a:lnSpc>
              <a:buNone/>
            </a:pPr>
            <a:r>
              <a:rPr lang="en-US" sz="3000" b="1" dirty="0">
                <a:solidFill>
                  <a:srgbClr val="4A4A4A"/>
                </a:solidFill>
                <a:latin typeface="Century Gothic" pitchFamily="34" charset="0"/>
                <a:ea typeface="Century Gothic" pitchFamily="34" charset="-122"/>
                <a:cs typeface="Century Gothic" pitchFamily="34" charset="-120"/>
              </a:rPr>
              <a:t>then I will </a:t>
            </a:r>
            <a:r>
              <a:rPr lang="en-US" sz="3000" b="1" dirty="0">
                <a:solidFill>
                  <a:srgbClr val="C9AE4B"/>
                </a:solidFill>
                <a:latin typeface="Century Gothic" pitchFamily="34" charset="0"/>
                <a:ea typeface="Century Gothic" pitchFamily="34" charset="-122"/>
                <a:cs typeface="Century Gothic" pitchFamily="34" charset="-120"/>
              </a:rPr>
              <a:t>______________</a:t>
            </a:r>
            <a:r>
              <a:rPr lang="en-US" sz="3000" b="1" dirty="0">
                <a:solidFill>
                  <a:srgbClr val="4A4A4A"/>
                </a:solidFill>
                <a:latin typeface="Century Gothic" pitchFamily="34" charset="0"/>
                <a:ea typeface="Century Gothic" pitchFamily="34" charset="-122"/>
                <a:cs typeface="Century Gothic" pitchFamily="34" charset="-120"/>
              </a:rPr>
              <a:t> .</a:t>
            </a:r>
            <a:endParaRPr lang="en-US" sz="3000" dirty="0"/>
          </a:p>
        </p:txBody>
      </p:sp>
      <p:sp>
        <p:nvSpPr>
          <p:cNvPr id="14" name="Shape 9"/>
          <p:cNvSpPr/>
          <p:nvPr/>
        </p:nvSpPr>
        <p:spPr>
          <a:xfrm>
            <a:off x="548640" y="3794760"/>
            <a:ext cx="11109960" cy="1005840"/>
          </a:xfrm>
          <a:prstGeom prst="roundRect">
            <a:avLst>
              <a:gd name="adj" fmla="val 13636"/>
            </a:avLst>
          </a:prstGeom>
          <a:solidFill>
            <a:srgbClr val="FFFFFF"/>
          </a:solidFill>
          <a:ln w="9525">
            <a:solidFill>
              <a:srgbClr val="D9D9D9"/>
            </a:solidFill>
            <a:prstDash val="solid"/>
          </a:ln>
        </p:spPr>
        <p:txBody>
          <a:bodyPr/>
          <a:lstStyle/>
          <a:p>
            <a:endParaRPr lang="en-CA"/>
          </a:p>
        </p:txBody>
      </p:sp>
      <p:sp>
        <p:nvSpPr>
          <p:cNvPr id="15" name="Text 10"/>
          <p:cNvSpPr txBox="1"/>
          <p:nvPr/>
        </p:nvSpPr>
        <p:spPr>
          <a:xfrm>
            <a:off x="914400" y="3794760"/>
            <a:ext cx="10424160" cy="1005840"/>
          </a:xfrm>
          <a:prstGeom prst="rect">
            <a:avLst/>
          </a:prstGeom>
          <a:noFill/>
          <a:ln/>
        </p:spPr>
        <p:txBody>
          <a:bodyPr wrap="square" lIns="0" tIns="0" rIns="0" bIns="0" rtlCol="0" anchor="ctr"/>
          <a:lstStyle/>
          <a:p>
            <a:pPr marL="0" indent="0">
              <a:buNone/>
            </a:pPr>
            <a:r>
              <a:rPr lang="en-US" sz="2000" b="1" dirty="0">
                <a:solidFill>
                  <a:srgbClr val="4A4A4A"/>
                </a:solidFill>
                <a:latin typeface="Century Gothic" pitchFamily="34" charset="0"/>
                <a:ea typeface="Century Gothic" pitchFamily="34" charset="-122"/>
                <a:cs typeface="Century Gothic" pitchFamily="34" charset="-120"/>
              </a:rPr>
              <a:t>The person I will tell about this commitment is </a:t>
            </a:r>
            <a:r>
              <a:rPr lang="en-US" sz="2000" b="1" dirty="0">
                <a:solidFill>
                  <a:srgbClr val="C9AE4B"/>
                </a:solidFill>
                <a:latin typeface="Century Gothic" pitchFamily="34" charset="0"/>
                <a:ea typeface="Century Gothic" pitchFamily="34" charset="-122"/>
                <a:cs typeface="Century Gothic" pitchFamily="34" charset="-120"/>
              </a:rPr>
              <a:t>________________</a:t>
            </a:r>
            <a:endParaRPr lang="en-US" sz="2000" dirty="0"/>
          </a:p>
        </p:txBody>
      </p:sp>
      <p:sp>
        <p:nvSpPr>
          <p:cNvPr id="16" name="Shape 11"/>
          <p:cNvSpPr/>
          <p:nvPr/>
        </p:nvSpPr>
        <p:spPr>
          <a:xfrm>
            <a:off x="548640" y="5074920"/>
            <a:ext cx="11109960" cy="914400"/>
          </a:xfrm>
          <a:prstGeom prst="roundRect">
            <a:avLst>
              <a:gd name="adj" fmla="val 15000"/>
            </a:avLst>
          </a:prstGeom>
          <a:solidFill>
            <a:srgbClr val="636363"/>
          </a:solidFill>
          <a:ln w="9525">
            <a:solidFill>
              <a:srgbClr val="636363"/>
            </a:solidFill>
            <a:prstDash val="solid"/>
          </a:ln>
        </p:spPr>
        <p:txBody>
          <a:bodyPr/>
          <a:lstStyle/>
          <a:p>
            <a:endParaRPr lang="en-CA"/>
          </a:p>
        </p:txBody>
      </p:sp>
      <p:sp>
        <p:nvSpPr>
          <p:cNvPr id="17" name="Text 12"/>
          <p:cNvSpPr txBox="1"/>
          <p:nvPr/>
        </p:nvSpPr>
        <p:spPr>
          <a:xfrm>
            <a:off x="868680" y="5074920"/>
            <a:ext cx="10515600" cy="914400"/>
          </a:xfrm>
          <a:prstGeom prst="rect">
            <a:avLst/>
          </a:prstGeom>
          <a:noFill/>
          <a:ln/>
        </p:spPr>
        <p:txBody>
          <a:bodyPr wrap="square" lIns="0" tIns="0" rIns="0" bIns="0" rtlCol="0" anchor="ctr"/>
          <a:lstStyle/>
          <a:p>
            <a:pPr marL="0" indent="0">
              <a:buNone/>
            </a:pPr>
            <a:r>
              <a:rPr lang="en-US" sz="1100" b="1" kern="0" spc="150" dirty="0">
                <a:solidFill>
                  <a:srgbClr val="E2CD74"/>
                </a:solidFill>
                <a:latin typeface="Century Gothic" pitchFamily="34" charset="0"/>
                <a:ea typeface="Century Gothic" pitchFamily="34" charset="-122"/>
                <a:cs typeface="Century Gothic" pitchFamily="34" charset="-120"/>
              </a:rPr>
              <a:t>EXAMPLE   </a:t>
            </a:r>
            <a:r>
              <a:rPr lang="en-US" sz="1500" i="1" dirty="0">
                <a:solidFill>
                  <a:srgbClr val="FFFFFF"/>
                </a:solidFill>
                <a:latin typeface="Century Gothic" pitchFamily="34" charset="0"/>
                <a:ea typeface="Century Gothic" pitchFamily="34" charset="-122"/>
                <a:cs typeface="Century Gothic" pitchFamily="34" charset="-120"/>
              </a:rPr>
              <a:t>If a team member makes a passive comment in a team meeting, then I will ask to speak with them one to one that same day.</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9">
    <p:bg>
      <p:bgPr>
        <a:solidFill>
          <a:srgbClr val="F8F3D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8C8C8C"/>
                </a:solidFill>
                <a:latin typeface="Century Gothic" pitchFamily="34" charset="0"/>
                <a:ea typeface="Century Gothic" pitchFamily="34" charset="-122"/>
                <a:cs typeface="Century Gothic" pitchFamily="34" charset="-120"/>
              </a:rPr>
              <a:t>COMMITMENT + CLOSE</a:t>
            </a:r>
            <a:endParaRPr lang="en-US" sz="900" dirty="0"/>
          </a:p>
        </p:txBody>
      </p:sp>
      <p:sp>
        <p:nvSpPr>
          <p:cNvPr id="4" name="Shape 1"/>
          <p:cNvSpPr/>
          <p:nvPr/>
        </p:nvSpPr>
        <p:spPr>
          <a:xfrm>
            <a:off x="1463040" y="457200"/>
            <a:ext cx="3717036" cy="420624"/>
          </a:xfrm>
          <a:prstGeom prst="roundRect">
            <a:avLst>
              <a:gd name="adj" fmla="val 26087"/>
            </a:avLst>
          </a:prstGeom>
          <a:solidFill>
            <a:srgbClr val="E2CD74"/>
          </a:solidFill>
          <a:ln w="12700">
            <a:solidFill>
              <a:srgbClr val="E2CD74"/>
            </a:solidFill>
            <a:prstDash val="solid"/>
          </a:ln>
        </p:spPr>
        <p:txBody>
          <a:bodyPr/>
          <a:lstStyle/>
          <a:p>
            <a:endParaRPr lang="en-CA"/>
          </a:p>
        </p:txBody>
      </p:sp>
      <p:sp>
        <p:nvSpPr>
          <p:cNvPr id="5" name="Text 2"/>
          <p:cNvSpPr txBox="1"/>
          <p:nvPr/>
        </p:nvSpPr>
        <p:spPr>
          <a:xfrm>
            <a:off x="1463040" y="457200"/>
            <a:ext cx="3717036" cy="420624"/>
          </a:xfrm>
          <a:prstGeom prst="rect">
            <a:avLst/>
          </a:prstGeom>
          <a:noFill/>
          <a:ln/>
        </p:spPr>
        <p:txBody>
          <a:bodyPr wrap="square" lIns="0" tIns="0" rIns="0" bIns="0" rtlCol="0" anchor="ctr"/>
          <a:lstStyle/>
          <a:p>
            <a:pPr marL="0" indent="0" algn="ctr">
              <a:buNone/>
            </a:pPr>
            <a:r>
              <a:rPr lang="en-US" sz="1200" b="1" kern="0" spc="150" dirty="0">
                <a:solidFill>
                  <a:srgbClr val="4A4A4A"/>
                </a:solidFill>
                <a:latin typeface="Century Gothic" pitchFamily="34" charset="0"/>
                <a:ea typeface="Century Gothic" pitchFamily="34" charset="-122"/>
                <a:cs typeface="Century Gothic" pitchFamily="34" charset="-120"/>
              </a:rPr>
              <a:t>TABLES  |  SHARE THE COMMITMENT</a:t>
            </a:r>
            <a:endParaRPr lang="en-US" sz="1200" dirty="0"/>
          </a:p>
        </p:txBody>
      </p:sp>
      <p:sp>
        <p:nvSpPr>
          <p:cNvPr id="6" name="Shape 3"/>
          <p:cNvSpPr/>
          <p:nvPr/>
        </p:nvSpPr>
        <p:spPr>
          <a:xfrm>
            <a:off x="10104120" y="420624"/>
            <a:ext cx="1645920" cy="493776"/>
          </a:xfrm>
          <a:prstGeom prst="roundRect">
            <a:avLst>
              <a:gd name="adj" fmla="val 25926"/>
            </a:avLst>
          </a:prstGeom>
          <a:solidFill>
            <a:srgbClr val="636363"/>
          </a:solidFill>
          <a:ln w="12700">
            <a:solidFill>
              <a:srgbClr val="636363"/>
            </a:solidFill>
            <a:prstDash val="solid"/>
          </a:ln>
        </p:spPr>
        <p:txBody>
          <a:bodyPr/>
          <a:lstStyle/>
          <a:p>
            <a:endParaRPr lang="en-CA"/>
          </a:p>
        </p:txBody>
      </p:sp>
      <p:pic>
        <p:nvPicPr>
          <p:cNvPr id="7" name="Image 1" descr="preencoded.png"/>
          <p:cNvPicPr>
            <a:picLocks noChangeAspect="1"/>
          </p:cNvPicPr>
          <p:nvPr/>
        </p:nvPicPr>
        <p:blipFill>
          <a:blip r:embed="rId4"/>
          <a:stretch>
            <a:fillRect/>
          </a:stretch>
        </p:blipFill>
        <p:spPr>
          <a:xfrm>
            <a:off x="10259568" y="502920"/>
            <a:ext cx="329184" cy="329184"/>
          </a:xfrm>
          <a:prstGeom prst="rect">
            <a:avLst/>
          </a:prstGeom>
        </p:spPr>
      </p:pic>
      <p:sp>
        <p:nvSpPr>
          <p:cNvPr id="8" name="Text 4"/>
          <p:cNvSpPr txBox="1"/>
          <p:nvPr/>
        </p:nvSpPr>
        <p:spPr>
          <a:xfrm>
            <a:off x="10652760" y="420624"/>
            <a:ext cx="1051560" cy="493776"/>
          </a:xfrm>
          <a:prstGeom prst="rect">
            <a:avLst/>
          </a:prstGeom>
          <a:noFill/>
          <a:ln/>
        </p:spPr>
        <p:txBody>
          <a:bodyPr wrap="square" lIns="0" tIns="0" rIns="0" bIns="0" rtlCol="0" anchor="ctr"/>
          <a:lstStyle/>
          <a:p>
            <a:pPr marL="0" indent="0">
              <a:buNone/>
            </a:pPr>
            <a:r>
              <a:rPr lang="en-US" sz="1500" b="1" dirty="0">
                <a:solidFill>
                  <a:srgbClr val="FFFFFF"/>
                </a:solidFill>
                <a:latin typeface="Century Gothic" pitchFamily="34" charset="0"/>
                <a:ea typeface="Century Gothic" pitchFamily="34" charset="-122"/>
                <a:cs typeface="Century Gothic" pitchFamily="34" charset="-120"/>
              </a:rPr>
              <a:t>3 MIN</a:t>
            </a:r>
            <a:endParaRPr lang="en-US" sz="1500" dirty="0"/>
          </a:p>
        </p:txBody>
      </p:sp>
      <p:sp>
        <p:nvSpPr>
          <p:cNvPr id="9" name="Shape 5"/>
          <p:cNvSpPr/>
          <p:nvPr/>
        </p:nvSpPr>
        <p:spPr>
          <a:xfrm>
            <a:off x="8567928" y="420624"/>
            <a:ext cx="1261872" cy="493776"/>
          </a:xfrm>
          <a:prstGeom prst="roundRect">
            <a:avLst>
              <a:gd name="adj" fmla="val 25926"/>
            </a:avLst>
          </a:prstGeom>
          <a:solidFill>
            <a:srgbClr val="FFFFFF"/>
          </a:solidFill>
          <a:ln w="9525">
            <a:solidFill>
              <a:srgbClr val="D9D9D9"/>
            </a:solidFill>
            <a:prstDash val="solid"/>
          </a:ln>
        </p:spPr>
        <p:txBody>
          <a:bodyPr/>
          <a:lstStyle/>
          <a:p>
            <a:endParaRPr lang="en-CA"/>
          </a:p>
        </p:txBody>
      </p:sp>
      <p:pic>
        <p:nvPicPr>
          <p:cNvPr id="10" name="Image 2" descr="preencoded.png"/>
          <p:cNvPicPr>
            <a:picLocks noChangeAspect="1"/>
          </p:cNvPicPr>
          <p:nvPr/>
        </p:nvPicPr>
        <p:blipFill>
          <a:blip r:embed="rId5"/>
          <a:stretch>
            <a:fillRect/>
          </a:stretch>
        </p:blipFill>
        <p:spPr>
          <a:xfrm>
            <a:off x="8705088" y="512064"/>
            <a:ext cx="310896" cy="310896"/>
          </a:xfrm>
          <a:prstGeom prst="rect">
            <a:avLst/>
          </a:prstGeom>
        </p:spPr>
      </p:pic>
      <p:sp>
        <p:nvSpPr>
          <p:cNvPr id="11" name="Text 6"/>
          <p:cNvSpPr txBox="1"/>
          <p:nvPr/>
        </p:nvSpPr>
        <p:spPr>
          <a:xfrm>
            <a:off x="9079992" y="420624"/>
            <a:ext cx="713232" cy="493776"/>
          </a:xfrm>
          <a:prstGeom prst="rect">
            <a:avLst/>
          </a:prstGeom>
          <a:noFill/>
          <a:ln/>
        </p:spPr>
        <p:txBody>
          <a:bodyPr wrap="square" lIns="0" tIns="0" rIns="0" bIns="0" rtlCol="0" anchor="ctr"/>
          <a:lstStyle/>
          <a:p>
            <a:pPr marL="0" indent="0">
              <a:buNone/>
            </a:pPr>
            <a:r>
              <a:rPr lang="en-US" sz="1300" dirty="0">
                <a:solidFill>
                  <a:srgbClr val="4A4A4A"/>
                </a:solidFill>
                <a:latin typeface="Century Gothic" pitchFamily="34" charset="0"/>
                <a:ea typeface="Century Gothic" pitchFamily="34" charset="-122"/>
                <a:cs typeface="Century Gothic" pitchFamily="34" charset="-120"/>
              </a:rPr>
              <a:t>Tables</a:t>
            </a:r>
            <a:endParaRPr lang="en-US" sz="1300" dirty="0"/>
          </a:p>
        </p:txBody>
      </p:sp>
      <p:sp>
        <p:nvSpPr>
          <p:cNvPr id="12" name="Text 7"/>
          <p:cNvSpPr txBox="1"/>
          <p:nvPr/>
        </p:nvSpPr>
        <p:spPr>
          <a:xfrm>
            <a:off x="548640" y="1234440"/>
            <a:ext cx="11064240" cy="640080"/>
          </a:xfrm>
          <a:prstGeom prst="rect">
            <a:avLst/>
          </a:prstGeom>
          <a:noFill/>
          <a:ln/>
        </p:spPr>
        <p:txBody>
          <a:bodyPr wrap="square" lIns="0" tIns="0" rIns="0" bIns="0" rtlCol="0" anchor="t"/>
          <a:lstStyle/>
          <a:p>
            <a:pPr marL="0" indent="0">
              <a:buNone/>
            </a:pPr>
            <a:r>
              <a:rPr lang="en-US" sz="2800" b="1" dirty="0">
                <a:solidFill>
                  <a:srgbClr val="4A4A4A"/>
                </a:solidFill>
                <a:latin typeface="Century Gothic" pitchFamily="34" charset="0"/>
                <a:ea typeface="Century Gothic" pitchFamily="34" charset="-122"/>
                <a:cs typeface="Century Gothic" pitchFamily="34" charset="-120"/>
              </a:rPr>
              <a:t>At your table: one sentence each.</a:t>
            </a:r>
            <a:endParaRPr lang="en-US" sz="2800" dirty="0"/>
          </a:p>
        </p:txBody>
      </p:sp>
      <p:sp>
        <p:nvSpPr>
          <p:cNvPr id="13" name="Shape 8"/>
          <p:cNvSpPr/>
          <p:nvPr/>
        </p:nvSpPr>
        <p:spPr>
          <a:xfrm>
            <a:off x="548640" y="2103120"/>
            <a:ext cx="11109960" cy="1737360"/>
          </a:xfrm>
          <a:prstGeom prst="roundRect">
            <a:avLst>
              <a:gd name="adj" fmla="val 13158"/>
            </a:avLst>
          </a:prstGeom>
          <a:solidFill>
            <a:srgbClr val="E2CD74"/>
          </a:solidFill>
          <a:ln w="9525">
            <a:solidFill>
              <a:srgbClr val="E2CD74"/>
            </a:solidFill>
            <a:prstDash val="solid"/>
          </a:ln>
        </p:spPr>
        <p:txBody>
          <a:bodyPr/>
          <a:lstStyle/>
          <a:p>
            <a:endParaRPr lang="en-CA"/>
          </a:p>
        </p:txBody>
      </p:sp>
      <p:sp>
        <p:nvSpPr>
          <p:cNvPr id="14" name="Text 9"/>
          <p:cNvSpPr txBox="1"/>
          <p:nvPr/>
        </p:nvSpPr>
        <p:spPr>
          <a:xfrm>
            <a:off x="914400" y="2103120"/>
            <a:ext cx="10378440" cy="1737360"/>
          </a:xfrm>
          <a:prstGeom prst="rect">
            <a:avLst/>
          </a:prstGeom>
          <a:noFill/>
          <a:ln/>
        </p:spPr>
        <p:txBody>
          <a:bodyPr wrap="square" lIns="0" tIns="0" rIns="0" bIns="0" rtlCol="0" anchor="ctr"/>
          <a:lstStyle/>
          <a:p>
            <a:pPr marL="0" indent="0" algn="ctr">
              <a:buNone/>
            </a:pPr>
            <a:r>
              <a:rPr lang="en-US" sz="3400" b="1" i="1" dirty="0">
                <a:solidFill>
                  <a:srgbClr val="4A4A4A"/>
                </a:solidFill>
                <a:latin typeface="Century Gothic" pitchFamily="34" charset="0"/>
                <a:ea typeface="Century Gothic" pitchFamily="34" charset="-122"/>
                <a:cs typeface="Century Gothic" pitchFamily="34" charset="-120"/>
              </a:rPr>
              <a:t>"My leadership commitment is…"</a:t>
            </a:r>
            <a:endParaRPr lang="en-US" sz="3400" dirty="0"/>
          </a:p>
        </p:txBody>
      </p:sp>
      <p:sp>
        <p:nvSpPr>
          <p:cNvPr id="15" name="Shape 10"/>
          <p:cNvSpPr/>
          <p:nvPr/>
        </p:nvSpPr>
        <p:spPr>
          <a:xfrm>
            <a:off x="548640" y="4206240"/>
            <a:ext cx="3566160" cy="1371600"/>
          </a:xfrm>
          <a:prstGeom prst="roundRect">
            <a:avLst>
              <a:gd name="adj" fmla="val 10000"/>
            </a:avLst>
          </a:prstGeom>
          <a:solidFill>
            <a:srgbClr val="FFFFFF"/>
          </a:solidFill>
          <a:ln w="9525">
            <a:solidFill>
              <a:srgbClr val="D9D9D9"/>
            </a:solidFill>
            <a:prstDash val="solid"/>
          </a:ln>
        </p:spPr>
        <p:txBody>
          <a:bodyPr/>
          <a:lstStyle/>
          <a:p>
            <a:endParaRPr lang="en-CA"/>
          </a:p>
        </p:txBody>
      </p:sp>
      <p:sp>
        <p:nvSpPr>
          <p:cNvPr id="16" name="Shape 11"/>
          <p:cNvSpPr/>
          <p:nvPr/>
        </p:nvSpPr>
        <p:spPr>
          <a:xfrm>
            <a:off x="868680" y="4526280"/>
            <a:ext cx="731520" cy="731520"/>
          </a:xfrm>
          <a:prstGeom prst="ellipse">
            <a:avLst/>
          </a:prstGeom>
          <a:solidFill>
            <a:srgbClr val="636363"/>
          </a:solidFill>
          <a:ln w="12700">
            <a:solidFill>
              <a:srgbClr val="636363"/>
            </a:solidFill>
            <a:prstDash val="solid"/>
          </a:ln>
        </p:spPr>
        <p:txBody>
          <a:bodyPr/>
          <a:lstStyle/>
          <a:p>
            <a:endParaRPr lang="en-CA"/>
          </a:p>
        </p:txBody>
      </p:sp>
      <p:pic>
        <p:nvPicPr>
          <p:cNvPr id="17" name="Image 3" descr="preencoded.png"/>
          <p:cNvPicPr>
            <a:picLocks noChangeAspect="1"/>
          </p:cNvPicPr>
          <p:nvPr/>
        </p:nvPicPr>
        <p:blipFill>
          <a:blip r:embed="rId6"/>
          <a:stretch>
            <a:fillRect/>
          </a:stretch>
        </p:blipFill>
        <p:spPr>
          <a:xfrm>
            <a:off x="1029614" y="4687214"/>
            <a:ext cx="409651" cy="409651"/>
          </a:xfrm>
          <a:prstGeom prst="rect">
            <a:avLst/>
          </a:prstGeom>
        </p:spPr>
      </p:pic>
      <p:sp>
        <p:nvSpPr>
          <p:cNvPr id="18" name="Text 12"/>
          <p:cNvSpPr txBox="1"/>
          <p:nvPr/>
        </p:nvSpPr>
        <p:spPr>
          <a:xfrm>
            <a:off x="1783080" y="4206240"/>
            <a:ext cx="2194560" cy="1371600"/>
          </a:xfrm>
          <a:prstGeom prst="rect">
            <a:avLst/>
          </a:prstGeom>
          <a:noFill/>
          <a:ln/>
        </p:spPr>
        <p:txBody>
          <a:bodyPr wrap="square" lIns="0" tIns="0" rIns="0" bIns="0" rtlCol="0" anchor="ctr"/>
          <a:lstStyle/>
          <a:p>
            <a:pPr marL="0" indent="0">
              <a:buNone/>
            </a:pPr>
            <a:r>
              <a:rPr lang="en-US" sz="2200" b="1" dirty="0">
                <a:solidFill>
                  <a:srgbClr val="4A4A4A"/>
                </a:solidFill>
                <a:latin typeface="Century Gothic" pitchFamily="34" charset="0"/>
                <a:ea typeface="Century Gothic" pitchFamily="34" charset="-122"/>
                <a:cs typeface="Century Gothic" pitchFamily="34" charset="-120"/>
              </a:rPr>
              <a:t>No advice</a:t>
            </a:r>
            <a:endParaRPr lang="en-US" sz="2200" dirty="0"/>
          </a:p>
        </p:txBody>
      </p:sp>
      <p:sp>
        <p:nvSpPr>
          <p:cNvPr id="19" name="Shape 13"/>
          <p:cNvSpPr/>
          <p:nvPr/>
        </p:nvSpPr>
        <p:spPr>
          <a:xfrm>
            <a:off x="4315968" y="4206240"/>
            <a:ext cx="3566160" cy="1371600"/>
          </a:xfrm>
          <a:prstGeom prst="roundRect">
            <a:avLst>
              <a:gd name="adj" fmla="val 10000"/>
            </a:avLst>
          </a:prstGeom>
          <a:solidFill>
            <a:srgbClr val="FFFFFF"/>
          </a:solidFill>
          <a:ln w="9525">
            <a:solidFill>
              <a:srgbClr val="D9D9D9"/>
            </a:solidFill>
            <a:prstDash val="solid"/>
          </a:ln>
        </p:spPr>
        <p:txBody>
          <a:bodyPr/>
          <a:lstStyle/>
          <a:p>
            <a:endParaRPr lang="en-CA"/>
          </a:p>
        </p:txBody>
      </p:sp>
      <p:sp>
        <p:nvSpPr>
          <p:cNvPr id="20" name="Shape 14"/>
          <p:cNvSpPr/>
          <p:nvPr/>
        </p:nvSpPr>
        <p:spPr>
          <a:xfrm>
            <a:off x="4636008" y="4526280"/>
            <a:ext cx="731520" cy="731520"/>
          </a:xfrm>
          <a:prstGeom prst="ellipse">
            <a:avLst/>
          </a:prstGeom>
          <a:solidFill>
            <a:srgbClr val="636363"/>
          </a:solidFill>
          <a:ln w="12700">
            <a:solidFill>
              <a:srgbClr val="636363"/>
            </a:solidFill>
            <a:prstDash val="solid"/>
          </a:ln>
        </p:spPr>
        <p:txBody>
          <a:bodyPr/>
          <a:lstStyle/>
          <a:p>
            <a:endParaRPr lang="en-CA"/>
          </a:p>
        </p:txBody>
      </p:sp>
      <p:pic>
        <p:nvPicPr>
          <p:cNvPr id="21" name="Image 4" descr="preencoded.png"/>
          <p:cNvPicPr>
            <a:picLocks noChangeAspect="1"/>
          </p:cNvPicPr>
          <p:nvPr/>
        </p:nvPicPr>
        <p:blipFill>
          <a:blip r:embed="rId7"/>
          <a:stretch>
            <a:fillRect/>
          </a:stretch>
        </p:blipFill>
        <p:spPr>
          <a:xfrm>
            <a:off x="4796942" y="4687214"/>
            <a:ext cx="409651" cy="409651"/>
          </a:xfrm>
          <a:prstGeom prst="rect">
            <a:avLst/>
          </a:prstGeom>
        </p:spPr>
      </p:pic>
      <p:sp>
        <p:nvSpPr>
          <p:cNvPr id="22" name="Text 15"/>
          <p:cNvSpPr txBox="1"/>
          <p:nvPr/>
        </p:nvSpPr>
        <p:spPr>
          <a:xfrm>
            <a:off x="5550408" y="4206240"/>
            <a:ext cx="2194560" cy="1371600"/>
          </a:xfrm>
          <a:prstGeom prst="rect">
            <a:avLst/>
          </a:prstGeom>
          <a:noFill/>
          <a:ln/>
        </p:spPr>
        <p:txBody>
          <a:bodyPr wrap="square" lIns="0" tIns="0" rIns="0" bIns="0" rtlCol="0" anchor="ctr"/>
          <a:lstStyle/>
          <a:p>
            <a:pPr marL="0" indent="0">
              <a:buNone/>
            </a:pPr>
            <a:r>
              <a:rPr lang="en-US" sz="2200" b="1" dirty="0">
                <a:solidFill>
                  <a:srgbClr val="4A4A4A"/>
                </a:solidFill>
                <a:latin typeface="Century Gothic" pitchFamily="34" charset="0"/>
                <a:ea typeface="Century Gothic" pitchFamily="34" charset="-122"/>
                <a:cs typeface="Century Gothic" pitchFamily="34" charset="-120"/>
              </a:rPr>
              <a:t>No fixing</a:t>
            </a:r>
            <a:endParaRPr lang="en-US" sz="2200" dirty="0"/>
          </a:p>
        </p:txBody>
      </p:sp>
      <p:sp>
        <p:nvSpPr>
          <p:cNvPr id="23" name="Shape 16"/>
          <p:cNvSpPr/>
          <p:nvPr/>
        </p:nvSpPr>
        <p:spPr>
          <a:xfrm>
            <a:off x="8083296" y="4206240"/>
            <a:ext cx="3566160" cy="1371600"/>
          </a:xfrm>
          <a:prstGeom prst="roundRect">
            <a:avLst>
              <a:gd name="adj" fmla="val 10000"/>
            </a:avLst>
          </a:prstGeom>
          <a:solidFill>
            <a:srgbClr val="FFFFFF"/>
          </a:solidFill>
          <a:ln w="9525">
            <a:solidFill>
              <a:srgbClr val="D9D9D9"/>
            </a:solidFill>
            <a:prstDash val="solid"/>
          </a:ln>
        </p:spPr>
        <p:txBody>
          <a:bodyPr/>
          <a:lstStyle/>
          <a:p>
            <a:endParaRPr lang="en-CA"/>
          </a:p>
        </p:txBody>
      </p:sp>
      <p:sp>
        <p:nvSpPr>
          <p:cNvPr id="24" name="Shape 17"/>
          <p:cNvSpPr/>
          <p:nvPr/>
        </p:nvSpPr>
        <p:spPr>
          <a:xfrm>
            <a:off x="8403336" y="4526280"/>
            <a:ext cx="731520" cy="731520"/>
          </a:xfrm>
          <a:prstGeom prst="ellipse">
            <a:avLst/>
          </a:prstGeom>
          <a:solidFill>
            <a:srgbClr val="636363"/>
          </a:solidFill>
          <a:ln w="12700">
            <a:solidFill>
              <a:srgbClr val="636363"/>
            </a:solidFill>
            <a:prstDash val="solid"/>
          </a:ln>
        </p:spPr>
        <p:txBody>
          <a:bodyPr/>
          <a:lstStyle/>
          <a:p>
            <a:endParaRPr lang="en-CA"/>
          </a:p>
        </p:txBody>
      </p:sp>
      <p:pic>
        <p:nvPicPr>
          <p:cNvPr id="25" name="Image 5" descr="preencoded.png"/>
          <p:cNvPicPr>
            <a:picLocks noChangeAspect="1"/>
          </p:cNvPicPr>
          <p:nvPr/>
        </p:nvPicPr>
        <p:blipFill>
          <a:blip r:embed="rId8"/>
          <a:stretch>
            <a:fillRect/>
          </a:stretch>
        </p:blipFill>
        <p:spPr>
          <a:xfrm>
            <a:off x="8564270" y="4687214"/>
            <a:ext cx="409651" cy="409651"/>
          </a:xfrm>
          <a:prstGeom prst="rect">
            <a:avLst/>
          </a:prstGeom>
        </p:spPr>
      </p:pic>
      <p:sp>
        <p:nvSpPr>
          <p:cNvPr id="26" name="Text 18"/>
          <p:cNvSpPr txBox="1"/>
          <p:nvPr/>
        </p:nvSpPr>
        <p:spPr>
          <a:xfrm>
            <a:off x="9317736" y="4206240"/>
            <a:ext cx="2194560" cy="1371600"/>
          </a:xfrm>
          <a:prstGeom prst="rect">
            <a:avLst/>
          </a:prstGeom>
          <a:noFill/>
          <a:ln/>
        </p:spPr>
        <p:txBody>
          <a:bodyPr wrap="square" lIns="0" tIns="0" rIns="0" bIns="0" rtlCol="0" anchor="ctr"/>
          <a:lstStyle/>
          <a:p>
            <a:pPr marL="0" indent="0">
              <a:buNone/>
            </a:pPr>
            <a:r>
              <a:rPr lang="en-US" sz="2200" b="1" dirty="0">
                <a:solidFill>
                  <a:srgbClr val="4A4A4A"/>
                </a:solidFill>
                <a:latin typeface="Century Gothic" pitchFamily="34" charset="0"/>
                <a:ea typeface="Century Gothic" pitchFamily="34" charset="-122"/>
                <a:cs typeface="Century Gothic" pitchFamily="34" charset="-120"/>
              </a:rPr>
              <a:t>Simply listen</a:t>
            </a:r>
            <a:endParaRPr lang="en-US" sz="2200" dirty="0"/>
          </a:p>
        </p:txBody>
      </p:sp>
      <p:sp>
        <p:nvSpPr>
          <p:cNvPr id="27"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0">
    <p:bg>
      <p:bgPr>
        <a:solidFill>
          <a:srgbClr val="636363"/>
        </a:solidFill>
        <a:effectLst/>
      </p:bgPr>
    </p:bg>
    <p:spTree>
      <p:nvGrpSpPr>
        <p:cNvPr id="1" name=""/>
        <p:cNvGrpSpPr/>
        <p:nvPr/>
      </p:nvGrpSpPr>
      <p:grpSpPr>
        <a:xfrm>
          <a:off x="0" y="0"/>
          <a:ext cx="0" cy="0"/>
          <a:chOff x="0" y="0"/>
          <a:chExt cx="0" cy="0"/>
        </a:xfrm>
      </p:grpSpPr>
      <p:pic>
        <p:nvPicPr>
          <p:cNvPr id="2" name="Image 0" descr="a22.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411480" y="6419088"/>
            <a:ext cx="8229600" cy="274320"/>
          </a:xfrm>
          <a:prstGeom prst="rect">
            <a:avLst/>
          </a:prstGeom>
          <a:noFill/>
          <a:ln/>
        </p:spPr>
        <p:txBody>
          <a:bodyPr wrap="square" lIns="0" tIns="0" rIns="0" bIns="0" rtlCol="0" anchor="t"/>
          <a:lstStyle/>
          <a:p>
            <a:pPr marL="0" indent="0">
              <a:buNone/>
            </a:pPr>
            <a:r>
              <a:rPr lang="en-US" sz="900" kern="0" spc="150" dirty="0">
                <a:solidFill>
                  <a:srgbClr val="BFBFBF"/>
                </a:solidFill>
                <a:latin typeface="Century Gothic" pitchFamily="34" charset="0"/>
                <a:ea typeface="Century Gothic" pitchFamily="34" charset="-122"/>
                <a:cs typeface="Century Gothic" pitchFamily="34" charset="-120"/>
              </a:rPr>
              <a:t>COMMITMENT + CLOSE</a:t>
            </a:r>
            <a:endParaRPr lang="en-US" sz="900" dirty="0"/>
          </a:p>
        </p:txBody>
      </p:sp>
      <p:sp>
        <p:nvSpPr>
          <p:cNvPr id="4" name="Text 1"/>
          <p:cNvSpPr txBox="1"/>
          <p:nvPr/>
        </p:nvSpPr>
        <p:spPr>
          <a:xfrm>
            <a:off x="548640" y="914400"/>
            <a:ext cx="11109960" cy="320040"/>
          </a:xfrm>
          <a:prstGeom prst="rect">
            <a:avLst/>
          </a:prstGeom>
          <a:noFill/>
          <a:ln/>
        </p:spPr>
        <p:txBody>
          <a:bodyPr wrap="square" lIns="0" tIns="0" rIns="0" bIns="0" rtlCol="0" anchor="t"/>
          <a:lstStyle/>
          <a:p>
            <a:pPr marL="0" indent="0" algn="ctr">
              <a:buNone/>
            </a:pPr>
            <a:r>
              <a:rPr lang="en-US" sz="1200" b="1" kern="0" spc="300" dirty="0">
                <a:solidFill>
                  <a:srgbClr val="E2CD74"/>
                </a:solidFill>
                <a:latin typeface="Century Gothic" pitchFamily="34" charset="0"/>
                <a:ea typeface="Century Gothic" pitchFamily="34" charset="-122"/>
                <a:cs typeface="Century Gothic" pitchFamily="34" charset="-120"/>
              </a:rPr>
              <a:t>WORKSHOP TAKEAWAY</a:t>
            </a:r>
            <a:endParaRPr lang="en-US" sz="1200" dirty="0"/>
          </a:p>
        </p:txBody>
      </p:sp>
      <p:sp>
        <p:nvSpPr>
          <p:cNvPr id="5" name="Shape 2"/>
          <p:cNvSpPr/>
          <p:nvPr/>
        </p:nvSpPr>
        <p:spPr>
          <a:xfrm>
            <a:off x="1188720" y="1417320"/>
            <a:ext cx="9829800" cy="2194560"/>
          </a:xfrm>
          <a:prstGeom prst="roundRect">
            <a:avLst>
              <a:gd name="adj" fmla="val 12500"/>
            </a:avLst>
          </a:prstGeom>
          <a:solidFill>
            <a:srgbClr val="E2CD74"/>
          </a:solidFill>
          <a:ln w="9525">
            <a:solidFill>
              <a:srgbClr val="E2CD74"/>
            </a:solidFill>
            <a:prstDash val="solid"/>
          </a:ln>
        </p:spPr>
        <p:txBody>
          <a:bodyPr/>
          <a:lstStyle/>
          <a:p>
            <a:endParaRPr lang="en-CA"/>
          </a:p>
        </p:txBody>
      </p:sp>
      <p:sp>
        <p:nvSpPr>
          <p:cNvPr id="6" name="Text 3"/>
          <p:cNvSpPr txBox="1"/>
          <p:nvPr/>
        </p:nvSpPr>
        <p:spPr>
          <a:xfrm>
            <a:off x="1554480" y="1417320"/>
            <a:ext cx="9098280" cy="2194560"/>
          </a:xfrm>
          <a:prstGeom prst="rect">
            <a:avLst/>
          </a:prstGeom>
          <a:noFill/>
          <a:ln/>
        </p:spPr>
        <p:txBody>
          <a:bodyPr wrap="square" lIns="0" tIns="0" rIns="0" bIns="0" rtlCol="0" anchor="ctr"/>
          <a:lstStyle/>
          <a:p>
            <a:pPr marL="0" indent="0" algn="ctr">
              <a:buNone/>
            </a:pPr>
            <a:r>
              <a:rPr lang="en-US" sz="3000" b="1" dirty="0">
                <a:solidFill>
                  <a:srgbClr val="4A4A4A"/>
                </a:solidFill>
                <a:latin typeface="Century Gothic" pitchFamily="34" charset="0"/>
                <a:ea typeface="Century Gothic" pitchFamily="34" charset="-122"/>
                <a:cs typeface="Century Gothic" pitchFamily="34" charset="-120"/>
              </a:rPr>
              <a:t>Credibility is built in the small moments when clarity, fairness and courage are visible.</a:t>
            </a:r>
            <a:endParaRPr lang="en-US" sz="3000" dirty="0"/>
          </a:p>
        </p:txBody>
      </p:sp>
      <p:sp>
        <p:nvSpPr>
          <p:cNvPr id="7" name="Text 4"/>
          <p:cNvSpPr txBox="1"/>
          <p:nvPr/>
        </p:nvSpPr>
        <p:spPr>
          <a:xfrm>
            <a:off x="548640" y="3931920"/>
            <a:ext cx="11109960" cy="411480"/>
          </a:xfrm>
          <a:prstGeom prst="rect">
            <a:avLst/>
          </a:prstGeom>
          <a:noFill/>
          <a:ln/>
        </p:spPr>
        <p:txBody>
          <a:bodyPr wrap="square" lIns="0" tIns="0" rIns="0" bIns="0" rtlCol="0" anchor="t"/>
          <a:lstStyle/>
          <a:p>
            <a:pPr marL="0" indent="0" algn="ctr">
              <a:buNone/>
            </a:pPr>
            <a:r>
              <a:rPr lang="en-US" sz="1700" dirty="0">
                <a:solidFill>
                  <a:srgbClr val="D9D9D9"/>
                </a:solidFill>
                <a:latin typeface="Century Gothic" pitchFamily="34" charset="0"/>
                <a:ea typeface="Century Gothic" pitchFamily="34" charset="-122"/>
                <a:cs typeface="Century Gothic" pitchFamily="34" charset="-120"/>
              </a:rPr>
              <a:t>Leadership is built through everyday moments:</a:t>
            </a:r>
            <a:endParaRPr lang="en-US" sz="1700" dirty="0"/>
          </a:p>
        </p:txBody>
      </p:sp>
      <p:sp>
        <p:nvSpPr>
          <p:cNvPr id="8" name="Shape 5"/>
          <p:cNvSpPr/>
          <p:nvPr/>
        </p:nvSpPr>
        <p:spPr>
          <a:xfrm>
            <a:off x="548640" y="4526280"/>
            <a:ext cx="1783080" cy="685800"/>
          </a:xfrm>
          <a:prstGeom prst="roundRect">
            <a:avLst>
              <a:gd name="adj" fmla="val 26667"/>
            </a:avLst>
          </a:prstGeom>
          <a:solidFill>
            <a:srgbClr val="575757"/>
          </a:solidFill>
          <a:ln w="9525">
            <a:solidFill>
              <a:srgbClr val="575757"/>
            </a:solidFill>
            <a:prstDash val="solid"/>
          </a:ln>
        </p:spPr>
        <p:txBody>
          <a:bodyPr/>
          <a:lstStyle/>
          <a:p>
            <a:endParaRPr lang="en-CA"/>
          </a:p>
        </p:txBody>
      </p:sp>
      <p:sp>
        <p:nvSpPr>
          <p:cNvPr id="9" name="Text 6"/>
          <p:cNvSpPr txBox="1"/>
          <p:nvPr/>
        </p:nvSpPr>
        <p:spPr>
          <a:xfrm>
            <a:off x="548640" y="4526280"/>
            <a:ext cx="1783080" cy="685800"/>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What you clarify</a:t>
            </a:r>
            <a:endParaRPr lang="en-US" sz="1300" dirty="0"/>
          </a:p>
        </p:txBody>
      </p:sp>
      <p:sp>
        <p:nvSpPr>
          <p:cNvPr id="10" name="Shape 7"/>
          <p:cNvSpPr/>
          <p:nvPr/>
        </p:nvSpPr>
        <p:spPr>
          <a:xfrm>
            <a:off x="2468880" y="4526280"/>
            <a:ext cx="1828800" cy="685800"/>
          </a:xfrm>
          <a:prstGeom prst="roundRect">
            <a:avLst>
              <a:gd name="adj" fmla="val 26667"/>
            </a:avLst>
          </a:prstGeom>
          <a:solidFill>
            <a:srgbClr val="575757"/>
          </a:solidFill>
          <a:ln w="9525">
            <a:solidFill>
              <a:srgbClr val="575757"/>
            </a:solidFill>
            <a:prstDash val="solid"/>
          </a:ln>
        </p:spPr>
        <p:txBody>
          <a:bodyPr/>
          <a:lstStyle/>
          <a:p>
            <a:endParaRPr lang="en-CA"/>
          </a:p>
        </p:txBody>
      </p:sp>
      <p:sp>
        <p:nvSpPr>
          <p:cNvPr id="11" name="Text 8"/>
          <p:cNvSpPr txBox="1"/>
          <p:nvPr/>
        </p:nvSpPr>
        <p:spPr>
          <a:xfrm>
            <a:off x="2468880" y="4526280"/>
            <a:ext cx="1828800" cy="685800"/>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What you tolerate</a:t>
            </a:r>
            <a:endParaRPr lang="en-US" sz="1300" dirty="0"/>
          </a:p>
        </p:txBody>
      </p:sp>
      <p:sp>
        <p:nvSpPr>
          <p:cNvPr id="12" name="Shape 9"/>
          <p:cNvSpPr/>
          <p:nvPr/>
        </p:nvSpPr>
        <p:spPr>
          <a:xfrm>
            <a:off x="4434840" y="4526280"/>
            <a:ext cx="1828800" cy="685800"/>
          </a:xfrm>
          <a:prstGeom prst="roundRect">
            <a:avLst>
              <a:gd name="adj" fmla="val 26667"/>
            </a:avLst>
          </a:prstGeom>
          <a:solidFill>
            <a:srgbClr val="575757"/>
          </a:solidFill>
          <a:ln w="9525">
            <a:solidFill>
              <a:srgbClr val="575757"/>
            </a:solidFill>
            <a:prstDash val="solid"/>
          </a:ln>
        </p:spPr>
        <p:txBody>
          <a:bodyPr/>
          <a:lstStyle/>
          <a:p>
            <a:endParaRPr lang="en-CA"/>
          </a:p>
        </p:txBody>
      </p:sp>
      <p:sp>
        <p:nvSpPr>
          <p:cNvPr id="13" name="Text 10"/>
          <p:cNvSpPr txBox="1"/>
          <p:nvPr/>
        </p:nvSpPr>
        <p:spPr>
          <a:xfrm>
            <a:off x="4434840" y="4526280"/>
            <a:ext cx="1828800" cy="685800"/>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What you address</a:t>
            </a:r>
            <a:endParaRPr lang="en-US" sz="1300" dirty="0"/>
          </a:p>
        </p:txBody>
      </p:sp>
      <p:sp>
        <p:nvSpPr>
          <p:cNvPr id="14" name="Shape 11"/>
          <p:cNvSpPr/>
          <p:nvPr/>
        </p:nvSpPr>
        <p:spPr>
          <a:xfrm>
            <a:off x="6400800" y="4526280"/>
            <a:ext cx="1600200" cy="685800"/>
          </a:xfrm>
          <a:prstGeom prst="roundRect">
            <a:avLst>
              <a:gd name="adj" fmla="val 26667"/>
            </a:avLst>
          </a:prstGeom>
          <a:solidFill>
            <a:srgbClr val="575757"/>
          </a:solidFill>
          <a:ln w="9525">
            <a:solidFill>
              <a:srgbClr val="575757"/>
            </a:solidFill>
            <a:prstDash val="solid"/>
          </a:ln>
        </p:spPr>
        <p:txBody>
          <a:bodyPr/>
          <a:lstStyle/>
          <a:p>
            <a:endParaRPr lang="en-CA"/>
          </a:p>
        </p:txBody>
      </p:sp>
      <p:sp>
        <p:nvSpPr>
          <p:cNvPr id="15" name="Text 12"/>
          <p:cNvSpPr txBox="1"/>
          <p:nvPr/>
        </p:nvSpPr>
        <p:spPr>
          <a:xfrm>
            <a:off x="6400800" y="4526280"/>
            <a:ext cx="1600200" cy="685800"/>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How you listen</a:t>
            </a:r>
            <a:endParaRPr lang="en-US" sz="1300" dirty="0"/>
          </a:p>
        </p:txBody>
      </p:sp>
      <p:sp>
        <p:nvSpPr>
          <p:cNvPr id="16" name="Shape 13"/>
          <p:cNvSpPr/>
          <p:nvPr/>
        </p:nvSpPr>
        <p:spPr>
          <a:xfrm>
            <a:off x="8138160" y="4526280"/>
            <a:ext cx="3520440" cy="685800"/>
          </a:xfrm>
          <a:prstGeom prst="roundRect">
            <a:avLst>
              <a:gd name="adj" fmla="val 26667"/>
            </a:avLst>
          </a:prstGeom>
          <a:solidFill>
            <a:srgbClr val="575757"/>
          </a:solidFill>
          <a:ln w="9525">
            <a:solidFill>
              <a:srgbClr val="575757"/>
            </a:solidFill>
            <a:prstDash val="solid"/>
          </a:ln>
        </p:spPr>
        <p:txBody>
          <a:bodyPr/>
          <a:lstStyle/>
          <a:p>
            <a:endParaRPr lang="en-CA"/>
          </a:p>
        </p:txBody>
      </p:sp>
      <p:sp>
        <p:nvSpPr>
          <p:cNvPr id="17" name="Text 14"/>
          <p:cNvSpPr txBox="1"/>
          <p:nvPr/>
        </p:nvSpPr>
        <p:spPr>
          <a:xfrm>
            <a:off x="8138160" y="4526280"/>
            <a:ext cx="3520440" cy="685800"/>
          </a:xfrm>
          <a:prstGeom prst="rect">
            <a:avLst/>
          </a:prstGeom>
          <a:noFill/>
          <a:ln/>
        </p:spPr>
        <p:txBody>
          <a:bodyPr wrap="square" lIns="0" tIns="0" rIns="0" bIns="0" rtlCol="0" anchor="ctr"/>
          <a:lstStyle/>
          <a:p>
            <a:pPr marL="0" indent="0" algn="ctr">
              <a:buNone/>
            </a:pPr>
            <a:r>
              <a:rPr lang="en-US" sz="1300" b="1" dirty="0">
                <a:solidFill>
                  <a:srgbClr val="FFFFFF"/>
                </a:solidFill>
                <a:latin typeface="Century Gothic" pitchFamily="34" charset="0"/>
                <a:ea typeface="Century Gothic" pitchFamily="34" charset="-122"/>
                <a:cs typeface="Century Gothic" pitchFamily="34" charset="-120"/>
              </a:rPr>
              <a:t>How consistently you follow through</a:t>
            </a:r>
            <a:endParaRPr lang="en-US" sz="13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BFBFBF"/>
                </a:solidFill>
                <a:latin typeface="Century Gothic"/>
                <a:ea typeface="Century Gothic"/>
                <a:cs typeface="Century Gothic"/>
              </a:defRPr>
            </a:lvl1pPr>
          </a:lstStyle>
          <a:p>
            <a:pPr algn="r"/>
            <a:fld id="{F7021451-1387-4CA6-816F-3879F97B5CBC}" type="slidenum">
              <a:rPr lang="en-US" b="0"/>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pic>
        <p:nvPicPr>
          <p:cNvPr id="2" name="Image 0" descr="a3.png"/>
          <p:cNvPicPr>
            <a:picLocks noChangeAspect="1"/>
          </p:cNvPicPr>
          <p:nvPr/>
        </p:nvPicPr>
        <p:blipFill>
          <a:blip r:embed="rId3"/>
          <a:stretch>
            <a:fillRect/>
          </a:stretch>
        </p:blipFill>
        <p:spPr>
          <a:xfrm>
            <a:off x="411480" y="320040"/>
            <a:ext cx="868680" cy="598018"/>
          </a:xfrm>
          <a:prstGeom prst="rect">
            <a:avLst/>
          </a:prstGeom>
        </p:spPr>
      </p:pic>
      <p:sp>
        <p:nvSpPr>
          <p:cNvPr id="3" name="Text 0"/>
          <p:cNvSpPr txBox="1"/>
          <p:nvPr/>
        </p:nvSpPr>
        <p:spPr>
          <a:xfrm>
            <a:off x="1463040" y="384048"/>
            <a:ext cx="10241280" cy="731520"/>
          </a:xfrm>
          <a:prstGeom prst="rect">
            <a:avLst/>
          </a:prstGeom>
          <a:noFill/>
          <a:ln/>
        </p:spPr>
        <p:txBody>
          <a:bodyPr wrap="square" lIns="0" tIns="0" rIns="0" bIns="0" rtlCol="0" anchor="ctr"/>
          <a:lstStyle/>
          <a:p>
            <a:pPr marL="0" indent="0">
              <a:buNone/>
            </a:pPr>
            <a:r>
              <a:rPr lang="en-US" sz="3000" b="1" dirty="0">
                <a:solidFill>
                  <a:srgbClr val="4A4A4A"/>
                </a:solidFill>
                <a:latin typeface="Century Gothic" pitchFamily="34" charset="0"/>
                <a:ea typeface="Century Gothic" pitchFamily="34" charset="-122"/>
                <a:cs typeface="Century Gothic" pitchFamily="34" charset="-120"/>
              </a:rPr>
              <a:t>References</a:t>
            </a:r>
            <a:endParaRPr lang="en-US" sz="3000" dirty="0"/>
          </a:p>
        </p:txBody>
      </p:sp>
      <p:sp>
        <p:nvSpPr>
          <p:cNvPr id="4" name="Text 1"/>
          <p:cNvSpPr txBox="1"/>
          <p:nvPr/>
        </p:nvSpPr>
        <p:spPr>
          <a:xfrm>
            <a:off x="548640" y="1280160"/>
            <a:ext cx="5440680" cy="5029200"/>
          </a:xfrm>
          <a:prstGeom prst="rect">
            <a:avLst/>
          </a:prstGeom>
          <a:noFill/>
          <a:ln/>
        </p:spPr>
        <p:txBody>
          <a:bodyPr wrap="square" lIns="0" tIns="0" rIns="0" bIns="0" rtlCol="0" anchor="t"/>
          <a:lstStyle/>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Alhamali, R. M. (2019). Conflict management styles and team performance.</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Aryee, S., Budhwar, P. S., &amp; Chen, Z. X. (2002). Organizational justice, trust and work outcomes.</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Bravo-Duarte, F., et al. (2025). Leadership competencies for telework.</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Crane, B. (2021). Leadership mindsets and new managers.</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Deluga, R. J. (1994). Supervisor trust building and organizational citizenship.</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Dijkstra, M. T. M., De Dreu, C. K. W., Evers, A., &amp; van Dierendonck, D. (2009). Passive conflict strategies and employee strain.</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Friedman, S., &amp; Ronen, S. (2015). Implementation intentions and training transfer.</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Hamre, K. V., et al. (2021). Conflict management climate.</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Hill, L. A. (2003). Becoming a Manager.</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Hills, L. (2016). Managing a team of former peers.</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Itzchakov, G., Weinstein, N., Vinokur, E., &amp; Yomtovian, A. (2022). Listening training.</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Kluger, A. N., et al. (2023). Meta-analysis of perceived listening and work outcomes.</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Kriz, T. D., Kluger, A. N., &amp; Lyddy, C. J. (2021). Feeling heard at work.</a:t>
            </a:r>
            <a:endParaRPr lang="en-US" sz="1250" dirty="0"/>
          </a:p>
        </p:txBody>
      </p:sp>
      <p:sp>
        <p:nvSpPr>
          <p:cNvPr id="5" name="Text 2"/>
          <p:cNvSpPr txBox="1"/>
          <p:nvPr/>
        </p:nvSpPr>
        <p:spPr>
          <a:xfrm>
            <a:off x="6217920" y="1280160"/>
            <a:ext cx="5440680" cy="5029200"/>
          </a:xfrm>
          <a:prstGeom prst="rect">
            <a:avLst/>
          </a:prstGeom>
          <a:noFill/>
          <a:ln/>
        </p:spPr>
        <p:txBody>
          <a:bodyPr wrap="square" lIns="0" tIns="0" rIns="0" bIns="0" rtlCol="0" anchor="t"/>
          <a:lstStyle/>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Lacerenza, C. N., Reyes, D. L., Marlow, S. L., Joseph, D. L., &amp; Salas, E. (2017). Leadership training design meta-analysis.</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Legood, A., van der Werff, L., Lee, A., &amp; den Hartog, D. (2020). Trust and leadership-performance meta-analysis.</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Matta, F. K., Sabey, T. B., Scott, B. A., Lin, S.-H., &amp; Koopman, J. (2020). Supervisor justice motives.</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Mikkelson, A. C., Sloan, D., &amp; Tietsort, C. J. (2023). Supervisor communication in remote, hybrid and in-person workplaces.</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Newman, S. A., Ford, R. C., &amp; Marshall, G. W. (2019). Virtual team leader communication.</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Rock, D. (2008). SCARF: A brain-based model for collaborating with and influencing others. NeuroLeadership Institute.</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Sheeran, P., et al. (2024). Meta-analysis of implementation intentions.</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Shi, J., Haslam, S. A., et al. (2024). Identity leadership in remote teams.</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Su, A. J., &amp; Wilkins, M. M. (2013). Own the Room.</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Yang, I. (2015). Perceived conflict avoidance by managers.</a:t>
            </a:r>
            <a:endParaRPr lang="en-US" sz="1250" dirty="0"/>
          </a:p>
          <a:p>
            <a:pPr marL="0" indent="0">
              <a:spcAft>
                <a:spcPts val="500"/>
              </a:spcAft>
              <a:buNone/>
            </a:pPr>
            <a:r>
              <a:rPr lang="en-US" sz="1250" dirty="0">
                <a:solidFill>
                  <a:srgbClr val="4A4A4A"/>
                </a:solidFill>
                <a:latin typeface="Century Gothic" pitchFamily="34" charset="0"/>
                <a:ea typeface="Century Gothic" pitchFamily="34" charset="-122"/>
                <a:cs typeface="Century Gothic" pitchFamily="34" charset="-120"/>
              </a:rPr>
              <a:t>Zhou, S. (2021). Social workers transitioning from frontline to supervisory roles.</a:t>
            </a:r>
            <a:endParaRPr lang="en-US" sz="125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C8C8C"/>
                </a:solidFill>
                <a:latin typeface="Century Gothic"/>
                <a:ea typeface="Century Gothic"/>
                <a:cs typeface="Century Gothic"/>
              </a:defRPr>
            </a:lvl1pPr>
          </a:lstStyle>
          <a:p>
            <a:pPr algn="r"/>
            <a:fld id="{F7021451-1387-4CA6-816F-3879F97B5CBC}" type="slidenum">
              <a:rPr lang="en-US" b="0"/>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2">
    <p:bg>
      <p:bgPr>
        <a:solidFill>
          <a:srgbClr val="636363"/>
        </a:solidFill>
        <a:effectLst/>
      </p:bgPr>
    </p:bg>
    <p:spTree>
      <p:nvGrpSpPr>
        <p:cNvPr id="1" name=""/>
        <p:cNvGrpSpPr/>
        <p:nvPr/>
      </p:nvGrpSpPr>
      <p:grpSpPr>
        <a:xfrm>
          <a:off x="0" y="0"/>
          <a:ext cx="0" cy="0"/>
          <a:chOff x="0" y="0"/>
          <a:chExt cx="0" cy="0"/>
        </a:xfrm>
      </p:grpSpPr>
      <p:sp>
        <p:nvSpPr>
          <p:cNvPr id="2" name="Shape 0"/>
          <p:cNvSpPr/>
          <p:nvPr/>
        </p:nvSpPr>
        <p:spPr>
          <a:xfrm>
            <a:off x="0" y="0"/>
            <a:ext cx="5852160" cy="6858000"/>
          </a:xfrm>
          <a:prstGeom prst="rect">
            <a:avLst/>
          </a:prstGeom>
          <a:solidFill>
            <a:srgbClr val="E2CD74"/>
          </a:solidFill>
          <a:ln w="12700">
            <a:solidFill>
              <a:srgbClr val="E2CD74"/>
            </a:solidFill>
            <a:prstDash val="solid"/>
          </a:ln>
        </p:spPr>
        <p:txBody>
          <a:bodyPr/>
          <a:lstStyle/>
          <a:p>
            <a:endParaRPr lang="en-CA"/>
          </a:p>
        </p:txBody>
      </p:sp>
      <p:sp>
        <p:nvSpPr>
          <p:cNvPr id="3" name="Shape 1"/>
          <p:cNvSpPr/>
          <p:nvPr/>
        </p:nvSpPr>
        <p:spPr>
          <a:xfrm>
            <a:off x="1325880" y="502920"/>
            <a:ext cx="3200400" cy="2926080"/>
          </a:xfrm>
          <a:prstGeom prst="ellipse">
            <a:avLst/>
          </a:prstGeom>
          <a:solidFill>
            <a:srgbClr val="FFFFFF"/>
          </a:solidFill>
          <a:ln w="12700">
            <a:solidFill>
              <a:srgbClr val="FFFFFF"/>
            </a:solidFill>
            <a:prstDash val="solid"/>
          </a:ln>
        </p:spPr>
        <p:txBody>
          <a:bodyPr/>
          <a:lstStyle/>
          <a:p>
            <a:endParaRPr lang="en-CA"/>
          </a:p>
        </p:txBody>
      </p:sp>
      <p:pic>
        <p:nvPicPr>
          <p:cNvPr id="4" name="Image 0" descr="a3.png"/>
          <p:cNvPicPr>
            <a:picLocks noChangeAspect="1"/>
          </p:cNvPicPr>
          <p:nvPr/>
        </p:nvPicPr>
        <p:blipFill>
          <a:blip r:embed="rId3"/>
          <a:stretch>
            <a:fillRect/>
          </a:stretch>
        </p:blipFill>
        <p:spPr>
          <a:xfrm>
            <a:off x="1874520" y="1005840"/>
            <a:ext cx="2103120" cy="1447495"/>
          </a:xfrm>
          <a:prstGeom prst="rect">
            <a:avLst/>
          </a:prstGeom>
        </p:spPr>
      </p:pic>
      <p:sp>
        <p:nvSpPr>
          <p:cNvPr id="5" name="Text 2"/>
          <p:cNvSpPr txBox="1"/>
          <p:nvPr/>
        </p:nvSpPr>
        <p:spPr>
          <a:xfrm>
            <a:off x="1325880" y="2514600"/>
            <a:ext cx="3200400" cy="365760"/>
          </a:xfrm>
          <a:prstGeom prst="rect">
            <a:avLst/>
          </a:prstGeom>
          <a:noFill/>
          <a:ln/>
        </p:spPr>
        <p:txBody>
          <a:bodyPr wrap="square" lIns="0" tIns="0" rIns="0" bIns="0" rtlCol="0" anchor="t"/>
          <a:lstStyle/>
          <a:p>
            <a:pPr marL="0" indent="0" algn="ctr">
              <a:buNone/>
            </a:pPr>
            <a:r>
              <a:rPr lang="en-US" sz="1400" dirty="0">
                <a:solidFill>
                  <a:srgbClr val="222222"/>
                </a:solidFill>
                <a:latin typeface="Century Gothic" pitchFamily="34" charset="0"/>
                <a:ea typeface="Century Gothic" pitchFamily="34" charset="-122"/>
                <a:cs typeface="Century Gothic" pitchFamily="34" charset="-120"/>
              </a:rPr>
              <a:t>Consulting and Coaching</a:t>
            </a:r>
            <a:endParaRPr lang="en-US" sz="1400" dirty="0"/>
          </a:p>
        </p:txBody>
      </p:sp>
      <p:sp>
        <p:nvSpPr>
          <p:cNvPr id="6" name="Text 3"/>
          <p:cNvSpPr txBox="1"/>
          <p:nvPr/>
        </p:nvSpPr>
        <p:spPr>
          <a:xfrm>
            <a:off x="365760" y="3931920"/>
            <a:ext cx="5120640" cy="731520"/>
          </a:xfrm>
          <a:prstGeom prst="rect">
            <a:avLst/>
          </a:prstGeom>
          <a:noFill/>
          <a:ln/>
        </p:spPr>
        <p:txBody>
          <a:bodyPr wrap="square" lIns="0" tIns="0" rIns="0" bIns="0" rtlCol="0" anchor="t"/>
          <a:lstStyle/>
          <a:p>
            <a:pPr marL="0" indent="0" algn="ctr">
              <a:buNone/>
            </a:pPr>
            <a:r>
              <a:rPr lang="en-US" sz="3800" b="1" dirty="0">
                <a:solidFill>
                  <a:srgbClr val="222222"/>
                </a:solidFill>
                <a:latin typeface="Century Gothic" pitchFamily="34" charset="0"/>
                <a:ea typeface="Century Gothic" pitchFamily="34" charset="-122"/>
                <a:cs typeface="Century Gothic" pitchFamily="34" charset="-120"/>
              </a:rPr>
              <a:t>Matt Gates</a:t>
            </a:r>
            <a:endParaRPr lang="en-US" sz="3800" dirty="0"/>
          </a:p>
        </p:txBody>
      </p:sp>
      <p:sp>
        <p:nvSpPr>
          <p:cNvPr id="7" name="Text 4"/>
          <p:cNvSpPr txBox="1"/>
          <p:nvPr/>
        </p:nvSpPr>
        <p:spPr>
          <a:xfrm>
            <a:off x="365760" y="4709160"/>
            <a:ext cx="5120640" cy="365760"/>
          </a:xfrm>
          <a:prstGeom prst="rect">
            <a:avLst/>
          </a:prstGeom>
          <a:noFill/>
          <a:ln/>
        </p:spPr>
        <p:txBody>
          <a:bodyPr wrap="square" lIns="0" tIns="0" rIns="0" bIns="0" rtlCol="0" anchor="t"/>
          <a:lstStyle/>
          <a:p>
            <a:pPr marL="0" indent="0" algn="ctr">
              <a:buNone/>
            </a:pPr>
            <a:r>
              <a:rPr lang="en-US" sz="1600" dirty="0">
                <a:solidFill>
                  <a:srgbClr val="222222"/>
                </a:solidFill>
                <a:latin typeface="Century Gothic" pitchFamily="34" charset="0"/>
                <a:ea typeface="Century Gothic" pitchFamily="34" charset="-122"/>
                <a:cs typeface="Century Gothic" pitchFamily="34" charset="-120"/>
              </a:rPr>
              <a:t>www.peakpotentialconsulting.com</a:t>
            </a:r>
            <a:endParaRPr lang="en-US" sz="1600" dirty="0"/>
          </a:p>
        </p:txBody>
      </p:sp>
      <p:sp>
        <p:nvSpPr>
          <p:cNvPr id="8" name="Text 5"/>
          <p:cNvSpPr txBox="1"/>
          <p:nvPr/>
        </p:nvSpPr>
        <p:spPr>
          <a:xfrm>
            <a:off x="365760" y="5120640"/>
            <a:ext cx="5120640" cy="365760"/>
          </a:xfrm>
          <a:prstGeom prst="rect">
            <a:avLst/>
          </a:prstGeom>
          <a:noFill/>
          <a:ln/>
        </p:spPr>
        <p:txBody>
          <a:bodyPr wrap="square" lIns="0" tIns="0" rIns="0" bIns="0" rtlCol="0" anchor="t"/>
          <a:lstStyle/>
          <a:p>
            <a:pPr marL="0" indent="0" algn="ctr">
              <a:buNone/>
            </a:pPr>
            <a:r>
              <a:rPr lang="en-US" sz="1600" b="1" dirty="0">
                <a:solidFill>
                  <a:srgbClr val="FFFFFF"/>
                </a:solidFill>
                <a:latin typeface="Century Gothic" pitchFamily="34" charset="0"/>
              </a:rPr>
              <a:t>matt@peakpotentialconsulting.com</a:t>
            </a:r>
            <a:endParaRPr lang="en-US" sz="1600" dirty="0"/>
          </a:p>
        </p:txBody>
      </p:sp>
      <p:sp>
        <p:nvSpPr>
          <p:cNvPr id="9" name="Text 6"/>
          <p:cNvSpPr txBox="1"/>
          <p:nvPr/>
        </p:nvSpPr>
        <p:spPr>
          <a:xfrm>
            <a:off x="6400800" y="822960"/>
            <a:ext cx="5212080" cy="914400"/>
          </a:xfrm>
          <a:prstGeom prst="rect">
            <a:avLst/>
          </a:prstGeom>
          <a:noFill/>
          <a:ln/>
        </p:spPr>
        <p:txBody>
          <a:bodyPr wrap="square" lIns="0" tIns="0" rIns="0" bIns="0" rtlCol="0" anchor="t"/>
          <a:lstStyle/>
          <a:p>
            <a:pPr marL="0" indent="0" algn="ctr">
              <a:buNone/>
            </a:pPr>
            <a:r>
              <a:rPr lang="en-US" sz="2200" b="1" dirty="0">
                <a:solidFill>
                  <a:srgbClr val="FFFFFF"/>
                </a:solidFill>
                <a:latin typeface="Century Gothic" pitchFamily="34" charset="0"/>
                <a:ea typeface="Century Gothic" pitchFamily="34" charset="-122"/>
                <a:cs typeface="Century Gothic" pitchFamily="34" charset="-120"/>
              </a:rPr>
              <a:t>Personal, Executive,</a:t>
            </a:r>
            <a:endParaRPr lang="en-US" sz="2200" dirty="0"/>
          </a:p>
          <a:p>
            <a:pPr marL="0" indent="0" algn="ctr">
              <a:buNone/>
            </a:pPr>
            <a:r>
              <a:rPr lang="en-US" sz="2200" b="1" dirty="0">
                <a:solidFill>
                  <a:srgbClr val="FFFFFF"/>
                </a:solidFill>
                <a:latin typeface="Century Gothic" pitchFamily="34" charset="0"/>
                <a:ea typeface="Century Gothic" pitchFamily="34" charset="-122"/>
                <a:cs typeface="Century Gothic" pitchFamily="34" charset="-120"/>
              </a:rPr>
              <a:t>and Team Coaching</a:t>
            </a:r>
            <a:endParaRPr lang="en-US" sz="2200" dirty="0"/>
          </a:p>
        </p:txBody>
      </p:sp>
      <p:sp>
        <p:nvSpPr>
          <p:cNvPr id="10" name="Text 7"/>
          <p:cNvSpPr txBox="1"/>
          <p:nvPr/>
        </p:nvSpPr>
        <p:spPr>
          <a:xfrm>
            <a:off x="6400800" y="2240280"/>
            <a:ext cx="5212080" cy="457200"/>
          </a:xfrm>
          <a:prstGeom prst="rect">
            <a:avLst/>
          </a:prstGeom>
          <a:noFill/>
          <a:ln/>
        </p:spPr>
        <p:txBody>
          <a:bodyPr wrap="square" lIns="0" tIns="0" rIns="0" bIns="0" rtlCol="0" anchor="t"/>
          <a:lstStyle/>
          <a:p>
            <a:pPr marL="0" indent="0" algn="ctr">
              <a:buNone/>
            </a:pPr>
            <a:r>
              <a:rPr lang="en-US" sz="2200" b="1" dirty="0">
                <a:solidFill>
                  <a:srgbClr val="FFFFFF"/>
                </a:solidFill>
                <a:latin typeface="Century Gothic" pitchFamily="34" charset="0"/>
                <a:ea typeface="Century Gothic" pitchFamily="34" charset="-122"/>
                <a:cs typeface="Century Gothic" pitchFamily="34" charset="-120"/>
              </a:rPr>
              <a:t>Leadership Development Workshops</a:t>
            </a:r>
            <a:endParaRPr lang="en-US" sz="2200" dirty="0"/>
          </a:p>
        </p:txBody>
      </p:sp>
      <p:sp>
        <p:nvSpPr>
          <p:cNvPr id="11" name="Text 8"/>
          <p:cNvSpPr txBox="1"/>
          <p:nvPr/>
        </p:nvSpPr>
        <p:spPr>
          <a:xfrm>
            <a:off x="6675120" y="2926080"/>
            <a:ext cx="4937760" cy="310896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rgbClr val="E2CD74"/>
                </a:solidFill>
                <a:latin typeface="Century Gothic" pitchFamily="34" charset="0"/>
                <a:ea typeface="Century Gothic" pitchFamily="34" charset="-122"/>
                <a:cs typeface="Century Gothic" pitchFamily="34" charset="-120"/>
              </a:rPr>
              <a:t>The Power of Emotional Intelligence</a:t>
            </a:r>
            <a:endParaRPr lang="en-US" sz="1500" dirty="0"/>
          </a:p>
          <a:p>
            <a:pPr marL="342900" indent="-342900">
              <a:spcAft>
                <a:spcPts val="400"/>
              </a:spcAft>
              <a:buSzPct val="100000"/>
              <a:buChar char="•"/>
            </a:pPr>
            <a:r>
              <a:rPr lang="en-US" sz="1500" dirty="0">
                <a:solidFill>
                  <a:srgbClr val="E2CD74"/>
                </a:solidFill>
                <a:latin typeface="Century Gothic" pitchFamily="34" charset="0"/>
                <a:ea typeface="Century Gothic" pitchFamily="34" charset="-122"/>
                <a:cs typeface="Century Gothic" pitchFamily="34" charset="-120"/>
              </a:rPr>
              <a:t>Communicate to Connect</a:t>
            </a:r>
            <a:endParaRPr lang="en-US" sz="1500" dirty="0"/>
          </a:p>
          <a:p>
            <a:pPr marL="342900" indent="-342900">
              <a:spcAft>
                <a:spcPts val="400"/>
              </a:spcAft>
              <a:buSzPct val="100000"/>
              <a:buChar char="•"/>
            </a:pPr>
            <a:r>
              <a:rPr lang="en-US" sz="1500" dirty="0">
                <a:solidFill>
                  <a:srgbClr val="E2CD74"/>
                </a:solidFill>
                <a:latin typeface="Century Gothic" pitchFamily="34" charset="0"/>
                <a:ea typeface="Century Gothic" pitchFamily="34" charset="-122"/>
                <a:cs typeface="Century Gothic" pitchFamily="34" charset="-120"/>
              </a:rPr>
              <a:t>Navigating Conflict</a:t>
            </a:r>
            <a:endParaRPr lang="en-US" sz="1500" dirty="0"/>
          </a:p>
          <a:p>
            <a:pPr marL="342900" indent="-342900">
              <a:spcAft>
                <a:spcPts val="400"/>
              </a:spcAft>
              <a:buSzPct val="100000"/>
              <a:buChar char="•"/>
            </a:pPr>
            <a:r>
              <a:rPr lang="en-US" sz="1500" dirty="0">
                <a:solidFill>
                  <a:srgbClr val="E2CD74"/>
                </a:solidFill>
                <a:latin typeface="Century Gothic" pitchFamily="34" charset="0"/>
                <a:ea typeface="Century Gothic" pitchFamily="34" charset="-122"/>
                <a:cs typeface="Century Gothic" pitchFamily="34" charset="-120"/>
              </a:rPr>
              <a:t>Cultivating a Growth Mindset for Leadership</a:t>
            </a:r>
            <a:endParaRPr lang="en-US" sz="1500" dirty="0"/>
          </a:p>
          <a:p>
            <a:pPr marL="342900" indent="-342900">
              <a:spcAft>
                <a:spcPts val="400"/>
              </a:spcAft>
              <a:buSzPct val="100000"/>
              <a:buChar char="•"/>
            </a:pPr>
            <a:r>
              <a:rPr lang="en-US" sz="1500" dirty="0">
                <a:solidFill>
                  <a:srgbClr val="E2CD74"/>
                </a:solidFill>
                <a:latin typeface="Century Gothic" pitchFamily="34" charset="0"/>
                <a:ea typeface="Century Gothic" pitchFamily="34" charset="-122"/>
                <a:cs typeface="Century Gothic" pitchFamily="34" charset="-120"/>
              </a:rPr>
              <a:t>Work Smarter: Productivity Strategies for Leaders</a:t>
            </a:r>
            <a:endParaRPr lang="en-US" sz="1500" dirty="0"/>
          </a:p>
          <a:p>
            <a:pPr marL="342900" indent="-342900">
              <a:spcAft>
                <a:spcPts val="400"/>
              </a:spcAft>
              <a:buSzPct val="100000"/>
              <a:buChar char="•"/>
            </a:pPr>
            <a:r>
              <a:rPr lang="en-US" sz="1500" dirty="0">
                <a:solidFill>
                  <a:srgbClr val="E2CD74"/>
                </a:solidFill>
                <a:latin typeface="Century Gothic" pitchFamily="34" charset="0"/>
                <a:ea typeface="Century Gothic" pitchFamily="34" charset="-122"/>
                <a:cs typeface="Century Gothic" pitchFamily="34" charset="-120"/>
              </a:rPr>
              <a:t>Speak, Engage, Inspire: Present with Power</a:t>
            </a:r>
            <a:endParaRPr lang="en-US" sz="1500" dirty="0"/>
          </a:p>
          <a:p>
            <a:pPr marL="342900" indent="-342900">
              <a:spcAft>
                <a:spcPts val="400"/>
              </a:spcAft>
              <a:buSzPct val="100000"/>
              <a:buChar char="•"/>
            </a:pPr>
            <a:r>
              <a:rPr lang="en-US" sz="1500" dirty="0">
                <a:solidFill>
                  <a:srgbClr val="E2CD74"/>
                </a:solidFill>
                <a:latin typeface="Century Gothic" pitchFamily="34" charset="0"/>
                <a:ea typeface="Century Gothic" pitchFamily="34" charset="-122"/>
                <a:cs typeface="Century Gothic" pitchFamily="34" charset="-120"/>
              </a:rPr>
              <a:t>Coach Like a Leader</a:t>
            </a:r>
          </a:p>
          <a:p>
            <a:pPr marL="342900" indent="-342900">
              <a:spcAft>
                <a:spcPts val="400"/>
              </a:spcAft>
              <a:buSzPct val="100000"/>
              <a:buChar char="•"/>
            </a:pPr>
            <a:r>
              <a:rPr lang="en-US" sz="1500" dirty="0">
                <a:solidFill>
                  <a:srgbClr val="E2CD74"/>
                </a:solidFill>
                <a:latin typeface="Century Gothic" pitchFamily="34" charset="0"/>
              </a:rPr>
              <a:t>Leading Across Cultures</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8379</TotalTime>
  <Words>15344</Words>
  <Application>Microsoft Office PowerPoint</Application>
  <PresentationFormat>Widescreen</PresentationFormat>
  <Paragraphs>690</Paragraphs>
  <Slides>41</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Aptos</vt:lpstr>
      <vt:lpstr>Arial</vt:lpstr>
      <vt:lpstr>Calibri</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Peer to Leader</dc:title>
  <dc:subject>PptxGenJS Presentation</dc:subject>
  <dc:creator>Matt Gates, Peak Potential Consulting</dc:creator>
  <cp:lastModifiedBy>Doris Sun</cp:lastModifiedBy>
  <cp:revision>13</cp:revision>
  <dcterms:created xsi:type="dcterms:W3CDTF">2026-09-23T23:35:34Z</dcterms:created>
  <dcterms:modified xsi:type="dcterms:W3CDTF">2026-10-07T16:23:49Z</dcterms:modified>
</cp:coreProperties>
</file>