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61" r:id="rId7"/>
    <p:sldId id="277" r:id="rId8"/>
    <p:sldId id="259" r:id="rId9"/>
    <p:sldId id="262" r:id="rId10"/>
    <p:sldId id="264" r:id="rId11"/>
    <p:sldId id="263" r:id="rId12"/>
    <p:sldId id="279" r:id="rId13"/>
    <p:sldId id="280" r:id="rId14"/>
    <p:sldId id="281" r:id="rId15"/>
    <p:sldId id="283" r:id="rId16"/>
    <p:sldId id="284" r:id="rId17"/>
    <p:sldId id="282" r:id="rId18"/>
    <p:sldId id="258" r:id="rId19"/>
    <p:sldId id="285" r:id="rId20"/>
    <p:sldId id="286" r:id="rId21"/>
    <p:sldId id="287" r:id="rId22"/>
    <p:sldId id="276" r:id="rId23"/>
    <p:sldId id="278" r:id="rId24"/>
  </p:sldIdLst>
  <p:sldSz cx="9753600" cy="7315200"/>
  <p:notesSz cx="6858000" cy="9144000"/>
  <p:embeddedFontLst>
    <p:embeddedFont>
      <p:font typeface="Calibri" panose="020F0502020204030204" pitchFamily="34" charset="0"/>
      <p:regular r:id="rId25"/>
      <p:bold r:id="rId26"/>
      <p:italic r:id="rId27"/>
      <p:boldItalic r:id="rId28"/>
    </p:embeddedFont>
    <p:embeddedFont>
      <p:font typeface="Segoe UI" panose="020B0502040204020203" pitchFamily="34" charset="0"/>
      <p:regular r:id="rId29"/>
      <p:bold r:id="rId30"/>
      <p:italic r:id="rId31"/>
      <p:boldItalic r:id="rId32"/>
    </p:embeddedFont>
    <p:embeddedFont>
      <p:font typeface="Segoe UI 1" panose="020B0604020202020204" charset="0"/>
      <p:regular r:id="rId33"/>
    </p:embeddedFont>
    <p:embeddedFont>
      <p:font typeface="Segoe UI 2" panose="020B0604020202020204" charset="0"/>
      <p:regular r:id="rId34"/>
    </p:embeddedFont>
    <p:embeddedFont>
      <p:font typeface="Segoe UI 3" panose="020B0604020202020204" charset="0"/>
      <p:regular r:id="rId35"/>
    </p:embeddedFont>
    <p:embeddedFont>
      <p:font typeface="Segoe UI 4" panose="020B0802040204020203" charset="0"/>
      <p:regular r:id="rId36"/>
    </p:embeddedFont>
    <p:embeddedFont>
      <p:font typeface="Segoe UI 5" panose="020B0604020202020204" charset="0"/>
      <p:regular r:id="rId37"/>
    </p:embeddedFont>
    <p:embeddedFont>
      <p:font typeface="Segoe UI 6" panose="020B0604020202020204"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055"/>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3" d="100"/>
          <a:sy n="93" d="100"/>
        </p:scale>
        <p:origin x="908"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svg"/><Relationship Id="rId7" Type="http://schemas.openxmlformats.org/officeDocument/2006/relationships/image" Target="../media/image19.svg"/><Relationship Id="rId12" Type="http://schemas.openxmlformats.org/officeDocument/2006/relationships/hyperlink" Target="https://www.westcoastfamily.org"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hyperlink" Target="https://www.linkedin.com/company/3532740/admin/feed/posts/" TargetMode="External"/><Relationship Id="rId5" Type="http://schemas.openxmlformats.org/officeDocument/2006/relationships/image" Target="../media/image17.svg"/><Relationship Id="rId10" Type="http://schemas.openxmlformats.org/officeDocument/2006/relationships/hyperlink" Target="https://www.instagram.com/westcoastfamctr/" TargetMode="External"/><Relationship Id="rId4" Type="http://schemas.openxmlformats.org/officeDocument/2006/relationships/image" Target="../media/image16.png"/><Relationship Id="rId9" Type="http://schemas.openxmlformats.org/officeDocument/2006/relationships/hyperlink" Target="https://www.facebook.com/WestcoastFamilyCentr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72649" y="-155141"/>
            <a:ext cx="3080951" cy="7470341"/>
            <a:chOff x="0" y="0"/>
            <a:chExt cx="1561918" cy="3787161"/>
          </a:xfrm>
        </p:grpSpPr>
        <p:sp>
          <p:nvSpPr>
            <p:cNvPr id="3" name="Freeform 3"/>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4" name="TextBox 4"/>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sp>
        <p:nvSpPr>
          <p:cNvPr id="7" name="Freeform 7"/>
          <p:cNvSpPr/>
          <p:nvPr/>
        </p:nvSpPr>
        <p:spPr>
          <a:xfrm>
            <a:off x="731520" y="46015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pic>
        <p:nvPicPr>
          <p:cNvPr id="14" name="Picture 13" descr="A drum with a stick&#10;&#10;Description automatically generated">
            <a:extLst>
              <a:ext uri="{FF2B5EF4-FFF2-40B4-BE49-F238E27FC236}">
                <a16:creationId xmlns:a16="http://schemas.microsoft.com/office/drawing/2014/main" id="{E5868530-0318-0A0E-3360-ECACD70E0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378" y="1153005"/>
            <a:ext cx="4854048" cy="4854048"/>
          </a:xfrm>
          <a:prstGeom prst="rect">
            <a:avLst/>
          </a:prstGeom>
        </p:spPr>
      </p:pic>
      <p:grpSp>
        <p:nvGrpSpPr>
          <p:cNvPr id="8" name="Group 8"/>
          <p:cNvGrpSpPr/>
          <p:nvPr/>
        </p:nvGrpSpPr>
        <p:grpSpPr>
          <a:xfrm>
            <a:off x="0" y="4763860"/>
            <a:ext cx="5123297" cy="1819820"/>
            <a:chOff x="0" y="0"/>
            <a:chExt cx="812800" cy="288711"/>
          </a:xfrm>
        </p:grpSpPr>
        <p:sp>
          <p:nvSpPr>
            <p:cNvPr id="9" name="Freeform 9"/>
            <p:cNvSpPr/>
            <p:nvPr/>
          </p:nvSpPr>
          <p:spPr>
            <a:xfrm>
              <a:off x="0" y="0"/>
              <a:ext cx="812800" cy="288711"/>
            </a:xfrm>
            <a:custGeom>
              <a:avLst/>
              <a:gdLst/>
              <a:ahLst/>
              <a:cxnLst/>
              <a:rect l="l" t="t" r="r" b="b"/>
              <a:pathLst>
                <a:path w="812800" h="288711">
                  <a:moveTo>
                    <a:pt x="0" y="0"/>
                  </a:moveTo>
                  <a:lnTo>
                    <a:pt x="812800" y="0"/>
                  </a:lnTo>
                  <a:lnTo>
                    <a:pt x="812800" y="288711"/>
                  </a:lnTo>
                  <a:lnTo>
                    <a:pt x="0" y="288711"/>
                  </a:lnTo>
                  <a:close/>
                </a:path>
              </a:pathLst>
            </a:custGeom>
            <a:solidFill>
              <a:srgbClr val="F7991D"/>
            </a:solidFill>
          </p:spPr>
          <p:txBody>
            <a:bodyPr/>
            <a:lstStyle/>
            <a:p>
              <a:endParaRPr lang="en-CA" dirty="0"/>
            </a:p>
          </p:txBody>
        </p:sp>
        <p:sp>
          <p:nvSpPr>
            <p:cNvPr id="10" name="TextBox 10"/>
            <p:cNvSpPr txBox="1"/>
            <p:nvPr/>
          </p:nvSpPr>
          <p:spPr>
            <a:xfrm>
              <a:off x="0" y="-28575"/>
              <a:ext cx="812800" cy="317286"/>
            </a:xfrm>
            <a:prstGeom prst="rect">
              <a:avLst/>
            </a:prstGeom>
          </p:spPr>
          <p:txBody>
            <a:bodyPr lIns="50800" tIns="50800" rIns="50800" bIns="50800" rtlCol="0" anchor="ctr"/>
            <a:lstStyle/>
            <a:p>
              <a:pPr algn="ctr">
                <a:lnSpc>
                  <a:spcPts val="2549"/>
                </a:lnSpc>
              </a:pPr>
              <a:endParaRPr/>
            </a:p>
          </p:txBody>
        </p:sp>
      </p:grpSp>
      <p:sp>
        <p:nvSpPr>
          <p:cNvPr id="11" name="TextBox 11"/>
          <p:cNvSpPr txBox="1"/>
          <p:nvPr/>
        </p:nvSpPr>
        <p:spPr>
          <a:xfrm>
            <a:off x="527486" y="5214373"/>
            <a:ext cx="5212080" cy="454420"/>
          </a:xfrm>
          <a:prstGeom prst="rect">
            <a:avLst/>
          </a:prstGeom>
        </p:spPr>
        <p:txBody>
          <a:bodyPr wrap="square" lIns="0" tIns="0" rIns="0" bIns="0" rtlCol="0" anchor="t">
            <a:spAutoFit/>
          </a:bodyPr>
          <a:lstStyle/>
          <a:p>
            <a:pPr marL="0" lvl="0" indent="0" algn="l">
              <a:lnSpc>
                <a:spcPts val="3992"/>
              </a:lnSpc>
            </a:pPr>
            <a:r>
              <a:rPr lang="en-US" sz="2200" dirty="0">
                <a:solidFill>
                  <a:srgbClr val="FFFFFF"/>
                </a:solidFill>
                <a:latin typeface="Segoe UI 1"/>
                <a:ea typeface="Segoe UI 1"/>
                <a:cs typeface="Segoe UI 1"/>
                <a:sym typeface="Segoe UI 1"/>
              </a:rPr>
              <a:t>Indigenous Education Consultant</a:t>
            </a:r>
          </a:p>
        </p:txBody>
      </p:sp>
      <p:sp>
        <p:nvSpPr>
          <p:cNvPr id="12" name="TextBox 12"/>
          <p:cNvSpPr txBox="1"/>
          <p:nvPr/>
        </p:nvSpPr>
        <p:spPr>
          <a:xfrm>
            <a:off x="466065" y="5679997"/>
            <a:ext cx="2773680" cy="292709"/>
          </a:xfrm>
          <a:prstGeom prst="rect">
            <a:avLst/>
          </a:prstGeom>
        </p:spPr>
        <p:txBody>
          <a:bodyPr wrap="square" lIns="0" tIns="0" rIns="0" bIns="0" rtlCol="0" anchor="t">
            <a:spAutoFit/>
          </a:bodyPr>
          <a:lstStyle/>
          <a:p>
            <a:pPr marL="0" lvl="0" indent="0" algn="ctr">
              <a:lnSpc>
                <a:spcPts val="2520"/>
              </a:lnSpc>
              <a:spcBef>
                <a:spcPct val="0"/>
              </a:spcBef>
            </a:pPr>
            <a:r>
              <a:rPr lang="en-US" sz="1800" u="none" strike="noStrike" dirty="0">
                <a:solidFill>
                  <a:srgbClr val="FFFFFF"/>
                </a:solidFill>
                <a:latin typeface="Segoe UI 2"/>
                <a:ea typeface="Segoe UI 2"/>
                <a:cs typeface="Segoe UI 2"/>
                <a:sym typeface="Segoe UI 2"/>
              </a:rPr>
              <a:t>Presented by Aaron Rivard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36144" y="1402327"/>
            <a:ext cx="3481312" cy="1248488"/>
          </a:xfrm>
          <a:custGeom>
            <a:avLst/>
            <a:gdLst/>
            <a:ahLst/>
            <a:cxnLst/>
            <a:rect l="l" t="t" r="r" b="b"/>
            <a:pathLst>
              <a:path w="3481312" h="1248488">
                <a:moveTo>
                  <a:pt x="0" y="0"/>
                </a:moveTo>
                <a:lnTo>
                  <a:pt x="3481312" y="0"/>
                </a:lnTo>
                <a:lnTo>
                  <a:pt x="3481312" y="1248487"/>
                </a:lnTo>
                <a:lnTo>
                  <a:pt x="0" y="1248487"/>
                </a:lnTo>
                <a:lnTo>
                  <a:pt x="0" y="0"/>
                </a:lnTo>
                <a:close/>
              </a:path>
            </a:pathLst>
          </a:custGeom>
          <a:blipFill>
            <a:blip r:embed="rId2"/>
            <a:stretch>
              <a:fillRect/>
            </a:stretch>
          </a:blipFill>
        </p:spPr>
        <p:txBody>
          <a:bodyPr/>
          <a:lstStyle/>
          <a:p>
            <a:endParaRPr lang="en-CA"/>
          </a:p>
        </p:txBody>
      </p:sp>
      <p:sp>
        <p:nvSpPr>
          <p:cNvPr id="3" name="TextBox 3"/>
          <p:cNvSpPr txBox="1"/>
          <p:nvPr/>
        </p:nvSpPr>
        <p:spPr>
          <a:xfrm>
            <a:off x="869561" y="2805829"/>
            <a:ext cx="8014477" cy="3178114"/>
          </a:xfrm>
          <a:prstGeom prst="rect">
            <a:avLst/>
          </a:prstGeom>
        </p:spPr>
        <p:txBody>
          <a:bodyPr lIns="0" tIns="0" rIns="0" bIns="0" rtlCol="0" anchor="t">
            <a:spAutoFit/>
          </a:bodyPr>
          <a:lstStyle/>
          <a:p>
            <a:pPr algn="ctr">
              <a:lnSpc>
                <a:spcPts val="2517"/>
              </a:lnSpc>
            </a:pPr>
            <a:r>
              <a:rPr lang="en-US" sz="1798" spc="7" dirty="0">
                <a:solidFill>
                  <a:srgbClr val="4F5055"/>
                </a:solidFill>
                <a:latin typeface="Segoe UI 2"/>
                <a:ea typeface="Segoe UI 2"/>
                <a:cs typeface="Segoe UI 2"/>
                <a:sym typeface="Segoe UI 2"/>
              </a:rPr>
              <a:t>Westcoast Family Centres is privileged to offer person-centered services on the unceded territory of the </a:t>
            </a:r>
            <a:r>
              <a:rPr lang="en-US" sz="1798" spc="7" dirty="0" err="1">
                <a:solidFill>
                  <a:srgbClr val="4F5055"/>
                </a:solidFill>
                <a:latin typeface="Segoe UI 2"/>
                <a:ea typeface="Segoe UI 2"/>
                <a:cs typeface="Segoe UI 2"/>
                <a:sym typeface="Segoe UI 2"/>
              </a:rPr>
              <a:t>kʷikʷəƛ̓əm</a:t>
            </a:r>
            <a:r>
              <a:rPr lang="en-US" sz="1798" spc="7" dirty="0">
                <a:solidFill>
                  <a:srgbClr val="4F5055"/>
                </a:solidFill>
                <a:latin typeface="Segoe UI 2"/>
                <a:ea typeface="Segoe UI 2"/>
                <a:cs typeface="Segoe UI 2"/>
                <a:sym typeface="Segoe UI 2"/>
              </a:rPr>
              <a:t> (Kwikwetlem) First Nation, </a:t>
            </a:r>
            <a:r>
              <a:rPr lang="en-US" sz="1798" spc="7" dirty="0" err="1">
                <a:solidFill>
                  <a:srgbClr val="4F5055"/>
                </a:solidFill>
                <a:latin typeface="Segoe UI 2"/>
                <a:ea typeface="Segoe UI 2"/>
                <a:cs typeface="Segoe UI 2"/>
                <a:sym typeface="Segoe UI 2"/>
              </a:rPr>
              <a:t>q̓ic̓əy</a:t>
            </a:r>
            <a:r>
              <a:rPr lang="en-US" sz="1798" spc="7" dirty="0">
                <a:solidFill>
                  <a:srgbClr val="4F5055"/>
                </a:solidFill>
                <a:latin typeface="Segoe UI 2"/>
                <a:ea typeface="Segoe UI 2"/>
                <a:cs typeface="Segoe UI 2"/>
                <a:sym typeface="Segoe UI 2"/>
              </a:rPr>
              <a:t>̓ (Katzie) First Nation, Kwantlen First Nation, and the Coast Salish People including the territories of the </a:t>
            </a:r>
            <a:r>
              <a:rPr lang="en-US" sz="1798" spc="7" dirty="0" err="1">
                <a:solidFill>
                  <a:srgbClr val="4F5055"/>
                </a:solidFill>
                <a:latin typeface="Segoe UI 2"/>
                <a:ea typeface="Segoe UI 2"/>
                <a:cs typeface="Segoe UI 2"/>
                <a:sym typeface="Segoe UI 2"/>
              </a:rPr>
              <a:t>xʷməθkʷəy̓əm</a:t>
            </a:r>
            <a:r>
              <a:rPr lang="en-US" sz="1798" spc="7" dirty="0">
                <a:solidFill>
                  <a:srgbClr val="4F5055"/>
                </a:solidFill>
                <a:latin typeface="Segoe UI 2"/>
                <a:ea typeface="Segoe UI 2"/>
                <a:cs typeface="Segoe UI 2"/>
                <a:sym typeface="Segoe UI 2"/>
              </a:rPr>
              <a:t> (Musqueam), Skwxwú7mesh </a:t>
            </a:r>
            <a:r>
              <a:rPr lang="en-US" sz="1798" spc="7" dirty="0" err="1">
                <a:solidFill>
                  <a:srgbClr val="4F5055"/>
                </a:solidFill>
                <a:latin typeface="Segoe UI 2"/>
                <a:ea typeface="Segoe UI 2"/>
                <a:cs typeface="Segoe UI 2"/>
                <a:sym typeface="Segoe UI 2"/>
              </a:rPr>
              <a:t>Úxwumixw</a:t>
            </a:r>
            <a:r>
              <a:rPr lang="en-US" sz="1798" spc="7" dirty="0">
                <a:solidFill>
                  <a:srgbClr val="4F5055"/>
                </a:solidFill>
                <a:latin typeface="Segoe UI 2"/>
                <a:ea typeface="Segoe UI 2"/>
                <a:cs typeface="Segoe UI 2"/>
                <a:sym typeface="Segoe UI 2"/>
              </a:rPr>
              <a:t> (Squamish), and </a:t>
            </a:r>
            <a:r>
              <a:rPr lang="en-US" sz="1798" spc="7" dirty="0" err="1">
                <a:solidFill>
                  <a:srgbClr val="4F5055"/>
                </a:solidFill>
                <a:latin typeface="Segoe UI 2"/>
                <a:ea typeface="Segoe UI 2"/>
                <a:cs typeface="Segoe UI 2"/>
                <a:sym typeface="Segoe UI 2"/>
              </a:rPr>
              <a:t>səl̓ilwətaɁɬ</a:t>
            </a:r>
            <a:r>
              <a:rPr lang="en-US" sz="1798" spc="7" dirty="0">
                <a:solidFill>
                  <a:srgbClr val="4F5055"/>
                </a:solidFill>
                <a:latin typeface="Segoe UI 2"/>
                <a:ea typeface="Segoe UI 2"/>
                <a:cs typeface="Segoe UI 2"/>
                <a:sym typeface="Segoe UI 2"/>
              </a:rPr>
              <a:t> (Tsleil-Waututh) Nations.​</a:t>
            </a:r>
          </a:p>
          <a:p>
            <a:pPr algn="ctr">
              <a:lnSpc>
                <a:spcPts val="2517"/>
              </a:lnSpc>
            </a:pPr>
            <a:r>
              <a:rPr lang="en-US" sz="1798" spc="7" dirty="0">
                <a:solidFill>
                  <a:srgbClr val="4F5055"/>
                </a:solidFill>
                <a:latin typeface="Segoe UI 2"/>
                <a:ea typeface="Segoe UI 2"/>
                <a:cs typeface="Segoe UI 2"/>
                <a:sym typeface="Segoe UI 2"/>
              </a:rPr>
              <a:t>​</a:t>
            </a:r>
          </a:p>
          <a:p>
            <a:pPr algn="ctr">
              <a:lnSpc>
                <a:spcPts val="2517"/>
              </a:lnSpc>
            </a:pPr>
            <a:r>
              <a:rPr lang="en-US" sz="1798" spc="7" dirty="0">
                <a:solidFill>
                  <a:srgbClr val="4F5055"/>
                </a:solidFill>
                <a:latin typeface="Segoe UI 2"/>
                <a:ea typeface="Segoe UI 2"/>
                <a:cs typeface="Segoe UI 2"/>
                <a:sym typeface="Segoe UI 2"/>
              </a:rPr>
              <a:t>Our agency stands in solidarity with all Indigenous Nations to repatriate their children back to their home communities ​</a:t>
            </a:r>
          </a:p>
          <a:p>
            <a:pPr algn="ctr">
              <a:lnSpc>
                <a:spcPts val="2517"/>
              </a:lnSpc>
            </a:pPr>
            <a:r>
              <a:rPr lang="en-US" sz="1798" spc="7" dirty="0">
                <a:solidFill>
                  <a:srgbClr val="4F5055"/>
                </a:solidFill>
                <a:latin typeface="Segoe UI 2"/>
                <a:ea typeface="Segoe UI 2"/>
                <a:cs typeface="Segoe UI 2"/>
                <a:sym typeface="Segoe UI 2"/>
              </a:rPr>
              <a:t>and nations.</a:t>
            </a:r>
          </a:p>
          <a:p>
            <a:pPr algn="ctr">
              <a:lnSpc>
                <a:spcPts val="2517"/>
              </a:lnSpc>
              <a:spcBef>
                <a:spcPct val="0"/>
              </a:spcBef>
            </a:pPr>
            <a:endParaRPr lang="en-US" sz="1798" spc="7" dirty="0">
              <a:solidFill>
                <a:srgbClr val="000000"/>
              </a:solidFill>
              <a:latin typeface="Segoe UI 2"/>
              <a:ea typeface="Segoe UI 2"/>
              <a:cs typeface="Segoe UI 2"/>
              <a:sym typeface="Segoe UI 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25629" y="-146240"/>
            <a:ext cx="5003800" cy="7461440"/>
            <a:chOff x="0" y="0"/>
            <a:chExt cx="3173706" cy="4732487"/>
          </a:xfrm>
        </p:grpSpPr>
        <p:sp>
          <p:nvSpPr>
            <p:cNvPr id="3" name="Freeform 3"/>
            <p:cNvSpPr/>
            <p:nvPr/>
          </p:nvSpPr>
          <p:spPr>
            <a:xfrm>
              <a:off x="0" y="0"/>
              <a:ext cx="3173706" cy="4732487"/>
            </a:xfrm>
            <a:custGeom>
              <a:avLst/>
              <a:gdLst/>
              <a:ahLst/>
              <a:cxnLst/>
              <a:rect l="l" t="t" r="r" b="b"/>
              <a:pathLst>
                <a:path w="3173706" h="4732487">
                  <a:moveTo>
                    <a:pt x="0" y="0"/>
                  </a:moveTo>
                  <a:lnTo>
                    <a:pt x="3173706" y="0"/>
                  </a:lnTo>
                  <a:lnTo>
                    <a:pt x="3173706" y="4732487"/>
                  </a:lnTo>
                  <a:lnTo>
                    <a:pt x="0" y="4732487"/>
                  </a:lnTo>
                  <a:close/>
                </a:path>
              </a:pathLst>
            </a:custGeom>
            <a:solidFill>
              <a:srgbClr val="049DD5"/>
            </a:solidFill>
          </p:spPr>
          <p:txBody>
            <a:bodyPr/>
            <a:lstStyle/>
            <a:p>
              <a:endParaRPr lang="en-CA"/>
            </a:p>
          </p:txBody>
        </p:sp>
      </p:grpSp>
      <p:sp>
        <p:nvSpPr>
          <p:cNvPr id="4" name="TextBox 4"/>
          <p:cNvSpPr txBox="1"/>
          <p:nvPr/>
        </p:nvSpPr>
        <p:spPr>
          <a:xfrm>
            <a:off x="2536516" y="1744218"/>
            <a:ext cx="2189792" cy="687936"/>
          </a:xfrm>
          <a:prstGeom prst="rect">
            <a:avLst/>
          </a:prstGeom>
        </p:spPr>
        <p:txBody>
          <a:bodyPr lIns="0" tIns="0" rIns="0" bIns="0" rtlCol="0" anchor="t">
            <a:spAutoFit/>
          </a:bodyPr>
          <a:lstStyle/>
          <a:p>
            <a:pPr algn="ctr">
              <a:lnSpc>
                <a:spcPts val="5657"/>
              </a:lnSpc>
            </a:pPr>
            <a:r>
              <a:rPr lang="en-US" sz="4040">
                <a:solidFill>
                  <a:srgbClr val="F7991D"/>
                </a:solidFill>
                <a:latin typeface="Segoe UI 4"/>
                <a:ea typeface="Segoe UI 4"/>
                <a:cs typeface="Segoe UI 4"/>
                <a:sym typeface="Segoe UI 4"/>
              </a:rPr>
              <a:t>MISSION</a:t>
            </a:r>
          </a:p>
        </p:txBody>
      </p:sp>
      <p:sp>
        <p:nvSpPr>
          <p:cNvPr id="5" name="TextBox 5"/>
          <p:cNvSpPr txBox="1"/>
          <p:nvPr/>
        </p:nvSpPr>
        <p:spPr>
          <a:xfrm>
            <a:off x="5240651" y="1744218"/>
            <a:ext cx="2078170" cy="687936"/>
          </a:xfrm>
          <a:prstGeom prst="rect">
            <a:avLst/>
          </a:prstGeom>
        </p:spPr>
        <p:txBody>
          <a:bodyPr lIns="0" tIns="0" rIns="0" bIns="0" rtlCol="0" anchor="t">
            <a:spAutoFit/>
          </a:bodyPr>
          <a:lstStyle/>
          <a:p>
            <a:pPr algn="ctr">
              <a:lnSpc>
                <a:spcPts val="5657"/>
              </a:lnSpc>
            </a:pPr>
            <a:r>
              <a:rPr lang="en-US" sz="4040">
                <a:solidFill>
                  <a:srgbClr val="FFFFFF"/>
                </a:solidFill>
                <a:latin typeface="Segoe UI 4"/>
                <a:ea typeface="Segoe UI 4"/>
                <a:cs typeface="Segoe UI 4"/>
                <a:sym typeface="Segoe UI 4"/>
              </a:rPr>
              <a:t>VISION</a:t>
            </a:r>
          </a:p>
        </p:txBody>
      </p:sp>
      <p:sp>
        <p:nvSpPr>
          <p:cNvPr id="6" name="TextBox 6"/>
          <p:cNvSpPr txBox="1"/>
          <p:nvPr/>
        </p:nvSpPr>
        <p:spPr>
          <a:xfrm>
            <a:off x="1132120" y="2619063"/>
            <a:ext cx="3624668" cy="1213158"/>
          </a:xfrm>
          <a:prstGeom prst="rect">
            <a:avLst/>
          </a:prstGeom>
        </p:spPr>
        <p:txBody>
          <a:bodyPr lIns="0" tIns="0" rIns="0" bIns="0" rtlCol="0" anchor="t">
            <a:spAutoFit/>
          </a:bodyPr>
          <a:lstStyle/>
          <a:p>
            <a:pPr algn="r">
              <a:lnSpc>
                <a:spcPts val="2433"/>
              </a:lnSpc>
              <a:spcBef>
                <a:spcPct val="0"/>
              </a:spcBef>
            </a:pPr>
            <a:r>
              <a:rPr lang="en-US" sz="1737" spc="86">
                <a:solidFill>
                  <a:srgbClr val="4F5055"/>
                </a:solidFill>
                <a:latin typeface="Segoe UI 5"/>
                <a:ea typeface="Segoe UI 5"/>
                <a:cs typeface="Segoe UI 5"/>
                <a:sym typeface="Segoe UI 5"/>
              </a:rPr>
              <a:t>Westcoast Family Centres Society strengthens relationships between children and families and between families and their communities.</a:t>
            </a:r>
          </a:p>
        </p:txBody>
      </p:sp>
      <p:sp>
        <p:nvSpPr>
          <p:cNvPr id="7" name="TextBox 7"/>
          <p:cNvSpPr txBox="1"/>
          <p:nvPr/>
        </p:nvSpPr>
        <p:spPr>
          <a:xfrm>
            <a:off x="5271131" y="2619063"/>
            <a:ext cx="3319868" cy="908358"/>
          </a:xfrm>
          <a:prstGeom prst="rect">
            <a:avLst/>
          </a:prstGeom>
        </p:spPr>
        <p:txBody>
          <a:bodyPr lIns="0" tIns="0" rIns="0" bIns="0" rtlCol="0" anchor="t">
            <a:spAutoFit/>
          </a:bodyPr>
          <a:lstStyle/>
          <a:p>
            <a:pPr algn="l">
              <a:lnSpc>
                <a:spcPts val="2433"/>
              </a:lnSpc>
            </a:pPr>
            <a:r>
              <a:rPr lang="en-US" sz="1737" spc="86">
                <a:solidFill>
                  <a:srgbClr val="FFFFFF"/>
                </a:solidFill>
                <a:latin typeface="Segoe UI 5"/>
                <a:ea typeface="Segoe UI 5"/>
                <a:cs typeface="Segoe UI 5"/>
                <a:sym typeface="Segoe UI 5"/>
              </a:rPr>
              <a:t>All families reach their full potential.</a:t>
            </a:r>
          </a:p>
          <a:p>
            <a:pPr algn="l">
              <a:lnSpc>
                <a:spcPts val="2433"/>
              </a:lnSpc>
              <a:spcBef>
                <a:spcPct val="0"/>
              </a:spcBef>
            </a:pPr>
            <a:endParaRPr lang="en-US" sz="1737" spc="86">
              <a:solidFill>
                <a:srgbClr val="FFFFFF"/>
              </a:solidFill>
              <a:latin typeface="Segoe UI 5"/>
              <a:ea typeface="Segoe UI 5"/>
              <a:cs typeface="Segoe UI 5"/>
              <a:sym typeface="Segoe UI 5"/>
            </a:endParaRPr>
          </a:p>
        </p:txBody>
      </p:sp>
      <p:sp>
        <p:nvSpPr>
          <p:cNvPr id="8" name="Freeform 8"/>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grpSp>
        <p:nvGrpSpPr>
          <p:cNvPr id="3" name="Group 3"/>
          <p:cNvGrpSpPr/>
          <p:nvPr/>
        </p:nvGrpSpPr>
        <p:grpSpPr>
          <a:xfrm>
            <a:off x="5257074" y="3252685"/>
            <a:ext cx="1114632" cy="1114632"/>
            <a:chOff x="0" y="0"/>
            <a:chExt cx="6350000" cy="6350000"/>
          </a:xfrm>
        </p:grpSpPr>
        <p:sp>
          <p:nvSpPr>
            <p:cNvPr id="4" name="Freeform 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A5C639"/>
            </a:solidFill>
          </p:spPr>
          <p:txBody>
            <a:bodyPr/>
            <a:lstStyle/>
            <a:p>
              <a:endParaRPr lang="en-CA"/>
            </a:p>
          </p:txBody>
        </p:sp>
      </p:grpSp>
      <p:grpSp>
        <p:nvGrpSpPr>
          <p:cNvPr id="5" name="Group 5"/>
          <p:cNvGrpSpPr/>
          <p:nvPr/>
        </p:nvGrpSpPr>
        <p:grpSpPr>
          <a:xfrm>
            <a:off x="3368371" y="3252685"/>
            <a:ext cx="1114632" cy="1114632"/>
            <a:chOff x="0" y="0"/>
            <a:chExt cx="6350000" cy="6350000"/>
          </a:xfrm>
        </p:grpSpPr>
        <p:sp>
          <p:nvSpPr>
            <p:cNvPr id="6" name="Freeform 6"/>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7991D"/>
            </a:solidFill>
          </p:spPr>
          <p:txBody>
            <a:bodyPr/>
            <a:lstStyle/>
            <a:p>
              <a:endParaRPr lang="en-CA"/>
            </a:p>
          </p:txBody>
        </p:sp>
      </p:grpSp>
      <p:grpSp>
        <p:nvGrpSpPr>
          <p:cNvPr id="7" name="Group 7"/>
          <p:cNvGrpSpPr/>
          <p:nvPr/>
        </p:nvGrpSpPr>
        <p:grpSpPr>
          <a:xfrm>
            <a:off x="1503517" y="3252685"/>
            <a:ext cx="1114632" cy="1114632"/>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49DD5"/>
            </a:solidFill>
          </p:spPr>
          <p:txBody>
            <a:bodyPr/>
            <a:lstStyle/>
            <a:p>
              <a:endParaRPr lang="en-CA"/>
            </a:p>
          </p:txBody>
        </p:sp>
      </p:grpSp>
      <p:grpSp>
        <p:nvGrpSpPr>
          <p:cNvPr id="9" name="Group 9"/>
          <p:cNvGrpSpPr/>
          <p:nvPr/>
        </p:nvGrpSpPr>
        <p:grpSpPr>
          <a:xfrm>
            <a:off x="7135451" y="3252685"/>
            <a:ext cx="1114632" cy="1114632"/>
            <a:chOff x="0" y="0"/>
            <a:chExt cx="6350000" cy="6350000"/>
          </a:xfrm>
        </p:grpSpPr>
        <p:sp>
          <p:nvSpPr>
            <p:cNvPr id="10" name="Freeform 10"/>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2477F"/>
            </a:solidFill>
          </p:spPr>
          <p:txBody>
            <a:bodyPr/>
            <a:lstStyle/>
            <a:p>
              <a:endParaRPr lang="en-CA"/>
            </a:p>
          </p:txBody>
        </p:sp>
      </p:grpSp>
      <p:sp>
        <p:nvSpPr>
          <p:cNvPr id="11" name="Freeform 11"/>
          <p:cNvSpPr/>
          <p:nvPr/>
        </p:nvSpPr>
        <p:spPr>
          <a:xfrm>
            <a:off x="1718831" y="3523575"/>
            <a:ext cx="684004" cy="572853"/>
          </a:xfrm>
          <a:custGeom>
            <a:avLst/>
            <a:gdLst/>
            <a:ahLst/>
            <a:cxnLst/>
            <a:rect l="l" t="t" r="r" b="b"/>
            <a:pathLst>
              <a:path w="684004" h="572853">
                <a:moveTo>
                  <a:pt x="0" y="0"/>
                </a:moveTo>
                <a:lnTo>
                  <a:pt x="684004" y="0"/>
                </a:lnTo>
                <a:lnTo>
                  <a:pt x="684004" y="572853"/>
                </a:lnTo>
                <a:lnTo>
                  <a:pt x="0" y="572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
        <p:nvSpPr>
          <p:cNvPr id="12" name="TextBox 12"/>
          <p:cNvSpPr txBox="1"/>
          <p:nvPr/>
        </p:nvSpPr>
        <p:spPr>
          <a:xfrm>
            <a:off x="731520" y="655320"/>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OUR</a:t>
            </a:r>
          </a:p>
        </p:txBody>
      </p:sp>
      <p:sp>
        <p:nvSpPr>
          <p:cNvPr id="13" name="TextBox 13"/>
          <p:cNvSpPr txBox="1"/>
          <p:nvPr/>
        </p:nvSpPr>
        <p:spPr>
          <a:xfrm>
            <a:off x="731520" y="1258446"/>
            <a:ext cx="5668204"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LOCATIONS</a:t>
            </a:r>
          </a:p>
        </p:txBody>
      </p:sp>
      <p:sp>
        <p:nvSpPr>
          <p:cNvPr id="14" name="TextBox 14"/>
          <p:cNvSpPr txBox="1"/>
          <p:nvPr/>
        </p:nvSpPr>
        <p:spPr>
          <a:xfrm>
            <a:off x="1481423" y="4656953"/>
            <a:ext cx="1158821" cy="187912"/>
          </a:xfrm>
          <a:prstGeom prst="rect">
            <a:avLst/>
          </a:prstGeom>
        </p:spPr>
        <p:txBody>
          <a:bodyPr lIns="0" tIns="0" rIns="0" bIns="0" rtlCol="0" anchor="t">
            <a:spAutoFit/>
          </a:bodyPr>
          <a:lstStyle/>
          <a:p>
            <a:pPr algn="ctr">
              <a:lnSpc>
                <a:spcPts val="1498"/>
              </a:lnSpc>
            </a:pPr>
            <a:r>
              <a:rPr lang="en-US" sz="1544" spc="6">
                <a:solidFill>
                  <a:srgbClr val="4F5055"/>
                </a:solidFill>
                <a:latin typeface="Segoe UI 4"/>
                <a:ea typeface="Segoe UI 4"/>
                <a:cs typeface="Segoe UI 4"/>
                <a:sym typeface="Segoe UI 4"/>
              </a:rPr>
              <a:t>Vancouver</a:t>
            </a:r>
          </a:p>
        </p:txBody>
      </p:sp>
      <p:sp>
        <p:nvSpPr>
          <p:cNvPr id="15" name="TextBox 15"/>
          <p:cNvSpPr txBox="1"/>
          <p:nvPr/>
        </p:nvSpPr>
        <p:spPr>
          <a:xfrm>
            <a:off x="3346277" y="4656953"/>
            <a:ext cx="1158821" cy="187912"/>
          </a:xfrm>
          <a:prstGeom prst="rect">
            <a:avLst/>
          </a:prstGeom>
        </p:spPr>
        <p:txBody>
          <a:bodyPr lIns="0" tIns="0" rIns="0" bIns="0" rtlCol="0" anchor="t">
            <a:spAutoFit/>
          </a:bodyPr>
          <a:lstStyle/>
          <a:p>
            <a:pPr algn="ctr">
              <a:lnSpc>
                <a:spcPts val="1498"/>
              </a:lnSpc>
            </a:pPr>
            <a:r>
              <a:rPr lang="en-US" sz="1544" spc="6">
                <a:solidFill>
                  <a:srgbClr val="4F5055"/>
                </a:solidFill>
                <a:latin typeface="Segoe UI 4"/>
                <a:ea typeface="Segoe UI 4"/>
                <a:cs typeface="Segoe UI 4"/>
                <a:sym typeface="Segoe UI 4"/>
              </a:rPr>
              <a:t>Tri-Cities</a:t>
            </a:r>
          </a:p>
        </p:txBody>
      </p:sp>
      <p:sp>
        <p:nvSpPr>
          <p:cNvPr id="16" name="TextBox 16"/>
          <p:cNvSpPr txBox="1"/>
          <p:nvPr/>
        </p:nvSpPr>
        <p:spPr>
          <a:xfrm>
            <a:off x="5257074" y="4656953"/>
            <a:ext cx="1221900" cy="187912"/>
          </a:xfrm>
          <a:prstGeom prst="rect">
            <a:avLst/>
          </a:prstGeom>
        </p:spPr>
        <p:txBody>
          <a:bodyPr lIns="0" tIns="0" rIns="0" bIns="0" rtlCol="0" anchor="t">
            <a:spAutoFit/>
          </a:bodyPr>
          <a:lstStyle/>
          <a:p>
            <a:pPr algn="ctr">
              <a:lnSpc>
                <a:spcPts val="1498"/>
              </a:lnSpc>
            </a:pPr>
            <a:r>
              <a:rPr lang="en-US" sz="1544" spc="6">
                <a:solidFill>
                  <a:srgbClr val="4F5055"/>
                </a:solidFill>
                <a:latin typeface="Segoe UI 4"/>
                <a:ea typeface="Segoe UI 4"/>
                <a:cs typeface="Segoe UI 4"/>
                <a:sym typeface="Segoe UI 4"/>
              </a:rPr>
              <a:t>North Shore</a:t>
            </a:r>
          </a:p>
        </p:txBody>
      </p:sp>
      <p:sp>
        <p:nvSpPr>
          <p:cNvPr id="17" name="TextBox 17"/>
          <p:cNvSpPr txBox="1"/>
          <p:nvPr/>
        </p:nvSpPr>
        <p:spPr>
          <a:xfrm>
            <a:off x="6903091" y="4656953"/>
            <a:ext cx="1579352" cy="187912"/>
          </a:xfrm>
          <a:prstGeom prst="rect">
            <a:avLst/>
          </a:prstGeom>
        </p:spPr>
        <p:txBody>
          <a:bodyPr lIns="0" tIns="0" rIns="0" bIns="0" rtlCol="0" anchor="t">
            <a:spAutoFit/>
          </a:bodyPr>
          <a:lstStyle/>
          <a:p>
            <a:pPr algn="ctr">
              <a:lnSpc>
                <a:spcPts val="1498"/>
              </a:lnSpc>
            </a:pPr>
            <a:r>
              <a:rPr lang="en-US" sz="1544" spc="6">
                <a:solidFill>
                  <a:srgbClr val="4F5055"/>
                </a:solidFill>
                <a:latin typeface="Segoe UI 4"/>
                <a:ea typeface="Segoe UI 4"/>
                <a:cs typeface="Segoe UI 4"/>
                <a:sym typeface="Segoe UI 4"/>
              </a:rPr>
              <a:t>Ridge Meadows</a:t>
            </a:r>
          </a:p>
        </p:txBody>
      </p:sp>
      <p:sp>
        <p:nvSpPr>
          <p:cNvPr id="18" name="Freeform 18"/>
          <p:cNvSpPr/>
          <p:nvPr/>
        </p:nvSpPr>
        <p:spPr>
          <a:xfrm>
            <a:off x="3583685" y="3523575"/>
            <a:ext cx="684004" cy="572853"/>
          </a:xfrm>
          <a:custGeom>
            <a:avLst/>
            <a:gdLst/>
            <a:ahLst/>
            <a:cxnLst/>
            <a:rect l="l" t="t" r="r" b="b"/>
            <a:pathLst>
              <a:path w="684004" h="572853">
                <a:moveTo>
                  <a:pt x="0" y="0"/>
                </a:moveTo>
                <a:lnTo>
                  <a:pt x="684004" y="0"/>
                </a:lnTo>
                <a:lnTo>
                  <a:pt x="684004" y="572853"/>
                </a:lnTo>
                <a:lnTo>
                  <a:pt x="0" y="572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
        <p:nvSpPr>
          <p:cNvPr id="19" name="Freeform 19"/>
          <p:cNvSpPr/>
          <p:nvPr/>
        </p:nvSpPr>
        <p:spPr>
          <a:xfrm>
            <a:off x="5472388" y="3523575"/>
            <a:ext cx="684004" cy="572853"/>
          </a:xfrm>
          <a:custGeom>
            <a:avLst/>
            <a:gdLst/>
            <a:ahLst/>
            <a:cxnLst/>
            <a:rect l="l" t="t" r="r" b="b"/>
            <a:pathLst>
              <a:path w="684004" h="572853">
                <a:moveTo>
                  <a:pt x="0" y="0"/>
                </a:moveTo>
                <a:lnTo>
                  <a:pt x="684004" y="0"/>
                </a:lnTo>
                <a:lnTo>
                  <a:pt x="684004" y="572853"/>
                </a:lnTo>
                <a:lnTo>
                  <a:pt x="0" y="572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
        <p:nvSpPr>
          <p:cNvPr id="20" name="Freeform 20"/>
          <p:cNvSpPr/>
          <p:nvPr/>
        </p:nvSpPr>
        <p:spPr>
          <a:xfrm>
            <a:off x="7350765" y="3523575"/>
            <a:ext cx="684004" cy="572853"/>
          </a:xfrm>
          <a:custGeom>
            <a:avLst/>
            <a:gdLst/>
            <a:ahLst/>
            <a:cxnLst/>
            <a:rect l="l" t="t" r="r" b="b"/>
            <a:pathLst>
              <a:path w="684004" h="572853">
                <a:moveTo>
                  <a:pt x="0" y="0"/>
                </a:moveTo>
                <a:lnTo>
                  <a:pt x="684004" y="0"/>
                </a:lnTo>
                <a:lnTo>
                  <a:pt x="684004" y="572853"/>
                </a:lnTo>
                <a:lnTo>
                  <a:pt x="0" y="5728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C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23112" y="364045"/>
            <a:ext cx="4317303" cy="855199"/>
          </a:xfrm>
          <a:prstGeom prst="rect">
            <a:avLst/>
          </a:prstGeom>
        </p:spPr>
        <p:txBody>
          <a:bodyPr lIns="0" tIns="0" rIns="0" bIns="0" rtlCol="0" anchor="t">
            <a:spAutoFit/>
          </a:bodyPr>
          <a:lstStyle/>
          <a:p>
            <a:pPr algn="l">
              <a:lnSpc>
                <a:spcPts val="6938"/>
              </a:lnSpc>
            </a:pPr>
            <a:r>
              <a:rPr lang="en-US" sz="4955" dirty="0">
                <a:solidFill>
                  <a:srgbClr val="4F5055"/>
                </a:solidFill>
                <a:latin typeface="Segoe UI 3"/>
                <a:ea typeface="Segoe UI 3"/>
                <a:cs typeface="Segoe UI 3"/>
                <a:sym typeface="Segoe UI 3"/>
              </a:rPr>
              <a:t>CONTENT</a:t>
            </a:r>
          </a:p>
        </p:txBody>
      </p:sp>
      <p:sp>
        <p:nvSpPr>
          <p:cNvPr id="3" name="TextBox 3"/>
          <p:cNvSpPr txBox="1"/>
          <p:nvPr/>
        </p:nvSpPr>
        <p:spPr>
          <a:xfrm>
            <a:off x="1675971" y="1429682"/>
            <a:ext cx="4199409" cy="892552"/>
          </a:xfrm>
          <a:prstGeom prst="rect">
            <a:avLst/>
          </a:prstGeom>
        </p:spPr>
        <p:txBody>
          <a:bodyPr wrap="square" lIns="0" tIns="0" rIns="0" bIns="0" rtlCol="0" anchor="t">
            <a:spAutoFit/>
          </a:bodyPr>
          <a:lstStyle/>
          <a:p>
            <a:r>
              <a:rPr lang="en-US" spc="-94" dirty="0">
                <a:solidFill>
                  <a:srgbClr val="4F5055"/>
                </a:solidFill>
                <a:latin typeface="Segoe UI 2"/>
                <a:ea typeface="Segoe UI 2"/>
                <a:cs typeface="Segoe UI 2"/>
                <a:sym typeface="Segoe UI 2"/>
              </a:rPr>
              <a:t>History of Turtle Island, First Nations People of Canada &amp; Languages</a:t>
            </a:r>
          </a:p>
          <a:p>
            <a:pPr algn="l">
              <a:lnSpc>
                <a:spcPts val="2874"/>
              </a:lnSpc>
            </a:pPr>
            <a:endParaRPr lang="en-US" sz="2053" spc="-94" dirty="0">
              <a:solidFill>
                <a:srgbClr val="4F5055"/>
              </a:solidFill>
              <a:latin typeface="Segoe UI 2"/>
              <a:ea typeface="Segoe UI 2"/>
              <a:cs typeface="Segoe UI 2"/>
              <a:sym typeface="Segoe UI 2"/>
            </a:endParaRPr>
          </a:p>
        </p:txBody>
      </p:sp>
      <p:sp>
        <p:nvSpPr>
          <p:cNvPr id="4" name="TextBox 4"/>
          <p:cNvSpPr txBox="1"/>
          <p:nvPr/>
        </p:nvSpPr>
        <p:spPr>
          <a:xfrm>
            <a:off x="1312422" y="1373062"/>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1</a:t>
            </a:r>
          </a:p>
        </p:txBody>
      </p:sp>
      <p:sp>
        <p:nvSpPr>
          <p:cNvPr id="5" name="TextBox 5"/>
          <p:cNvSpPr txBox="1"/>
          <p:nvPr/>
        </p:nvSpPr>
        <p:spPr>
          <a:xfrm>
            <a:off x="1306033" y="2110335"/>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2</a:t>
            </a:r>
          </a:p>
        </p:txBody>
      </p:sp>
      <p:sp>
        <p:nvSpPr>
          <p:cNvPr id="6" name="TextBox 6"/>
          <p:cNvSpPr txBox="1"/>
          <p:nvPr/>
        </p:nvSpPr>
        <p:spPr>
          <a:xfrm>
            <a:off x="1312422" y="2628186"/>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3</a:t>
            </a:r>
          </a:p>
        </p:txBody>
      </p:sp>
      <p:sp>
        <p:nvSpPr>
          <p:cNvPr id="7" name="TextBox 7"/>
          <p:cNvSpPr txBox="1"/>
          <p:nvPr/>
        </p:nvSpPr>
        <p:spPr>
          <a:xfrm>
            <a:off x="1306033" y="3265581"/>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4</a:t>
            </a:r>
          </a:p>
        </p:txBody>
      </p:sp>
      <p:sp>
        <p:nvSpPr>
          <p:cNvPr id="8" name="TextBox 8"/>
          <p:cNvSpPr txBox="1"/>
          <p:nvPr/>
        </p:nvSpPr>
        <p:spPr>
          <a:xfrm>
            <a:off x="1306033" y="3731752"/>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5</a:t>
            </a:r>
          </a:p>
        </p:txBody>
      </p:sp>
      <p:sp>
        <p:nvSpPr>
          <p:cNvPr id="9" name="TextBox 9"/>
          <p:cNvSpPr txBox="1"/>
          <p:nvPr/>
        </p:nvSpPr>
        <p:spPr>
          <a:xfrm>
            <a:off x="1656010" y="2652081"/>
            <a:ext cx="4438925" cy="553998"/>
          </a:xfrm>
          <a:prstGeom prst="rect">
            <a:avLst/>
          </a:prstGeom>
        </p:spPr>
        <p:txBody>
          <a:bodyPr wrap="square" lIns="0" tIns="0" rIns="0" bIns="0" rtlCol="0" anchor="t">
            <a:spAutoFit/>
          </a:bodyPr>
          <a:lstStyle/>
          <a:p>
            <a:pPr algn="l"/>
            <a:r>
              <a:rPr lang="en-US" spc="-94" dirty="0">
                <a:solidFill>
                  <a:srgbClr val="4F5055"/>
                </a:solidFill>
                <a:latin typeface="Segoe UI 2"/>
                <a:ea typeface="Segoe UI 2"/>
                <a:cs typeface="Segoe UI 2"/>
                <a:sym typeface="Segoe UI 2"/>
              </a:rPr>
              <a:t>History of Residential Schools / 60’s Scoop &amp; Our Current Foster Care Systems</a:t>
            </a:r>
          </a:p>
        </p:txBody>
      </p:sp>
      <p:sp>
        <p:nvSpPr>
          <p:cNvPr id="10" name="TextBox 10"/>
          <p:cNvSpPr txBox="1"/>
          <p:nvPr/>
        </p:nvSpPr>
        <p:spPr>
          <a:xfrm>
            <a:off x="1667096" y="2119318"/>
            <a:ext cx="3343553" cy="338376"/>
          </a:xfrm>
          <a:prstGeom prst="rect">
            <a:avLst/>
          </a:prstGeom>
        </p:spPr>
        <p:txBody>
          <a:bodyPr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Royal Proclamation / Indian Act</a:t>
            </a:r>
          </a:p>
        </p:txBody>
      </p:sp>
      <p:sp>
        <p:nvSpPr>
          <p:cNvPr id="11" name="TextBox 11"/>
          <p:cNvSpPr txBox="1"/>
          <p:nvPr/>
        </p:nvSpPr>
        <p:spPr>
          <a:xfrm>
            <a:off x="1662906" y="3265581"/>
            <a:ext cx="3343553" cy="338376"/>
          </a:xfrm>
          <a:prstGeom prst="rect">
            <a:avLst/>
          </a:prstGeom>
        </p:spPr>
        <p:txBody>
          <a:bodyPr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Starlight Tours</a:t>
            </a:r>
          </a:p>
        </p:txBody>
      </p:sp>
      <p:sp>
        <p:nvSpPr>
          <p:cNvPr id="13" name="Freeform 13"/>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14" name="Freeform 14"/>
          <p:cNvSpPr/>
          <p:nvPr/>
        </p:nvSpPr>
        <p:spPr>
          <a:xfrm>
            <a:off x="6647223" y="0"/>
            <a:ext cx="2374857" cy="2439463"/>
          </a:xfrm>
          <a:custGeom>
            <a:avLst/>
            <a:gdLst/>
            <a:ahLst/>
            <a:cxnLst/>
            <a:rect l="l" t="t" r="r" b="b"/>
            <a:pathLst>
              <a:path w="2374857" h="2439463">
                <a:moveTo>
                  <a:pt x="0" y="0"/>
                </a:moveTo>
                <a:lnTo>
                  <a:pt x="2374857" y="0"/>
                </a:lnTo>
                <a:lnTo>
                  <a:pt x="2374857" y="2439463"/>
                </a:lnTo>
                <a:lnTo>
                  <a:pt x="0" y="2439463"/>
                </a:lnTo>
                <a:lnTo>
                  <a:pt x="0" y="0"/>
                </a:lnTo>
                <a:close/>
              </a:path>
            </a:pathLst>
          </a:custGeom>
          <a:blipFill>
            <a:blip r:embed="rId3"/>
            <a:stretch>
              <a:fillRect l="-37086" r="-16994"/>
            </a:stretch>
          </a:blipFill>
        </p:spPr>
        <p:txBody>
          <a:bodyPr/>
          <a:lstStyle/>
          <a:p>
            <a:endParaRPr lang="en-CA"/>
          </a:p>
        </p:txBody>
      </p:sp>
      <p:sp>
        <p:nvSpPr>
          <p:cNvPr id="15" name="Freeform 15"/>
          <p:cNvSpPr/>
          <p:nvPr/>
        </p:nvSpPr>
        <p:spPr>
          <a:xfrm>
            <a:off x="6647223" y="2439463"/>
            <a:ext cx="2374857" cy="2374857"/>
          </a:xfrm>
          <a:custGeom>
            <a:avLst/>
            <a:gdLst/>
            <a:ahLst/>
            <a:cxnLst/>
            <a:rect l="l" t="t" r="r" b="b"/>
            <a:pathLst>
              <a:path w="2374857" h="2374857">
                <a:moveTo>
                  <a:pt x="0" y="0"/>
                </a:moveTo>
                <a:lnTo>
                  <a:pt x="2374857" y="0"/>
                </a:lnTo>
                <a:lnTo>
                  <a:pt x="2374857" y="2374856"/>
                </a:lnTo>
                <a:lnTo>
                  <a:pt x="0" y="2374856"/>
                </a:lnTo>
                <a:lnTo>
                  <a:pt x="0" y="0"/>
                </a:lnTo>
                <a:close/>
              </a:path>
            </a:pathLst>
          </a:custGeom>
          <a:blipFill>
            <a:blip r:embed="rId4"/>
            <a:stretch>
              <a:fillRect l="-25000" r="-25000"/>
            </a:stretch>
          </a:blipFill>
        </p:spPr>
        <p:txBody>
          <a:bodyPr/>
          <a:lstStyle/>
          <a:p>
            <a:endParaRPr lang="en-CA"/>
          </a:p>
        </p:txBody>
      </p:sp>
      <p:sp>
        <p:nvSpPr>
          <p:cNvPr id="16" name="Freeform 16"/>
          <p:cNvSpPr/>
          <p:nvPr/>
        </p:nvSpPr>
        <p:spPr>
          <a:xfrm>
            <a:off x="6647223" y="4814319"/>
            <a:ext cx="2374857" cy="2565487"/>
          </a:xfrm>
          <a:custGeom>
            <a:avLst/>
            <a:gdLst/>
            <a:ahLst/>
            <a:cxnLst/>
            <a:rect l="l" t="t" r="r" b="b"/>
            <a:pathLst>
              <a:path w="2374857" h="2565487">
                <a:moveTo>
                  <a:pt x="0" y="0"/>
                </a:moveTo>
                <a:lnTo>
                  <a:pt x="2374857" y="0"/>
                </a:lnTo>
                <a:lnTo>
                  <a:pt x="2374857" y="2565487"/>
                </a:lnTo>
                <a:lnTo>
                  <a:pt x="0" y="2565487"/>
                </a:lnTo>
                <a:lnTo>
                  <a:pt x="0" y="0"/>
                </a:lnTo>
                <a:close/>
              </a:path>
            </a:pathLst>
          </a:custGeom>
          <a:blipFill>
            <a:blip r:embed="rId5"/>
            <a:stretch>
              <a:fillRect l="-31020" r="-31020"/>
            </a:stretch>
          </a:blipFill>
        </p:spPr>
        <p:txBody>
          <a:bodyPr/>
          <a:lstStyle/>
          <a:p>
            <a:endParaRPr lang="en-CA"/>
          </a:p>
        </p:txBody>
      </p:sp>
      <p:sp>
        <p:nvSpPr>
          <p:cNvPr id="17" name="TextBox 8">
            <a:extLst>
              <a:ext uri="{FF2B5EF4-FFF2-40B4-BE49-F238E27FC236}">
                <a16:creationId xmlns:a16="http://schemas.microsoft.com/office/drawing/2014/main" id="{1E4ECB9F-3274-2D48-DF7C-4841787BCA14}"/>
              </a:ext>
            </a:extLst>
          </p:cNvPr>
          <p:cNvSpPr txBox="1"/>
          <p:nvPr/>
        </p:nvSpPr>
        <p:spPr>
          <a:xfrm>
            <a:off x="1292968" y="4181145"/>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6</a:t>
            </a:r>
          </a:p>
        </p:txBody>
      </p:sp>
      <p:sp>
        <p:nvSpPr>
          <p:cNvPr id="18" name="TextBox 11">
            <a:extLst>
              <a:ext uri="{FF2B5EF4-FFF2-40B4-BE49-F238E27FC236}">
                <a16:creationId xmlns:a16="http://schemas.microsoft.com/office/drawing/2014/main" id="{126EF4F1-B2CA-F041-B04E-9D7BD2C329B8}"/>
              </a:ext>
            </a:extLst>
          </p:cNvPr>
          <p:cNvSpPr txBox="1"/>
          <p:nvPr/>
        </p:nvSpPr>
        <p:spPr>
          <a:xfrm>
            <a:off x="1681541" y="3728101"/>
            <a:ext cx="4007393" cy="338554"/>
          </a:xfrm>
          <a:prstGeom prst="rect">
            <a:avLst/>
          </a:prstGeom>
        </p:spPr>
        <p:txBody>
          <a:bodyPr wrap="square"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Allyship – Call In Call Out Language</a:t>
            </a:r>
          </a:p>
        </p:txBody>
      </p:sp>
      <p:sp>
        <p:nvSpPr>
          <p:cNvPr id="20" name="TextBox 8">
            <a:extLst>
              <a:ext uri="{FF2B5EF4-FFF2-40B4-BE49-F238E27FC236}">
                <a16:creationId xmlns:a16="http://schemas.microsoft.com/office/drawing/2014/main" id="{A6F2CCA8-FBAC-14A7-257B-A5A908A23C1F}"/>
              </a:ext>
            </a:extLst>
          </p:cNvPr>
          <p:cNvSpPr txBox="1"/>
          <p:nvPr/>
        </p:nvSpPr>
        <p:spPr>
          <a:xfrm>
            <a:off x="1306030" y="4658975"/>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7</a:t>
            </a:r>
          </a:p>
        </p:txBody>
      </p:sp>
      <p:sp>
        <p:nvSpPr>
          <p:cNvPr id="21" name="TextBox 11">
            <a:extLst>
              <a:ext uri="{FF2B5EF4-FFF2-40B4-BE49-F238E27FC236}">
                <a16:creationId xmlns:a16="http://schemas.microsoft.com/office/drawing/2014/main" id="{950D5552-2646-0903-D626-4695C398BB67}"/>
              </a:ext>
            </a:extLst>
          </p:cNvPr>
          <p:cNvSpPr txBox="1"/>
          <p:nvPr/>
        </p:nvSpPr>
        <p:spPr>
          <a:xfrm>
            <a:off x="1662906" y="4187105"/>
            <a:ext cx="4007393" cy="338554"/>
          </a:xfrm>
          <a:prstGeom prst="rect">
            <a:avLst/>
          </a:prstGeom>
        </p:spPr>
        <p:txBody>
          <a:bodyPr wrap="square"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TRC 94 Calls to Action</a:t>
            </a:r>
          </a:p>
        </p:txBody>
      </p:sp>
      <p:sp>
        <p:nvSpPr>
          <p:cNvPr id="22" name="TextBox 11">
            <a:extLst>
              <a:ext uri="{FF2B5EF4-FFF2-40B4-BE49-F238E27FC236}">
                <a16:creationId xmlns:a16="http://schemas.microsoft.com/office/drawing/2014/main" id="{2715DFE7-80AD-F9D1-07BE-A2C09BB7DA68}"/>
              </a:ext>
            </a:extLst>
          </p:cNvPr>
          <p:cNvSpPr txBox="1"/>
          <p:nvPr/>
        </p:nvSpPr>
        <p:spPr>
          <a:xfrm>
            <a:off x="1669342" y="4628492"/>
            <a:ext cx="4007393" cy="338554"/>
          </a:xfrm>
          <a:prstGeom prst="rect">
            <a:avLst/>
          </a:prstGeom>
        </p:spPr>
        <p:txBody>
          <a:bodyPr wrap="square"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Creating Connection &amp; Belonging</a:t>
            </a:r>
          </a:p>
        </p:txBody>
      </p:sp>
      <p:sp>
        <p:nvSpPr>
          <p:cNvPr id="27" name="TextBox 11">
            <a:extLst>
              <a:ext uri="{FF2B5EF4-FFF2-40B4-BE49-F238E27FC236}">
                <a16:creationId xmlns:a16="http://schemas.microsoft.com/office/drawing/2014/main" id="{8FCADF57-51A6-59D4-02C4-D2603B075336}"/>
              </a:ext>
            </a:extLst>
          </p:cNvPr>
          <p:cNvSpPr txBox="1"/>
          <p:nvPr/>
        </p:nvSpPr>
        <p:spPr>
          <a:xfrm>
            <a:off x="1633022" y="5531388"/>
            <a:ext cx="4007393" cy="338554"/>
          </a:xfrm>
          <a:prstGeom prst="rect">
            <a:avLst/>
          </a:prstGeom>
        </p:spPr>
        <p:txBody>
          <a:bodyPr wrap="square"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Discussion &amp; Closing Prayer</a:t>
            </a:r>
          </a:p>
        </p:txBody>
      </p:sp>
      <p:sp>
        <p:nvSpPr>
          <p:cNvPr id="28" name="TextBox 8">
            <a:extLst>
              <a:ext uri="{FF2B5EF4-FFF2-40B4-BE49-F238E27FC236}">
                <a16:creationId xmlns:a16="http://schemas.microsoft.com/office/drawing/2014/main" id="{CED7231D-AB5C-AD36-B325-4C9243EF3983}"/>
              </a:ext>
            </a:extLst>
          </p:cNvPr>
          <p:cNvSpPr txBox="1"/>
          <p:nvPr/>
        </p:nvSpPr>
        <p:spPr>
          <a:xfrm>
            <a:off x="1292968" y="5530405"/>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9</a:t>
            </a:r>
          </a:p>
        </p:txBody>
      </p:sp>
      <p:sp>
        <p:nvSpPr>
          <p:cNvPr id="29" name="TextBox 8">
            <a:extLst>
              <a:ext uri="{FF2B5EF4-FFF2-40B4-BE49-F238E27FC236}">
                <a16:creationId xmlns:a16="http://schemas.microsoft.com/office/drawing/2014/main" id="{8BD42237-9314-8980-0696-DE116362AD85}"/>
              </a:ext>
            </a:extLst>
          </p:cNvPr>
          <p:cNvSpPr txBox="1"/>
          <p:nvPr/>
        </p:nvSpPr>
        <p:spPr>
          <a:xfrm>
            <a:off x="1294618" y="5094690"/>
            <a:ext cx="369938" cy="338376"/>
          </a:xfrm>
          <a:prstGeom prst="rect">
            <a:avLst/>
          </a:prstGeom>
        </p:spPr>
        <p:txBody>
          <a:bodyPr lIns="0" tIns="0" rIns="0" bIns="0" rtlCol="0" anchor="t">
            <a:spAutoFit/>
          </a:bodyPr>
          <a:lstStyle/>
          <a:p>
            <a:pPr algn="l">
              <a:lnSpc>
                <a:spcPts val="2874"/>
              </a:lnSpc>
            </a:pPr>
            <a:r>
              <a:rPr lang="en-US" sz="2053" spc="-94" dirty="0">
                <a:solidFill>
                  <a:srgbClr val="4F5055"/>
                </a:solidFill>
                <a:latin typeface="Segoe UI 2"/>
                <a:ea typeface="Segoe UI 2"/>
                <a:cs typeface="Segoe UI 2"/>
                <a:sym typeface="Segoe UI 2"/>
              </a:rPr>
              <a:t>8</a:t>
            </a:r>
          </a:p>
        </p:txBody>
      </p:sp>
      <p:sp>
        <p:nvSpPr>
          <p:cNvPr id="30" name="TextBox 11">
            <a:extLst>
              <a:ext uri="{FF2B5EF4-FFF2-40B4-BE49-F238E27FC236}">
                <a16:creationId xmlns:a16="http://schemas.microsoft.com/office/drawing/2014/main" id="{25ECEACE-96B6-3859-2E98-E7A897FB2D39}"/>
              </a:ext>
            </a:extLst>
          </p:cNvPr>
          <p:cNvSpPr txBox="1"/>
          <p:nvPr/>
        </p:nvSpPr>
        <p:spPr>
          <a:xfrm>
            <a:off x="1662905" y="5083611"/>
            <a:ext cx="4007393" cy="338554"/>
          </a:xfrm>
          <a:prstGeom prst="rect">
            <a:avLst/>
          </a:prstGeom>
        </p:spPr>
        <p:txBody>
          <a:bodyPr wrap="square" lIns="0" tIns="0" rIns="0" bIns="0" rtlCol="0" anchor="t">
            <a:spAutoFit/>
          </a:bodyPr>
          <a:lstStyle/>
          <a:p>
            <a:pPr algn="l">
              <a:lnSpc>
                <a:spcPts val="2874"/>
              </a:lnSpc>
            </a:pPr>
            <a:r>
              <a:rPr lang="en-US" spc="-94" dirty="0">
                <a:solidFill>
                  <a:srgbClr val="4F5055"/>
                </a:solidFill>
                <a:latin typeface="Segoe UI 2"/>
                <a:ea typeface="Segoe UI 2"/>
                <a:cs typeface="Segoe UI 2"/>
                <a:sym typeface="Segoe UI 2"/>
              </a:rPr>
              <a:t>Indigenizing WFC</a:t>
            </a:r>
          </a:p>
        </p:txBody>
      </p:sp>
      <p:pic>
        <p:nvPicPr>
          <p:cNvPr id="32" name="Picture 31" descr="A lake surrounded by mountains&#10;&#10;Description automatically generated">
            <a:extLst>
              <a:ext uri="{FF2B5EF4-FFF2-40B4-BE49-F238E27FC236}">
                <a16:creationId xmlns:a16="http://schemas.microsoft.com/office/drawing/2014/main" id="{C3B61974-4B61-6D05-C897-0D805A90E8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7223" y="2448711"/>
            <a:ext cx="2374857" cy="2374857"/>
          </a:xfrm>
          <a:prstGeom prst="rect">
            <a:avLst/>
          </a:prstGeom>
        </p:spPr>
      </p:pic>
      <p:pic>
        <p:nvPicPr>
          <p:cNvPr id="34" name="Picture 33" descr="Feathers on a stick&#10;&#10;Description automatically generated with medium confidence">
            <a:extLst>
              <a:ext uri="{FF2B5EF4-FFF2-40B4-BE49-F238E27FC236}">
                <a16:creationId xmlns:a16="http://schemas.microsoft.com/office/drawing/2014/main" id="{6AB48308-2C1F-00F0-170B-C329B8FFB3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49874" y="-15789"/>
            <a:ext cx="2374856" cy="2448710"/>
          </a:xfrm>
          <a:prstGeom prst="rect">
            <a:avLst/>
          </a:prstGeom>
        </p:spPr>
      </p:pic>
      <p:pic>
        <p:nvPicPr>
          <p:cNvPr id="36" name="Picture 35" descr="A totem pole with a bird on it&#10;&#10;Description automatically generated">
            <a:extLst>
              <a:ext uri="{FF2B5EF4-FFF2-40B4-BE49-F238E27FC236}">
                <a16:creationId xmlns:a16="http://schemas.microsoft.com/office/drawing/2014/main" id="{DEF3645E-6D4E-ACBD-C6DA-9B38DE3D324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47222" y="4832816"/>
            <a:ext cx="2374858" cy="25469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5760" y="-178967"/>
            <a:ext cx="11087247" cy="910487"/>
            <a:chOff x="0" y="0"/>
            <a:chExt cx="4106388" cy="337217"/>
          </a:xfrm>
        </p:grpSpPr>
        <p:sp>
          <p:nvSpPr>
            <p:cNvPr id="3" name="Freeform 3"/>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049DD5"/>
            </a:solidFill>
          </p:spPr>
          <p:txBody>
            <a:bodyPr/>
            <a:lstStyle/>
            <a:p>
              <a:endParaRPr lang="en-CA"/>
            </a:p>
          </p:txBody>
        </p:sp>
        <p:sp>
          <p:nvSpPr>
            <p:cNvPr id="4" name="TextBox 4"/>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F9F29668-F455-A795-A346-BDDCB4A2980B}"/>
              </a:ext>
            </a:extLst>
          </p:cNvPr>
          <p:cNvSpPr txBox="1"/>
          <p:nvPr/>
        </p:nvSpPr>
        <p:spPr>
          <a:xfrm>
            <a:off x="1219200" y="845383"/>
            <a:ext cx="7650480" cy="755335"/>
          </a:xfrm>
          <a:prstGeom prst="rect">
            <a:avLst/>
          </a:prstGeom>
        </p:spPr>
        <p:txBody>
          <a:bodyPr wrap="square" lIns="0" tIns="0" rIns="0" bIns="0" rtlCol="0" anchor="t">
            <a:spAutoFit/>
          </a:bodyPr>
          <a:lstStyle/>
          <a:p>
            <a:pPr>
              <a:lnSpc>
                <a:spcPts val="2874"/>
              </a:lnSpc>
            </a:pPr>
            <a:r>
              <a:rPr lang="en-US" sz="2800" b="1" spc="-94" dirty="0">
                <a:solidFill>
                  <a:srgbClr val="4F5055"/>
                </a:solidFill>
                <a:latin typeface="Segoe UI 3" panose="020B0604020202020204" charset="0"/>
                <a:ea typeface="Segoe UI 3" panose="020B0604020202020204" charset="0"/>
                <a:cs typeface="Segoe UI 2"/>
                <a:sym typeface="Segoe UI 2"/>
              </a:rPr>
              <a:t>History of Turtle Island, First Nations People of Canada &amp; Languages</a:t>
            </a:r>
          </a:p>
        </p:txBody>
      </p:sp>
      <p:sp>
        <p:nvSpPr>
          <p:cNvPr id="9" name="TextBox 6">
            <a:extLst>
              <a:ext uri="{FF2B5EF4-FFF2-40B4-BE49-F238E27FC236}">
                <a16:creationId xmlns:a16="http://schemas.microsoft.com/office/drawing/2014/main" id="{869EED72-E798-95D6-454B-C30D360CB785}"/>
              </a:ext>
            </a:extLst>
          </p:cNvPr>
          <p:cNvSpPr txBox="1"/>
          <p:nvPr/>
        </p:nvSpPr>
        <p:spPr>
          <a:xfrm>
            <a:off x="1143000" y="1645772"/>
            <a:ext cx="8290560" cy="4448910"/>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In 1492, approximately 100 million Indigenous People lived in Turtle Island in North America</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Within the first 25 years of Columbus arriving, 18 million people died from various reasons</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Today, there is approximately 1.6 million Indigenous people living in Canada</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From the time of first contact, to current, over 90 million Indigenous people have passed away for various reasons</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In the United States, there is approximately 5 million First Nations &amp; Indigenous people currently residing there</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In Canada, there is approximately 630 First Nations communities in Canada, which represent more than 50 Indigenous Nations. There is approximately 125 different Indigenous languages in Canada</a:t>
            </a:r>
          </a:p>
          <a:p>
            <a:pPr marL="285750" indent="-285750" algn="l">
              <a:lnSpc>
                <a:spcPts val="2463"/>
              </a:lnSpc>
              <a:buFont typeface="Arial" panose="020B0604020202020204" pitchFamily="34" charset="0"/>
              <a:buChar char="•"/>
            </a:pPr>
            <a:r>
              <a:rPr lang="en-US" sz="1400" spc="91" dirty="0">
                <a:solidFill>
                  <a:srgbClr val="4F5055"/>
                </a:solidFill>
                <a:latin typeface="Segoe UI 2"/>
                <a:ea typeface="Segoe UI 2"/>
                <a:cs typeface="Segoe UI 2"/>
                <a:sym typeface="Segoe UI 2"/>
              </a:rPr>
              <a:t>In British Columbia, we have approximately 202 Nations living in BC, with 70 different languages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5760" y="-178967"/>
            <a:ext cx="11087247" cy="910487"/>
            <a:chOff x="0" y="0"/>
            <a:chExt cx="4106388" cy="337217"/>
          </a:xfrm>
        </p:grpSpPr>
        <p:sp>
          <p:nvSpPr>
            <p:cNvPr id="3" name="Freeform 3"/>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A5C639"/>
            </a:solidFill>
          </p:spPr>
          <p:txBody>
            <a:bodyPr/>
            <a:lstStyle/>
            <a:p>
              <a:endParaRPr lang="en-CA"/>
            </a:p>
          </p:txBody>
        </p:sp>
        <p:sp>
          <p:nvSpPr>
            <p:cNvPr id="4" name="TextBox 4"/>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509AC580-3142-A0F0-6FED-5E49405C0AB2}"/>
              </a:ext>
            </a:extLst>
          </p:cNvPr>
          <p:cNvSpPr txBox="1"/>
          <p:nvPr/>
        </p:nvSpPr>
        <p:spPr>
          <a:xfrm>
            <a:off x="1219200" y="1307400"/>
            <a:ext cx="7650480" cy="371897"/>
          </a:xfrm>
          <a:prstGeom prst="rect">
            <a:avLst/>
          </a:prstGeom>
        </p:spPr>
        <p:txBody>
          <a:bodyPr wrap="square" lIns="0" tIns="0" rIns="0" bIns="0" rtlCol="0" anchor="t">
            <a:spAutoFit/>
          </a:bodyPr>
          <a:lstStyle/>
          <a:p>
            <a:pPr algn="l">
              <a:lnSpc>
                <a:spcPts val="2874"/>
              </a:lnSpc>
            </a:pPr>
            <a:r>
              <a:rPr lang="en-US" sz="3200" spc="-94" dirty="0">
                <a:solidFill>
                  <a:srgbClr val="4F5055"/>
                </a:solidFill>
                <a:latin typeface="Segoe UI 3" panose="020B0604020202020204" charset="0"/>
                <a:ea typeface="Segoe UI 3" panose="020B0604020202020204" charset="0"/>
                <a:cs typeface="Segoe UI 2"/>
                <a:sym typeface="Segoe UI 2"/>
              </a:rPr>
              <a:t>Royal Proclamation / Indian Act</a:t>
            </a:r>
          </a:p>
        </p:txBody>
      </p:sp>
      <p:sp>
        <p:nvSpPr>
          <p:cNvPr id="9" name="TextBox 6">
            <a:extLst>
              <a:ext uri="{FF2B5EF4-FFF2-40B4-BE49-F238E27FC236}">
                <a16:creationId xmlns:a16="http://schemas.microsoft.com/office/drawing/2014/main" id="{5870FE32-4C86-AA1F-36B5-F40886D14CF7}"/>
              </a:ext>
            </a:extLst>
          </p:cNvPr>
          <p:cNvSpPr txBox="1"/>
          <p:nvPr/>
        </p:nvSpPr>
        <p:spPr>
          <a:xfrm>
            <a:off x="1066800" y="1905000"/>
            <a:ext cx="8290559" cy="2525307"/>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1834, the first Residential Schools opened in the United States</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1867, Canada had the Royal Proclamation</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1880, the Indian Act came into effect in Canada</a:t>
            </a:r>
          </a:p>
          <a:p>
            <a:pPr marL="285750" indent="-285750">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This started the forced removal of Indigenous children from their families and placed them into Residential Schools, similar to ones in the United States</a:t>
            </a:r>
          </a:p>
          <a:p>
            <a:pPr marL="285750" indent="-285750" algn="l">
              <a:lnSpc>
                <a:spcPts val="2463"/>
              </a:lnSpc>
              <a:buFont typeface="Arial" panose="020B0604020202020204" pitchFamily="34" charset="0"/>
              <a:buChar char="•"/>
            </a:pPr>
            <a:endParaRPr lang="en-US" sz="24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400" spc="91" dirty="0">
              <a:solidFill>
                <a:srgbClr val="4F5055"/>
              </a:solidFill>
              <a:latin typeface="Segoe UI 2"/>
              <a:ea typeface="Segoe UI 2"/>
              <a:cs typeface="Segoe UI 2"/>
              <a:sym typeface="Segoe UI 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5760" y="-178967"/>
            <a:ext cx="11087247" cy="910487"/>
            <a:chOff x="0" y="0"/>
            <a:chExt cx="4106388" cy="337217"/>
          </a:xfrm>
        </p:grpSpPr>
        <p:sp>
          <p:nvSpPr>
            <p:cNvPr id="3" name="Freeform 3"/>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F7991D"/>
            </a:solidFill>
          </p:spPr>
          <p:txBody>
            <a:bodyPr/>
            <a:lstStyle/>
            <a:p>
              <a:endParaRPr lang="en-CA"/>
            </a:p>
          </p:txBody>
        </p:sp>
        <p:sp>
          <p:nvSpPr>
            <p:cNvPr id="4" name="TextBox 4"/>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68AFB0A0-67C8-5B0C-6F56-A517E8E2BCB8}"/>
              </a:ext>
            </a:extLst>
          </p:cNvPr>
          <p:cNvSpPr txBox="1"/>
          <p:nvPr/>
        </p:nvSpPr>
        <p:spPr>
          <a:xfrm>
            <a:off x="1168667" y="979037"/>
            <a:ext cx="7650480" cy="743793"/>
          </a:xfrm>
          <a:prstGeom prst="rect">
            <a:avLst/>
          </a:prstGeom>
        </p:spPr>
        <p:txBody>
          <a:bodyPr wrap="square" lIns="0" tIns="0" rIns="0" bIns="0" rtlCol="0" anchor="t">
            <a:spAutoFit/>
          </a:bodyPr>
          <a:lstStyle/>
          <a:p>
            <a:pPr algn="l">
              <a:lnSpc>
                <a:spcPts val="2874"/>
              </a:lnSpc>
            </a:pPr>
            <a:r>
              <a:rPr lang="en-US" sz="2800" spc="-94" dirty="0">
                <a:solidFill>
                  <a:srgbClr val="4F5055"/>
                </a:solidFill>
                <a:latin typeface="Segoe UI 3" panose="020B0604020202020204" charset="0"/>
                <a:ea typeface="Segoe UI 3" panose="020B0604020202020204" charset="0"/>
                <a:cs typeface="Segoe UI 2"/>
                <a:sym typeface="Segoe UI 2"/>
              </a:rPr>
              <a:t>History of Residential Schools / 60’s Scoop &amp; Our Current Foster Care Systems</a:t>
            </a:r>
          </a:p>
        </p:txBody>
      </p:sp>
      <p:sp>
        <p:nvSpPr>
          <p:cNvPr id="9" name="TextBox 6">
            <a:extLst>
              <a:ext uri="{FF2B5EF4-FFF2-40B4-BE49-F238E27FC236}">
                <a16:creationId xmlns:a16="http://schemas.microsoft.com/office/drawing/2014/main" id="{25115755-A2D6-776E-625B-19F4B9FBEE71}"/>
              </a:ext>
            </a:extLst>
          </p:cNvPr>
          <p:cNvSpPr txBox="1"/>
          <p:nvPr/>
        </p:nvSpPr>
        <p:spPr>
          <a:xfrm>
            <a:off x="1032583" y="1822853"/>
            <a:ext cx="8290559" cy="3178114"/>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The 60’s Scoop started in the 1960’s and did not end until the 1980s</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The last Residential School in Canada closed in 1997</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2021, at the Kamloops Indian Residential School, the remains of 215 Indigenous children were found buried on the property</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On September 30</a:t>
            </a:r>
            <a:r>
              <a:rPr lang="en-US" spc="91" baseline="30000" dirty="0">
                <a:solidFill>
                  <a:srgbClr val="4F5055"/>
                </a:solidFill>
                <a:latin typeface="Segoe UI 2"/>
                <a:ea typeface="Segoe UI 2"/>
                <a:cs typeface="Segoe UI 2"/>
                <a:sym typeface="Segoe UI 2"/>
              </a:rPr>
              <a:t>th</a:t>
            </a:r>
            <a:r>
              <a:rPr lang="en-US" spc="91" dirty="0">
                <a:solidFill>
                  <a:srgbClr val="4F5055"/>
                </a:solidFill>
                <a:latin typeface="Segoe UI 2"/>
                <a:ea typeface="Segoe UI 2"/>
                <a:cs typeface="Segoe UI 2"/>
                <a:sym typeface="Segoe UI 2"/>
              </a:rPr>
              <a:t>, 2021, Canada created a statutory holiday called National Day for Truth &amp; Reconciliation to honor these victims of the Residential School system</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September 30</a:t>
            </a:r>
            <a:r>
              <a:rPr lang="en-US" spc="91" baseline="30000" dirty="0">
                <a:solidFill>
                  <a:srgbClr val="4F5055"/>
                </a:solidFill>
                <a:latin typeface="Segoe UI 2"/>
                <a:ea typeface="Segoe UI 2"/>
                <a:cs typeface="Segoe UI 2"/>
                <a:sym typeface="Segoe UI 2"/>
              </a:rPr>
              <a:t>th</a:t>
            </a:r>
            <a:r>
              <a:rPr lang="en-US" spc="91" dirty="0">
                <a:solidFill>
                  <a:srgbClr val="4F5055"/>
                </a:solidFill>
                <a:latin typeface="Segoe UI 2"/>
                <a:ea typeface="Segoe UI 2"/>
                <a:cs typeface="Segoe UI 2"/>
                <a:sym typeface="Segoe UI 2"/>
              </a:rPr>
              <a:t> is also known as Orange Shirt Day, inspired by Phyllis Webstad</a:t>
            </a:r>
          </a:p>
          <a:p>
            <a:pPr marL="285750" indent="-285750" algn="l">
              <a:lnSpc>
                <a:spcPts val="2463"/>
              </a:lnSpc>
              <a:buFont typeface="Arial" panose="020B0604020202020204" pitchFamily="34" charset="0"/>
              <a:buChar char="•"/>
            </a:pPr>
            <a:endParaRPr lang="en-US" spc="91" dirty="0">
              <a:solidFill>
                <a:srgbClr val="4F5055"/>
              </a:solidFill>
              <a:latin typeface="Segoe UI 2"/>
              <a:ea typeface="Segoe UI 2"/>
              <a:cs typeface="Segoe UI 2"/>
              <a:sym typeface="Segoe UI 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13322-36B6-66D1-6B86-566E744C954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DAFCAA0-F748-0EC6-5CB1-2057A1949E65}"/>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BD46A6A4-9133-7F16-E92A-8B2360AB6A42}"/>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049DD5"/>
            </a:solidFill>
          </p:spPr>
          <p:txBody>
            <a:bodyPr/>
            <a:lstStyle/>
            <a:p>
              <a:endParaRPr lang="en-CA"/>
            </a:p>
          </p:txBody>
        </p:sp>
        <p:sp>
          <p:nvSpPr>
            <p:cNvPr id="4" name="TextBox 4">
              <a:extLst>
                <a:ext uri="{FF2B5EF4-FFF2-40B4-BE49-F238E27FC236}">
                  <a16:creationId xmlns:a16="http://schemas.microsoft.com/office/drawing/2014/main" id="{B4DCB638-06EA-42AD-3C83-2279E23E7FD8}"/>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9EC7A893-EBC4-A6AE-F44D-845C05D84D6D}"/>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7D9DD628-8BA6-A84B-7182-88603E5D6DC3}"/>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1B786AA5-E1C1-81E0-BFEB-E071E8D3F70F}"/>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403889C2-4871-C63B-A645-CA00E7B7D42F}"/>
              </a:ext>
            </a:extLst>
          </p:cNvPr>
          <p:cNvSpPr txBox="1"/>
          <p:nvPr/>
        </p:nvSpPr>
        <p:spPr>
          <a:xfrm>
            <a:off x="1143000" y="1293061"/>
            <a:ext cx="8534400" cy="383438"/>
          </a:xfrm>
          <a:prstGeom prst="rect">
            <a:avLst/>
          </a:prstGeom>
        </p:spPr>
        <p:txBody>
          <a:bodyPr wrap="square" lIns="0" tIns="0" rIns="0" bIns="0" rtlCol="0" anchor="t">
            <a:spAutoFit/>
          </a:bodyPr>
          <a:lstStyle/>
          <a:p>
            <a:pPr algn="l">
              <a:lnSpc>
                <a:spcPts val="2874"/>
              </a:lnSpc>
            </a:pPr>
            <a:r>
              <a:rPr lang="en-US" sz="3600" spc="-94" dirty="0">
                <a:solidFill>
                  <a:srgbClr val="4F5055"/>
                </a:solidFill>
                <a:latin typeface="Segoe UI 3" panose="020B0604020202020204" charset="0"/>
                <a:ea typeface="Segoe UI 3" panose="020B0604020202020204" charset="0"/>
                <a:cs typeface="Segoe UI 2"/>
                <a:sym typeface="Segoe UI 2"/>
              </a:rPr>
              <a:t>Starlight Tours</a:t>
            </a:r>
          </a:p>
        </p:txBody>
      </p:sp>
      <p:sp>
        <p:nvSpPr>
          <p:cNvPr id="9" name="TextBox 6">
            <a:extLst>
              <a:ext uri="{FF2B5EF4-FFF2-40B4-BE49-F238E27FC236}">
                <a16:creationId xmlns:a16="http://schemas.microsoft.com/office/drawing/2014/main" id="{802FE5F0-71BB-9E05-246B-C3A9B1A90A6B}"/>
              </a:ext>
            </a:extLst>
          </p:cNvPr>
          <p:cNvSpPr txBox="1"/>
          <p:nvPr/>
        </p:nvSpPr>
        <p:spPr>
          <a:xfrm>
            <a:off x="910663" y="1887504"/>
            <a:ext cx="7776138" cy="2851743"/>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Starlight Tours are when Indigenous Peoples are picked up by police and driven out of town, their shoes are removed and overrepresented walk back to home in freezing cold temperatures</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past and current corrections, First Nations men and women are still overrepresented in our correction facilities, when only approximately 4.9% of Canada’s population is First Nations, yet within our prison systems First Nations represent approximately 70% of people incarcerated</a:t>
            </a: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4079659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84907-837F-F590-6BF1-480D01037E4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0903B36-0A24-3CBB-BBF9-7BAE2FDAB91F}"/>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CB3E8B7E-E76D-311E-DBD2-BDCF2ABD886E}"/>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A5C639"/>
            </a:solidFill>
          </p:spPr>
          <p:txBody>
            <a:bodyPr/>
            <a:lstStyle/>
            <a:p>
              <a:endParaRPr lang="en-CA"/>
            </a:p>
          </p:txBody>
        </p:sp>
        <p:sp>
          <p:nvSpPr>
            <p:cNvPr id="4" name="TextBox 4">
              <a:extLst>
                <a:ext uri="{FF2B5EF4-FFF2-40B4-BE49-F238E27FC236}">
                  <a16:creationId xmlns:a16="http://schemas.microsoft.com/office/drawing/2014/main" id="{D5A5BE10-A798-9636-20EE-7A51741628DA}"/>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937FE99D-ACCF-E1EE-31FF-4BA9D75829D0}"/>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19CE820D-7249-0F12-4171-D10C001A2E1C}"/>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93CF1003-89BE-04C0-AF53-6C5EF01B9184}"/>
              </a:ext>
            </a:extLst>
          </p:cNvPr>
          <p:cNvSpPr txBox="1"/>
          <p:nvPr/>
        </p:nvSpPr>
        <p:spPr>
          <a:xfrm>
            <a:off x="5571973" y="6411278"/>
            <a:ext cx="3450107" cy="613309"/>
          </a:xfrm>
          <a:prstGeom prst="rect">
            <a:avLst/>
          </a:prstGeom>
        </p:spPr>
        <p:txBody>
          <a:bodyPr wrap="square" lIns="0" tIns="0" rIns="0" bIns="0" rtlCol="0" anchor="t">
            <a:spAutoFit/>
          </a:bodyPr>
          <a:lstStyle/>
          <a:p>
            <a:pPr marL="0" lvl="0" indent="0" algn="ctr">
              <a:lnSpc>
                <a:spcPts val="2520"/>
              </a:lnSpc>
              <a:spcBef>
                <a:spcPct val="0"/>
              </a:spcBef>
            </a:pPr>
            <a:r>
              <a:rPr lang="en-US" sz="1800" dirty="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44326081-EAF1-FD27-4D9A-CE95BE5B7CCD}"/>
              </a:ext>
            </a:extLst>
          </p:cNvPr>
          <p:cNvSpPr txBox="1"/>
          <p:nvPr/>
        </p:nvSpPr>
        <p:spPr>
          <a:xfrm>
            <a:off x="1219200" y="1307400"/>
            <a:ext cx="7650480" cy="383438"/>
          </a:xfrm>
          <a:prstGeom prst="rect">
            <a:avLst/>
          </a:prstGeom>
        </p:spPr>
        <p:txBody>
          <a:bodyPr wrap="square" lIns="0" tIns="0" rIns="0" bIns="0" rtlCol="0" anchor="t">
            <a:spAutoFit/>
          </a:bodyPr>
          <a:lstStyle/>
          <a:p>
            <a:pPr algn="l">
              <a:lnSpc>
                <a:spcPts val="2874"/>
              </a:lnSpc>
            </a:pPr>
            <a:r>
              <a:rPr lang="en-US" sz="3600" spc="-94" dirty="0">
                <a:solidFill>
                  <a:srgbClr val="4F5055"/>
                </a:solidFill>
                <a:latin typeface="Segoe UI 3" panose="020B0604020202020204" charset="0"/>
                <a:ea typeface="Segoe UI 3" panose="020B0604020202020204" charset="0"/>
                <a:cs typeface="Segoe UI 2"/>
                <a:sym typeface="Segoe UI 2"/>
              </a:rPr>
              <a:t>Allyship – Call In Call Out Language</a:t>
            </a:r>
          </a:p>
        </p:txBody>
      </p:sp>
      <p:sp>
        <p:nvSpPr>
          <p:cNvPr id="9" name="TextBox 6">
            <a:extLst>
              <a:ext uri="{FF2B5EF4-FFF2-40B4-BE49-F238E27FC236}">
                <a16:creationId xmlns:a16="http://schemas.microsoft.com/office/drawing/2014/main" id="{F016EEA4-35E3-D3B9-0A46-289612E54F9A}"/>
              </a:ext>
            </a:extLst>
          </p:cNvPr>
          <p:cNvSpPr txBox="1"/>
          <p:nvPr/>
        </p:nvSpPr>
        <p:spPr>
          <a:xfrm>
            <a:off x="1032583" y="1814169"/>
            <a:ext cx="7959017" cy="5090111"/>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How do we create allyship?</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We need to take the time to learn about Canada’s history of Indigenous people and how they have been treated, Residential School systems, and the 60’s Scoop, and the resulting effects of these systems</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We need to create safe places for learning and sharing</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We stand alongside our First Nations brothers and sisters in their journey to reconcile and heal from past atrocities </a:t>
            </a:r>
          </a:p>
          <a:p>
            <a:pPr marL="285750" indent="-285750">
              <a:lnSpc>
                <a:spcPts val="2463"/>
              </a:lnSpc>
              <a:buFont typeface="Arial" panose="020B0604020202020204" pitchFamily="34" charset="0"/>
              <a:buChar char="•"/>
            </a:pPr>
            <a:r>
              <a:rPr lang="en-US" b="1" spc="91" dirty="0">
                <a:solidFill>
                  <a:srgbClr val="4F5055"/>
                </a:solidFill>
                <a:latin typeface="Segoe UI 2"/>
                <a:ea typeface="Segoe UI 2"/>
                <a:cs typeface="Segoe UI 2"/>
                <a:sym typeface="Segoe UI 2"/>
              </a:rPr>
              <a:t>Call In: </a:t>
            </a:r>
            <a:r>
              <a:rPr lang="en-US" spc="91" dirty="0">
                <a:solidFill>
                  <a:srgbClr val="4F5055"/>
                </a:solidFill>
                <a:latin typeface="Segoe UI 2"/>
                <a:ea typeface="Segoe UI 2"/>
                <a:cs typeface="Segoe UI 2"/>
                <a:sym typeface="Segoe UI 2"/>
              </a:rPr>
              <a:t>When safe to do so, we can meet with said individuals or groups of people to discuss what needs to be changed</a:t>
            </a:r>
          </a:p>
          <a:p>
            <a:pPr marL="285750" indent="-285750" algn="l">
              <a:lnSpc>
                <a:spcPts val="2463"/>
              </a:lnSpc>
              <a:buFont typeface="Arial" panose="020B0604020202020204" pitchFamily="34" charset="0"/>
              <a:buChar char="•"/>
            </a:pPr>
            <a:r>
              <a:rPr lang="en-US" b="1" spc="91" dirty="0">
                <a:solidFill>
                  <a:srgbClr val="4F5055"/>
                </a:solidFill>
                <a:latin typeface="Segoe UI 2"/>
                <a:ea typeface="Segoe UI 2"/>
                <a:cs typeface="Segoe UI 2"/>
                <a:sym typeface="Segoe UI 2"/>
              </a:rPr>
              <a:t>Call Out: </a:t>
            </a:r>
            <a:r>
              <a:rPr lang="en-US" spc="91" dirty="0">
                <a:solidFill>
                  <a:srgbClr val="4F5055"/>
                </a:solidFill>
                <a:latin typeface="Segoe UI 2"/>
                <a:ea typeface="Segoe UI 2"/>
                <a:cs typeface="Segoe UI 2"/>
                <a:sym typeface="Segoe UI 2"/>
              </a:rPr>
              <a:t>When we see something, we address it in the here and now, when it is safe to do so</a:t>
            </a:r>
          </a:p>
          <a:p>
            <a:pPr marL="285750" indent="-285750" algn="l">
              <a:lnSpc>
                <a:spcPts val="2463"/>
              </a:lnSpc>
              <a:buFont typeface="Arial" panose="020B0604020202020204" pitchFamily="34" charset="0"/>
              <a:buChar char="•"/>
            </a:pPr>
            <a:endParaRPr lang="en-US"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24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24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4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3841140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2C535-B4A5-1CDD-D448-F3F52AB4C77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C360BD2-8CEA-0234-9A1B-516BEE1C206C}"/>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47573078-E7CE-4DFA-49D4-7815C04840DF}"/>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F7991D"/>
            </a:solidFill>
          </p:spPr>
          <p:txBody>
            <a:bodyPr/>
            <a:lstStyle/>
            <a:p>
              <a:endParaRPr lang="en-CA"/>
            </a:p>
          </p:txBody>
        </p:sp>
        <p:sp>
          <p:nvSpPr>
            <p:cNvPr id="4" name="TextBox 4">
              <a:extLst>
                <a:ext uri="{FF2B5EF4-FFF2-40B4-BE49-F238E27FC236}">
                  <a16:creationId xmlns:a16="http://schemas.microsoft.com/office/drawing/2014/main" id="{F4DE7C7E-351E-0AAE-8C40-DA24267B905F}"/>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5124502B-D9AD-8B4D-877A-3EF74258FC77}"/>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ED3D52F4-BCE6-A908-09D6-73D6177DB852}"/>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98249740-2EFA-450A-F74D-83A2275C21F3}"/>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F258E19F-85BC-002B-E60F-F3E671FD6F9D}"/>
              </a:ext>
            </a:extLst>
          </p:cNvPr>
          <p:cNvSpPr txBox="1"/>
          <p:nvPr/>
        </p:nvSpPr>
        <p:spPr>
          <a:xfrm>
            <a:off x="910663" y="1332907"/>
            <a:ext cx="7650480" cy="395108"/>
          </a:xfrm>
          <a:prstGeom prst="rect">
            <a:avLst/>
          </a:prstGeom>
        </p:spPr>
        <p:txBody>
          <a:bodyPr wrap="square" lIns="0" tIns="0" rIns="0" bIns="0" rtlCol="0" anchor="t">
            <a:spAutoFit/>
          </a:bodyPr>
          <a:lstStyle/>
          <a:p>
            <a:pPr algn="l">
              <a:lnSpc>
                <a:spcPts val="2874"/>
              </a:lnSpc>
            </a:pPr>
            <a:r>
              <a:rPr lang="en-US" sz="4000" spc="-94" dirty="0">
                <a:solidFill>
                  <a:srgbClr val="4F5055"/>
                </a:solidFill>
                <a:latin typeface="Segoe UI 3" panose="020B0604020202020204" charset="0"/>
                <a:ea typeface="Segoe UI 3" panose="020B0604020202020204" charset="0"/>
                <a:cs typeface="Segoe UI 2"/>
                <a:sym typeface="Segoe UI 2"/>
              </a:rPr>
              <a:t>TRC 94 Calls to Action</a:t>
            </a:r>
          </a:p>
        </p:txBody>
      </p:sp>
      <p:sp>
        <p:nvSpPr>
          <p:cNvPr id="10" name="TextBox 6">
            <a:extLst>
              <a:ext uri="{FF2B5EF4-FFF2-40B4-BE49-F238E27FC236}">
                <a16:creationId xmlns:a16="http://schemas.microsoft.com/office/drawing/2014/main" id="{AF85DC17-0CE8-8597-F169-806658001CC2}"/>
              </a:ext>
            </a:extLst>
          </p:cNvPr>
          <p:cNvSpPr txBox="1"/>
          <p:nvPr/>
        </p:nvSpPr>
        <p:spPr>
          <a:xfrm>
            <a:off x="910663" y="1887503"/>
            <a:ext cx="7650480" cy="2210542"/>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2012, Truth and Reconciliation Commission of Canada was formed to address the atrocities of what happened to the First Nations peoples of Canada and the systems that supported this</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In 2015, the 94 Calls to Action came into effect</a:t>
            </a:r>
          </a:p>
          <a:p>
            <a:pPr marL="285750" indent="-285750" algn="l">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The first five Calls to Action refer to our child welfare system.</a:t>
            </a: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
        <p:nvSpPr>
          <p:cNvPr id="11" name="TextBox 6">
            <a:extLst>
              <a:ext uri="{FF2B5EF4-FFF2-40B4-BE49-F238E27FC236}">
                <a16:creationId xmlns:a16="http://schemas.microsoft.com/office/drawing/2014/main" id="{D9214105-91E6-D045-32D9-213F2E870667}"/>
              </a:ext>
            </a:extLst>
          </p:cNvPr>
          <p:cNvSpPr txBox="1"/>
          <p:nvPr/>
        </p:nvSpPr>
        <p:spPr>
          <a:xfrm>
            <a:off x="1051560" y="3884140"/>
            <a:ext cx="7650480" cy="2210542"/>
          </a:xfrm>
          <a:prstGeom prst="rect">
            <a:avLst/>
          </a:prstGeom>
        </p:spPr>
        <p:txBody>
          <a:bodyPr wrap="square" lIns="0" tIns="0" rIns="0" bIns="0" rtlCol="0" anchor="t">
            <a:spAutoFit/>
          </a:bodyPr>
          <a:lstStyle/>
          <a:p>
            <a:pPr algn="ctr">
              <a:lnSpc>
                <a:spcPts val="2463"/>
              </a:lnSpc>
            </a:pPr>
            <a:r>
              <a:rPr lang="en-US" b="1" i="1" spc="91" dirty="0">
                <a:solidFill>
                  <a:srgbClr val="4F5055"/>
                </a:solidFill>
                <a:latin typeface="Segoe UI 2"/>
                <a:ea typeface="Segoe UI 2"/>
                <a:cs typeface="Segoe UI 2"/>
                <a:sym typeface="Segoe UI 2"/>
              </a:rPr>
              <a:t>“We have described for you a mountain, we have shown you the path to the top. We call upon you to do the climbing.”</a:t>
            </a:r>
          </a:p>
          <a:p>
            <a:pPr algn="ctr">
              <a:lnSpc>
                <a:spcPts val="2463"/>
              </a:lnSpc>
            </a:pPr>
            <a:endParaRPr lang="en-US" b="1" i="1" spc="91" dirty="0">
              <a:solidFill>
                <a:srgbClr val="4F5055"/>
              </a:solidFill>
              <a:latin typeface="Segoe UI 2"/>
              <a:ea typeface="Segoe UI 2"/>
              <a:cs typeface="Segoe UI 2"/>
              <a:sym typeface="Segoe UI 2"/>
            </a:endParaRPr>
          </a:p>
          <a:p>
            <a:pPr algn="ctr">
              <a:lnSpc>
                <a:spcPts val="2463"/>
              </a:lnSpc>
            </a:pPr>
            <a:r>
              <a:rPr lang="en-US" spc="91" dirty="0">
                <a:solidFill>
                  <a:srgbClr val="4F5055"/>
                </a:solidFill>
                <a:latin typeface="Segoe UI 2"/>
                <a:ea typeface="Segoe UI 2"/>
                <a:cs typeface="Segoe UI 2"/>
                <a:sym typeface="Segoe UI 2"/>
              </a:rPr>
              <a:t>-Senator Murray Sinclair</a:t>
            </a:r>
          </a:p>
          <a:p>
            <a:pPr algn="ctr">
              <a:lnSpc>
                <a:spcPts val="2463"/>
              </a:lnSpc>
            </a:pPr>
            <a:r>
              <a:rPr lang="en-US" spc="91" dirty="0">
                <a:solidFill>
                  <a:srgbClr val="4F5055"/>
                </a:solidFill>
                <a:latin typeface="Segoe UI 2"/>
                <a:ea typeface="Segoe UI 2"/>
                <a:cs typeface="Segoe UI 2"/>
                <a:sym typeface="Segoe UI 2"/>
              </a:rPr>
              <a:t>Truth and Reconciliation Chair, June 2015</a:t>
            </a: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129199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D3006-A8B5-04E0-167F-8F0E68A732F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F674BC3-109B-2130-F3D9-B8FB730AD5C3}"/>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0C312CB8-04CD-9C0A-14F5-CD829C0C5527}"/>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F7991D"/>
            </a:solidFill>
          </p:spPr>
          <p:txBody>
            <a:bodyPr/>
            <a:lstStyle/>
            <a:p>
              <a:endParaRPr lang="en-CA"/>
            </a:p>
          </p:txBody>
        </p:sp>
        <p:sp>
          <p:nvSpPr>
            <p:cNvPr id="4" name="TextBox 4">
              <a:extLst>
                <a:ext uri="{FF2B5EF4-FFF2-40B4-BE49-F238E27FC236}">
                  <a16:creationId xmlns:a16="http://schemas.microsoft.com/office/drawing/2014/main" id="{818A0548-4EE5-CAED-F08C-0CD3F449748C}"/>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6312790D-84EB-5E0D-D4FF-92E435B73CDF}"/>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4294081A-9E7A-E02D-3C1B-AFA988F9E766}"/>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F702C1F6-62DD-E022-241B-EB5326F9B86B}"/>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40BF245D-4CF2-A23D-EBFB-B12095661747}"/>
              </a:ext>
            </a:extLst>
          </p:cNvPr>
          <p:cNvSpPr txBox="1"/>
          <p:nvPr/>
        </p:nvSpPr>
        <p:spPr>
          <a:xfrm>
            <a:off x="910663" y="1332907"/>
            <a:ext cx="7650480" cy="395108"/>
          </a:xfrm>
          <a:prstGeom prst="rect">
            <a:avLst/>
          </a:prstGeom>
        </p:spPr>
        <p:txBody>
          <a:bodyPr wrap="square" lIns="0" tIns="0" rIns="0" bIns="0" rtlCol="0" anchor="t">
            <a:spAutoFit/>
          </a:bodyPr>
          <a:lstStyle/>
          <a:p>
            <a:pPr algn="l">
              <a:lnSpc>
                <a:spcPts val="2874"/>
              </a:lnSpc>
            </a:pPr>
            <a:r>
              <a:rPr lang="en-US" sz="4000" spc="-94" dirty="0">
                <a:solidFill>
                  <a:srgbClr val="4F5055"/>
                </a:solidFill>
                <a:latin typeface="Segoe UI 3" panose="020B0604020202020204" charset="0"/>
                <a:ea typeface="Segoe UI 3" panose="020B0604020202020204" charset="0"/>
                <a:cs typeface="Segoe UI 2"/>
                <a:sym typeface="Segoe UI 2"/>
              </a:rPr>
              <a:t>TRC 94 Calls to Action</a:t>
            </a:r>
          </a:p>
        </p:txBody>
      </p:sp>
      <p:sp>
        <p:nvSpPr>
          <p:cNvPr id="10" name="TextBox 6">
            <a:extLst>
              <a:ext uri="{FF2B5EF4-FFF2-40B4-BE49-F238E27FC236}">
                <a16:creationId xmlns:a16="http://schemas.microsoft.com/office/drawing/2014/main" id="{D13D0E0D-503A-5C61-B7B7-A17340A228A3}"/>
              </a:ext>
            </a:extLst>
          </p:cNvPr>
          <p:cNvSpPr txBox="1"/>
          <p:nvPr/>
        </p:nvSpPr>
        <p:spPr>
          <a:xfrm>
            <a:off x="910663" y="1887503"/>
            <a:ext cx="7650480" cy="5095947"/>
          </a:xfrm>
          <a:prstGeom prst="rect">
            <a:avLst/>
          </a:prstGeom>
        </p:spPr>
        <p:txBody>
          <a:bodyPr wrap="square" lIns="0" tIns="0" rIns="0" bIns="0" rtlCol="0" anchor="t">
            <a:spAutoFit/>
          </a:bodyPr>
          <a:lstStyle/>
          <a:p>
            <a:pPr marL="285750" indent="-285750">
              <a:lnSpc>
                <a:spcPts val="2463"/>
              </a:lnSpc>
              <a:buFont typeface="Arial" panose="020B0604020202020204" pitchFamily="34" charset="0"/>
              <a:buChar char="•"/>
            </a:pPr>
            <a:r>
              <a:rPr lang="en-US" sz="1600" spc="91" dirty="0">
                <a:solidFill>
                  <a:srgbClr val="4F5055"/>
                </a:solidFill>
                <a:latin typeface="Segoe UI 2"/>
                <a:ea typeface="Segoe UI 2"/>
                <a:cs typeface="Segoe UI 2"/>
                <a:sym typeface="Segoe UI 2"/>
              </a:rPr>
              <a:t>1. </a:t>
            </a:r>
            <a:r>
              <a:rPr lang="en-US" sz="1600" i="1" dirty="0">
                <a:latin typeface="Segoe UI" panose="020B0502040204020203" pitchFamily="34" charset="0"/>
                <a:cs typeface="Segoe UI" panose="020B0502040204020203" pitchFamily="34" charset="0"/>
              </a:rPr>
              <a:t>We call upon the federal, provincial, territorial, and Aboriginal governments to commit to reducing the number of Aboriginal children in care by: (ii) Providing adequate resources to enable Aboriginal communities and child-welfare organizations to keep Aboriginal families together where it is safe to do so, and to keep children in culturally appropriate environments, regardless of where they reside.</a:t>
            </a:r>
          </a:p>
          <a:p>
            <a:pPr marL="285750" indent="-285750">
              <a:lnSpc>
                <a:spcPts val="2463"/>
              </a:lnSpc>
              <a:buFont typeface="Arial" panose="020B0604020202020204" pitchFamily="34" charset="0"/>
              <a:buChar char="•"/>
            </a:pPr>
            <a:endParaRPr lang="en-US" sz="1600" i="1" dirty="0">
              <a:latin typeface="Segoe UI" panose="020B0502040204020203" pitchFamily="34" charset="0"/>
              <a:cs typeface="Segoe UI" panose="020B0502040204020203" pitchFamily="34" charset="0"/>
            </a:endParaRPr>
          </a:p>
          <a:p>
            <a:pPr marL="285750" indent="-285750">
              <a:lnSpc>
                <a:spcPts val="2463"/>
              </a:lnSpc>
              <a:buFont typeface="Arial" panose="020B0604020202020204" pitchFamily="34" charset="0"/>
              <a:buChar char="•"/>
            </a:pPr>
            <a:r>
              <a:rPr lang="en-US" sz="1600" i="1" dirty="0">
                <a:latin typeface="Segoe UI" panose="020B0502040204020203" pitchFamily="34" charset="0"/>
                <a:cs typeface="Segoe UI" panose="020B0502040204020203" pitchFamily="34" charset="0"/>
              </a:rPr>
              <a:t>2. We call upon the federal government, in collaboration with the provinces   and territories, to prepare and publish annual reports on the number of Aboriginal children (First Nations, Inuit, and Métis) who are in care, compared with non-Aboriginal children, as well as the reasons for apprehension, the total spending on preventive and care services by child-welfare agencies, and the effectiveness of various interventions.</a:t>
            </a:r>
            <a:endParaRPr lang="en-CA" sz="1600" dirty="0">
              <a:latin typeface="Segoe UI" panose="020B0502040204020203" pitchFamily="34" charset="0"/>
              <a:cs typeface="Segoe UI" panose="020B0502040204020203" pitchFamily="34" charset="0"/>
            </a:endParaRPr>
          </a:p>
          <a:p>
            <a:pPr marL="285750" indent="-285750">
              <a:lnSpc>
                <a:spcPts val="2463"/>
              </a:lnSpc>
              <a:buFont typeface="Arial" panose="020B0604020202020204" pitchFamily="34" charset="0"/>
              <a:buChar char="•"/>
            </a:pPr>
            <a:endParaRPr lang="en-CA" sz="1400" dirty="0">
              <a:latin typeface="Segoe UI" panose="020B0502040204020203" pitchFamily="34" charset="0"/>
              <a:cs typeface="Segoe UI" panose="020B0502040204020203" pitchFamily="34" charset="0"/>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
        <p:nvSpPr>
          <p:cNvPr id="11" name="TextBox 6">
            <a:extLst>
              <a:ext uri="{FF2B5EF4-FFF2-40B4-BE49-F238E27FC236}">
                <a16:creationId xmlns:a16="http://schemas.microsoft.com/office/drawing/2014/main" id="{0DD70DC5-5944-E415-8EF3-2218113F111B}"/>
              </a:ext>
            </a:extLst>
          </p:cNvPr>
          <p:cNvSpPr txBox="1"/>
          <p:nvPr/>
        </p:nvSpPr>
        <p:spPr>
          <a:xfrm>
            <a:off x="1051560" y="3884140"/>
            <a:ext cx="7650480" cy="607539"/>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272777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AF5E9-6FEE-4CB8-6E8C-59F13B8FBAC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6E99BE6-132F-1FEE-A081-08E78F7E7E84}"/>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AC5A5623-57A7-6027-AF28-DCEBD9CADDD4}"/>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F7991D"/>
            </a:solidFill>
          </p:spPr>
          <p:txBody>
            <a:bodyPr/>
            <a:lstStyle/>
            <a:p>
              <a:endParaRPr lang="en-CA"/>
            </a:p>
          </p:txBody>
        </p:sp>
        <p:sp>
          <p:nvSpPr>
            <p:cNvPr id="4" name="TextBox 4">
              <a:extLst>
                <a:ext uri="{FF2B5EF4-FFF2-40B4-BE49-F238E27FC236}">
                  <a16:creationId xmlns:a16="http://schemas.microsoft.com/office/drawing/2014/main" id="{9BC0F83A-AB60-281E-EBAA-C60B2A19B3F5}"/>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1505B8C7-9DCA-3B87-1AAF-744D8682F7F8}"/>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6984E46C-5C49-E32F-9675-454BD9314969}"/>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EEAB327E-3D70-E47A-1F18-D567A8B77576}"/>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50F099B7-1428-AEF3-FAB1-7811B3FF3F42}"/>
              </a:ext>
            </a:extLst>
          </p:cNvPr>
          <p:cNvSpPr txBox="1"/>
          <p:nvPr/>
        </p:nvSpPr>
        <p:spPr>
          <a:xfrm>
            <a:off x="910663" y="1332907"/>
            <a:ext cx="7650480" cy="395108"/>
          </a:xfrm>
          <a:prstGeom prst="rect">
            <a:avLst/>
          </a:prstGeom>
        </p:spPr>
        <p:txBody>
          <a:bodyPr wrap="square" lIns="0" tIns="0" rIns="0" bIns="0" rtlCol="0" anchor="t">
            <a:spAutoFit/>
          </a:bodyPr>
          <a:lstStyle/>
          <a:p>
            <a:pPr algn="l">
              <a:lnSpc>
                <a:spcPts val="2874"/>
              </a:lnSpc>
            </a:pPr>
            <a:r>
              <a:rPr lang="en-US" sz="4000" spc="-94" dirty="0">
                <a:solidFill>
                  <a:srgbClr val="4F5055"/>
                </a:solidFill>
                <a:latin typeface="Segoe UI 3" panose="020B0604020202020204" charset="0"/>
                <a:ea typeface="Segoe UI 3" panose="020B0604020202020204" charset="0"/>
                <a:cs typeface="Segoe UI 2"/>
                <a:sym typeface="Segoe UI 2"/>
              </a:rPr>
              <a:t>TRC 94 Calls to Action</a:t>
            </a:r>
          </a:p>
        </p:txBody>
      </p:sp>
      <p:sp>
        <p:nvSpPr>
          <p:cNvPr id="10" name="TextBox 6">
            <a:extLst>
              <a:ext uri="{FF2B5EF4-FFF2-40B4-BE49-F238E27FC236}">
                <a16:creationId xmlns:a16="http://schemas.microsoft.com/office/drawing/2014/main" id="{0FE7F66C-BDF0-669C-E23D-3FED2DDF8263}"/>
              </a:ext>
            </a:extLst>
          </p:cNvPr>
          <p:cNvSpPr txBox="1"/>
          <p:nvPr/>
        </p:nvSpPr>
        <p:spPr>
          <a:xfrm>
            <a:off x="910663" y="1887503"/>
            <a:ext cx="7650480" cy="4134145"/>
          </a:xfrm>
          <a:prstGeom prst="rect">
            <a:avLst/>
          </a:prstGeom>
        </p:spPr>
        <p:txBody>
          <a:bodyPr wrap="square" lIns="0" tIns="0" rIns="0" bIns="0" rtlCol="0" anchor="t">
            <a:spAutoFit/>
          </a:bodyPr>
          <a:lstStyle/>
          <a:p>
            <a:pPr marL="285750" indent="-285750">
              <a:lnSpc>
                <a:spcPts val="2463"/>
              </a:lnSpc>
              <a:buFont typeface="Arial" panose="020B0604020202020204" pitchFamily="34" charset="0"/>
              <a:buChar char="•"/>
            </a:pPr>
            <a:r>
              <a:rPr lang="en-CA" sz="1600" dirty="0">
                <a:latin typeface="Segoe UI" panose="020B0502040204020203" pitchFamily="34" charset="0"/>
                <a:cs typeface="Segoe UI" panose="020B0502040204020203" pitchFamily="34" charset="0"/>
              </a:rPr>
              <a:t>3. </a:t>
            </a:r>
            <a:r>
              <a:rPr lang="en-US" sz="1600" i="1" dirty="0">
                <a:latin typeface="Segoe UI" panose="020B0502040204020203" pitchFamily="34" charset="0"/>
                <a:cs typeface="Segoe UI" panose="020B0502040204020203" pitchFamily="34" charset="0"/>
              </a:rPr>
              <a:t>We call upon all levels of government to fully implement Jordan’s Principle.</a:t>
            </a:r>
          </a:p>
          <a:p>
            <a:pPr>
              <a:lnSpc>
                <a:spcPts val="2463"/>
              </a:lnSpc>
            </a:pPr>
            <a:endParaRPr lang="en-US" sz="1600" i="1" dirty="0">
              <a:latin typeface="Segoe UI" panose="020B0502040204020203" pitchFamily="34" charset="0"/>
              <a:cs typeface="Segoe UI" panose="020B0502040204020203" pitchFamily="34" charset="0"/>
            </a:endParaRPr>
          </a:p>
          <a:p>
            <a:pPr marL="285750" indent="-285750">
              <a:lnSpc>
                <a:spcPts val="2463"/>
              </a:lnSpc>
              <a:buFont typeface="Arial" panose="020B0604020202020204" pitchFamily="34" charset="0"/>
              <a:buChar char="•"/>
            </a:pPr>
            <a:r>
              <a:rPr lang="en-US" sz="1600" i="1" dirty="0">
                <a:latin typeface="Segoe UI" panose="020B0502040204020203" pitchFamily="34" charset="0"/>
                <a:cs typeface="Segoe UI" panose="020B0502040204020203" pitchFamily="34" charset="0"/>
              </a:rPr>
              <a:t>4. We call upon the federal government to enact Aboriginal child-welfare legislation that establishes national standards for Aboriginal child apprehension and custody cases and includes principles that: (iii) Establish, as an important priority, a requirement that placements of Aboriginal children into temporary and permanent care be culturally appropriate.</a:t>
            </a:r>
          </a:p>
          <a:p>
            <a:pPr marL="285750" indent="-285750">
              <a:lnSpc>
                <a:spcPts val="2463"/>
              </a:lnSpc>
              <a:buFont typeface="Arial" panose="020B0604020202020204" pitchFamily="34" charset="0"/>
              <a:buChar char="•"/>
            </a:pPr>
            <a:endParaRPr lang="en-CA" sz="1600" dirty="0">
              <a:latin typeface="Segoe UI" panose="020B0502040204020203" pitchFamily="34" charset="0"/>
              <a:cs typeface="Segoe UI" panose="020B0502040204020203" pitchFamily="34" charset="0"/>
            </a:endParaRPr>
          </a:p>
          <a:p>
            <a:pPr marL="285750" indent="-285750">
              <a:lnSpc>
                <a:spcPts val="2463"/>
              </a:lnSpc>
              <a:buFont typeface="Arial" panose="020B0604020202020204" pitchFamily="34" charset="0"/>
              <a:buChar char="•"/>
            </a:pPr>
            <a:r>
              <a:rPr lang="en-US" sz="1600" i="1" dirty="0">
                <a:latin typeface="Segoe UI" panose="020B0502040204020203" pitchFamily="34" charset="0"/>
                <a:cs typeface="Segoe UI" panose="020B0502040204020203" pitchFamily="34" charset="0"/>
              </a:rPr>
              <a:t>5. We call upon the federal, provincial, territorial, and Aboriginal governments to develop culturally appropriate parenting programs for Aboriginal families.</a:t>
            </a:r>
            <a:endParaRPr lang="en-CA" sz="1600" dirty="0">
              <a:latin typeface="Segoe UI" panose="020B0502040204020203" pitchFamily="34" charset="0"/>
              <a:cs typeface="Segoe UI" panose="020B0502040204020203" pitchFamily="34" charset="0"/>
            </a:endParaRPr>
          </a:p>
          <a:p>
            <a:pPr marL="285750" indent="-285750">
              <a:lnSpc>
                <a:spcPts val="2463"/>
              </a:lnSpc>
              <a:buFont typeface="Arial" panose="020B0604020202020204" pitchFamily="34" charset="0"/>
              <a:buChar char="•"/>
            </a:pPr>
            <a:endParaRPr lang="en-CA" sz="1400" dirty="0">
              <a:latin typeface="Segoe UI" panose="020B0502040204020203" pitchFamily="34" charset="0"/>
              <a:cs typeface="Segoe UI" panose="020B0502040204020203" pitchFamily="34" charset="0"/>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
        <p:nvSpPr>
          <p:cNvPr id="11" name="TextBox 6">
            <a:extLst>
              <a:ext uri="{FF2B5EF4-FFF2-40B4-BE49-F238E27FC236}">
                <a16:creationId xmlns:a16="http://schemas.microsoft.com/office/drawing/2014/main" id="{BFF42F0D-937D-F6E7-D5C5-68E0CA09AB95}"/>
              </a:ext>
            </a:extLst>
          </p:cNvPr>
          <p:cNvSpPr txBox="1"/>
          <p:nvPr/>
        </p:nvSpPr>
        <p:spPr>
          <a:xfrm>
            <a:off x="1051560" y="3884140"/>
            <a:ext cx="7650480" cy="607539"/>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1109174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9E03A-F8F3-D9AB-5155-B9F63861129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C401EE0-87CE-F5CD-374E-4640302FBC66}"/>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3B4BD8E0-0445-4293-DE94-26A0FD280EC4}"/>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049DD5"/>
            </a:solidFill>
          </p:spPr>
          <p:txBody>
            <a:bodyPr/>
            <a:lstStyle/>
            <a:p>
              <a:endParaRPr lang="en-CA"/>
            </a:p>
          </p:txBody>
        </p:sp>
        <p:sp>
          <p:nvSpPr>
            <p:cNvPr id="4" name="TextBox 4">
              <a:extLst>
                <a:ext uri="{FF2B5EF4-FFF2-40B4-BE49-F238E27FC236}">
                  <a16:creationId xmlns:a16="http://schemas.microsoft.com/office/drawing/2014/main" id="{991A793E-5056-907B-B2C9-3E739BCE7EDB}"/>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876464A3-0702-989B-DF46-105FF6E5AAD7}"/>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81FD1800-BE77-EEA5-4DB7-BF9BB507DD9D}"/>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5B17FE9C-85F3-0296-CCB8-494D1B5D6394}"/>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dirty="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56BB36B5-7BF0-1835-66FD-509ADB1AB998}"/>
              </a:ext>
            </a:extLst>
          </p:cNvPr>
          <p:cNvSpPr txBox="1"/>
          <p:nvPr/>
        </p:nvSpPr>
        <p:spPr>
          <a:xfrm>
            <a:off x="910663" y="1222899"/>
            <a:ext cx="8534400" cy="755335"/>
          </a:xfrm>
          <a:prstGeom prst="rect">
            <a:avLst/>
          </a:prstGeom>
        </p:spPr>
        <p:txBody>
          <a:bodyPr wrap="square" lIns="0" tIns="0" rIns="0" bIns="0" rtlCol="0" anchor="t">
            <a:spAutoFit/>
          </a:bodyPr>
          <a:lstStyle/>
          <a:p>
            <a:pPr>
              <a:lnSpc>
                <a:spcPts val="2874"/>
              </a:lnSpc>
            </a:pPr>
            <a:r>
              <a:rPr lang="en-US" sz="3600" spc="-94" dirty="0">
                <a:solidFill>
                  <a:srgbClr val="4F5055"/>
                </a:solidFill>
                <a:latin typeface="Segoe UI 3" panose="020B0604020202020204" charset="0"/>
                <a:ea typeface="Segoe UI 3" panose="020B0604020202020204" charset="0"/>
                <a:cs typeface="Segoe UI 2"/>
                <a:sym typeface="Segoe UI 2"/>
              </a:rPr>
              <a:t>Creating Connection &amp; Belonging</a:t>
            </a:r>
          </a:p>
          <a:p>
            <a:pPr algn="l">
              <a:lnSpc>
                <a:spcPts val="2874"/>
              </a:lnSpc>
            </a:pPr>
            <a:endParaRPr lang="en-US" sz="3600" spc="-94" dirty="0">
              <a:solidFill>
                <a:srgbClr val="4F5055"/>
              </a:solidFill>
              <a:latin typeface="Segoe UI 2"/>
              <a:ea typeface="Segoe UI 2"/>
              <a:cs typeface="Segoe UI 2"/>
              <a:sym typeface="Segoe UI 2"/>
            </a:endParaRPr>
          </a:p>
        </p:txBody>
      </p:sp>
      <p:sp>
        <p:nvSpPr>
          <p:cNvPr id="9" name="TextBox 6">
            <a:extLst>
              <a:ext uri="{FF2B5EF4-FFF2-40B4-BE49-F238E27FC236}">
                <a16:creationId xmlns:a16="http://schemas.microsoft.com/office/drawing/2014/main" id="{F96A80C8-E000-1F88-519C-B3F81E0EBB04}"/>
              </a:ext>
            </a:extLst>
          </p:cNvPr>
          <p:cNvSpPr txBox="1"/>
          <p:nvPr/>
        </p:nvSpPr>
        <p:spPr>
          <a:xfrm>
            <a:off x="943777" y="1812305"/>
            <a:ext cx="7650480" cy="3492944"/>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US" sz="2000" spc="91" dirty="0">
                <a:solidFill>
                  <a:srgbClr val="4F5055"/>
                </a:solidFill>
                <a:latin typeface="Segoe UI 2"/>
                <a:ea typeface="Segoe UI 2"/>
                <a:cs typeface="Segoe UI 2"/>
                <a:sym typeface="Segoe UI 2"/>
              </a:rPr>
              <a:t>How do we create connection and belonging when so much has been lost?</a:t>
            </a:r>
          </a:p>
          <a:p>
            <a:pPr marL="285750" indent="-285750" algn="l">
              <a:lnSpc>
                <a:spcPts val="2463"/>
              </a:lnSpc>
              <a:buFont typeface="Arial" panose="020B0604020202020204" pitchFamily="34" charset="0"/>
              <a:buChar char="•"/>
            </a:pPr>
            <a:r>
              <a:rPr lang="en-US" sz="2000" spc="91" dirty="0">
                <a:solidFill>
                  <a:srgbClr val="4F5055"/>
                </a:solidFill>
                <a:latin typeface="Segoe UI 2"/>
                <a:ea typeface="Segoe UI 2"/>
                <a:cs typeface="Segoe UI 2"/>
                <a:sym typeface="Segoe UI 2"/>
              </a:rPr>
              <a:t>Supporting First Nations peoples of Canada to learn and preserve their languages, traditions, culture, and their connection with their nation, band, and Mother Earth</a:t>
            </a:r>
          </a:p>
          <a:p>
            <a:pPr marL="285750" indent="-285750" algn="l">
              <a:lnSpc>
                <a:spcPts val="2463"/>
              </a:lnSpc>
              <a:buFont typeface="Arial" panose="020B0604020202020204" pitchFamily="34" charset="0"/>
              <a:buChar char="•"/>
            </a:pPr>
            <a:r>
              <a:rPr lang="en-US" sz="2000" spc="91" dirty="0">
                <a:solidFill>
                  <a:srgbClr val="4F5055"/>
                </a:solidFill>
                <a:latin typeface="Segoe UI 2"/>
                <a:ea typeface="Segoe UI 2"/>
                <a:cs typeface="Segoe UI 2"/>
                <a:sym typeface="Segoe UI 2"/>
              </a:rPr>
              <a:t>This includes creating opportunities for child and adults to learn about who they are, where they come from, and who they are connected to</a:t>
            </a: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16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56950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89200" y="0"/>
            <a:ext cx="3564400" cy="7315200"/>
          </a:xfrm>
          <a:custGeom>
            <a:avLst/>
            <a:gdLst/>
            <a:ahLst/>
            <a:cxnLst/>
            <a:rect l="l" t="t" r="r" b="b"/>
            <a:pathLst>
              <a:path w="3564400" h="7315200">
                <a:moveTo>
                  <a:pt x="0" y="0"/>
                </a:moveTo>
                <a:lnTo>
                  <a:pt x="3564400" y="0"/>
                </a:lnTo>
                <a:lnTo>
                  <a:pt x="3564400" y="7315200"/>
                </a:lnTo>
                <a:lnTo>
                  <a:pt x="0" y="7315200"/>
                </a:lnTo>
                <a:lnTo>
                  <a:pt x="0" y="0"/>
                </a:lnTo>
                <a:close/>
              </a:path>
            </a:pathLst>
          </a:custGeom>
          <a:blipFill>
            <a:blip r:embed="rId2"/>
            <a:stretch>
              <a:fillRect l="-18431" r="-18431"/>
            </a:stretch>
          </a:blipFill>
        </p:spPr>
        <p:txBody>
          <a:bodyPr/>
          <a:lstStyle/>
          <a:p>
            <a:endParaRPr lang="en-CA"/>
          </a:p>
        </p:txBody>
      </p:sp>
      <p:sp>
        <p:nvSpPr>
          <p:cNvPr id="4" name="TextBox 4"/>
          <p:cNvSpPr txBox="1"/>
          <p:nvPr/>
        </p:nvSpPr>
        <p:spPr>
          <a:xfrm>
            <a:off x="731520" y="1813044"/>
            <a:ext cx="5288280" cy="2210542"/>
          </a:xfrm>
          <a:prstGeom prst="rect">
            <a:avLst/>
          </a:prstGeom>
        </p:spPr>
        <p:txBody>
          <a:bodyPr wrap="square" lIns="0" tIns="0" rIns="0" bIns="0" rtlCol="0" anchor="t">
            <a:spAutoFit/>
          </a:bodyPr>
          <a:lstStyle/>
          <a:p>
            <a:pPr marL="285750" indent="-285750" algn="l">
              <a:lnSpc>
                <a:spcPts val="2463"/>
              </a:lnSpc>
              <a:buFont typeface="Arial" panose="020B0604020202020204" pitchFamily="34" charset="0"/>
              <a:buChar char="•"/>
            </a:pPr>
            <a:r>
              <a:rPr lang="en-CA" i="0" dirty="0">
                <a:solidFill>
                  <a:srgbClr val="4F5055"/>
                </a:solidFill>
                <a:effectLst/>
                <a:latin typeface="Segoe UI 2" panose="020B0604020202020204" charset="0"/>
                <a:cs typeface="Segoe UI 2" panose="020B0604020202020204" charset="0"/>
              </a:rPr>
              <a:t>Indigenous Education Consultant position</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Indigenous Learning &amp; Sharing Circle</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TRC Learning &amp; Sharing Circles</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Raven Room</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Smudging</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Updating Forms</a:t>
            </a:r>
          </a:p>
          <a:p>
            <a:pPr marL="285750" indent="-285750" algn="l">
              <a:lnSpc>
                <a:spcPts val="2463"/>
              </a:lnSpc>
              <a:buFont typeface="Arial" panose="020B0604020202020204" pitchFamily="34" charset="0"/>
              <a:buChar char="•"/>
            </a:pPr>
            <a:r>
              <a:rPr lang="en-CA" spc="91" dirty="0">
                <a:solidFill>
                  <a:srgbClr val="4F5055"/>
                </a:solidFill>
                <a:latin typeface="Segoe UI 2" panose="020B0604020202020204" charset="0"/>
                <a:ea typeface="Segoe UI 2"/>
                <a:cs typeface="Segoe UI 2" panose="020B0604020202020204" charset="0"/>
                <a:sym typeface="Segoe UI 2"/>
              </a:rPr>
              <a:t>Staff Trainings</a:t>
            </a:r>
            <a:endParaRPr lang="en-US" spc="91" dirty="0">
              <a:solidFill>
                <a:srgbClr val="4F5055"/>
              </a:solidFill>
              <a:latin typeface="Segoe UI 2" panose="020B0604020202020204" charset="0"/>
              <a:ea typeface="Segoe UI 2"/>
              <a:cs typeface="Segoe UI 2" panose="020B0604020202020204" charset="0"/>
              <a:sym typeface="Segoe UI 2"/>
            </a:endParaRPr>
          </a:p>
        </p:txBody>
      </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sp>
        <p:nvSpPr>
          <p:cNvPr id="6" name="TextBox 2">
            <a:extLst>
              <a:ext uri="{FF2B5EF4-FFF2-40B4-BE49-F238E27FC236}">
                <a16:creationId xmlns:a16="http://schemas.microsoft.com/office/drawing/2014/main" id="{11743FCC-E40E-CEBF-49C8-40A95C405322}"/>
              </a:ext>
            </a:extLst>
          </p:cNvPr>
          <p:cNvSpPr txBox="1"/>
          <p:nvPr/>
        </p:nvSpPr>
        <p:spPr>
          <a:xfrm>
            <a:off x="731520" y="609600"/>
            <a:ext cx="4800600" cy="779829"/>
          </a:xfrm>
          <a:prstGeom prst="rect">
            <a:avLst/>
          </a:prstGeom>
        </p:spPr>
        <p:txBody>
          <a:bodyPr wrap="square" lIns="0" tIns="0" rIns="0" bIns="0" rtlCol="0" anchor="t">
            <a:spAutoFit/>
          </a:bodyPr>
          <a:lstStyle/>
          <a:p>
            <a:pPr algn="l">
              <a:lnSpc>
                <a:spcPts val="6938"/>
              </a:lnSpc>
            </a:pPr>
            <a:r>
              <a:rPr lang="en-US" sz="4000" dirty="0">
                <a:solidFill>
                  <a:srgbClr val="4F5055"/>
                </a:solidFill>
                <a:latin typeface="Segoe UI 3"/>
                <a:ea typeface="Segoe UI 3"/>
                <a:cs typeface="Segoe UI 3"/>
                <a:sym typeface="Segoe UI 3"/>
              </a:rPr>
              <a:t>Indigenizing WFC</a:t>
            </a:r>
          </a:p>
        </p:txBody>
      </p:sp>
      <p:pic>
        <p:nvPicPr>
          <p:cNvPr id="8" name="Picture 7" descr="A room with chairs and a mural on the wall&#10;&#10;Description automatically generated">
            <a:extLst>
              <a:ext uri="{FF2B5EF4-FFF2-40B4-BE49-F238E27FC236}">
                <a16:creationId xmlns:a16="http://schemas.microsoft.com/office/drawing/2014/main" id="{39D64867-E317-BF22-2DA8-94D13D136D83}"/>
              </a:ext>
            </a:extLst>
          </p:cNvPr>
          <p:cNvPicPr>
            <a:picLocks noChangeAspect="1"/>
          </p:cNvPicPr>
          <p:nvPr/>
        </p:nvPicPr>
        <p:blipFill>
          <a:blip r:embed="rId4">
            <a:extLst>
              <a:ext uri="{28A0092B-C50C-407E-A947-70E740481C1C}">
                <a14:useLocalDpi xmlns:a14="http://schemas.microsoft.com/office/drawing/2010/main" val="0"/>
              </a:ext>
            </a:extLst>
          </a:blip>
          <a:srcRect l="-1" r="-10483"/>
          <a:stretch/>
        </p:blipFill>
        <p:spPr>
          <a:xfrm>
            <a:off x="6189200" y="8546"/>
            <a:ext cx="6558815" cy="7391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1FB3-8FF3-B98F-D2BF-01A0B72867B1}"/>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EE0C545C-B6AA-2EB3-E52D-04DF06C4EC76}"/>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TextBox 2">
            <a:extLst>
              <a:ext uri="{FF2B5EF4-FFF2-40B4-BE49-F238E27FC236}">
                <a16:creationId xmlns:a16="http://schemas.microsoft.com/office/drawing/2014/main" id="{9DEF1DEA-E981-ADA9-01FD-DE27D7449D4C}"/>
              </a:ext>
            </a:extLst>
          </p:cNvPr>
          <p:cNvSpPr txBox="1"/>
          <p:nvPr/>
        </p:nvSpPr>
        <p:spPr>
          <a:xfrm>
            <a:off x="952500" y="808673"/>
            <a:ext cx="7848600" cy="1497974"/>
          </a:xfrm>
          <a:prstGeom prst="rect">
            <a:avLst/>
          </a:prstGeom>
        </p:spPr>
        <p:txBody>
          <a:bodyPr wrap="square" lIns="0" tIns="0" rIns="0" bIns="0" rtlCol="0" anchor="t">
            <a:spAutoFit/>
          </a:bodyPr>
          <a:lstStyle/>
          <a:p>
            <a:pPr algn="ctr">
              <a:lnSpc>
                <a:spcPts val="5600"/>
              </a:lnSpc>
            </a:pPr>
            <a:r>
              <a:rPr lang="en-US" sz="4000" dirty="0">
                <a:solidFill>
                  <a:srgbClr val="4F5055"/>
                </a:solidFill>
                <a:latin typeface="Segoe UI 3"/>
                <a:ea typeface="Segoe UI 3"/>
                <a:cs typeface="Segoe UI 3"/>
                <a:sym typeface="Segoe UI 3"/>
              </a:rPr>
              <a:t>Question and </a:t>
            </a:r>
          </a:p>
          <a:p>
            <a:pPr algn="ctr">
              <a:lnSpc>
                <a:spcPts val="6938"/>
              </a:lnSpc>
            </a:pPr>
            <a:r>
              <a:rPr lang="en-US" sz="4000" dirty="0">
                <a:solidFill>
                  <a:srgbClr val="4F5055"/>
                </a:solidFill>
                <a:latin typeface="Segoe UI 3"/>
                <a:ea typeface="Segoe UI 3"/>
                <a:cs typeface="Segoe UI 3"/>
                <a:sym typeface="Segoe UI 3"/>
              </a:rPr>
              <a:t>Discussion Space</a:t>
            </a:r>
          </a:p>
        </p:txBody>
      </p:sp>
      <p:grpSp>
        <p:nvGrpSpPr>
          <p:cNvPr id="3" name="Group 2">
            <a:extLst>
              <a:ext uri="{FF2B5EF4-FFF2-40B4-BE49-F238E27FC236}">
                <a16:creationId xmlns:a16="http://schemas.microsoft.com/office/drawing/2014/main" id="{0A88EE6A-16F7-D71A-0635-240B98377EA2}"/>
              </a:ext>
            </a:extLst>
          </p:cNvPr>
          <p:cNvGrpSpPr/>
          <p:nvPr/>
        </p:nvGrpSpPr>
        <p:grpSpPr>
          <a:xfrm>
            <a:off x="-365760" y="-178967"/>
            <a:ext cx="11087247" cy="910487"/>
            <a:chOff x="0" y="0"/>
            <a:chExt cx="4106388" cy="337217"/>
          </a:xfrm>
        </p:grpSpPr>
        <p:sp>
          <p:nvSpPr>
            <p:cNvPr id="7" name="Freeform 3">
              <a:extLst>
                <a:ext uri="{FF2B5EF4-FFF2-40B4-BE49-F238E27FC236}">
                  <a16:creationId xmlns:a16="http://schemas.microsoft.com/office/drawing/2014/main" id="{29887C0E-A55D-56CF-6FDC-D67B0E430180}"/>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F7991D"/>
            </a:solidFill>
          </p:spPr>
          <p:txBody>
            <a:bodyPr/>
            <a:lstStyle/>
            <a:p>
              <a:endParaRPr lang="en-CA"/>
            </a:p>
          </p:txBody>
        </p:sp>
        <p:sp>
          <p:nvSpPr>
            <p:cNvPr id="9" name="TextBox 4">
              <a:extLst>
                <a:ext uri="{FF2B5EF4-FFF2-40B4-BE49-F238E27FC236}">
                  <a16:creationId xmlns:a16="http://schemas.microsoft.com/office/drawing/2014/main" id="{E4CFA6A7-1AD4-34F4-CA27-A9E49F96BA22}"/>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11" name="AutoShape 6">
            <a:extLst>
              <a:ext uri="{FF2B5EF4-FFF2-40B4-BE49-F238E27FC236}">
                <a16:creationId xmlns:a16="http://schemas.microsoft.com/office/drawing/2014/main" id="{A2EA016A-BBE5-ECC1-0A74-160577E2BBF9}"/>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15" name="TextBox 7">
            <a:extLst>
              <a:ext uri="{FF2B5EF4-FFF2-40B4-BE49-F238E27FC236}">
                <a16:creationId xmlns:a16="http://schemas.microsoft.com/office/drawing/2014/main" id="{A2876709-4811-9365-BC5A-F6B619D415C7}"/>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dirty="0">
                <a:solidFill>
                  <a:srgbClr val="F7991D"/>
                </a:solidFill>
                <a:latin typeface="Segoe UI 6"/>
                <a:ea typeface="Segoe UI 6"/>
                <a:cs typeface="Segoe UI 6"/>
                <a:sym typeface="Segoe UI 6"/>
              </a:rPr>
              <a:t>All families reach their full potential.</a:t>
            </a:r>
          </a:p>
        </p:txBody>
      </p:sp>
      <p:sp>
        <p:nvSpPr>
          <p:cNvPr id="17" name="TextBox 4">
            <a:extLst>
              <a:ext uri="{FF2B5EF4-FFF2-40B4-BE49-F238E27FC236}">
                <a16:creationId xmlns:a16="http://schemas.microsoft.com/office/drawing/2014/main" id="{945ADB2C-615F-8DCE-D263-79F2655C584E}"/>
              </a:ext>
            </a:extLst>
          </p:cNvPr>
          <p:cNvSpPr txBox="1"/>
          <p:nvPr/>
        </p:nvSpPr>
        <p:spPr>
          <a:xfrm>
            <a:off x="952500" y="2795825"/>
            <a:ext cx="7848600" cy="1723549"/>
          </a:xfrm>
          <a:prstGeom prst="rect">
            <a:avLst/>
          </a:prstGeom>
        </p:spPr>
        <p:txBody>
          <a:bodyPr wrap="square" lIns="0" tIns="0" rIns="0" bIns="0" rtlCol="0" anchor="t">
            <a:spAutoFit/>
          </a:bodyPr>
          <a:lstStyle/>
          <a:p>
            <a:pPr lvl="0"/>
            <a:r>
              <a:rPr lang="en-US" sz="2800" dirty="0">
                <a:latin typeface="Segoe UI" panose="020B0502040204020203" pitchFamily="34" charset="0"/>
                <a:cs typeface="Segoe UI" panose="020B0502040204020203" pitchFamily="34" charset="0"/>
              </a:rPr>
              <a:t>How do we create our own Acts of Reconciliation on </a:t>
            </a:r>
            <a:r>
              <a:rPr lang="en-US" sz="2800" dirty="0">
                <a:latin typeface="Segoe UI 2" panose="020B0604020202020204" charset="0"/>
                <a:cs typeface="Segoe UI 2" panose="020B0604020202020204" charset="0"/>
              </a:rPr>
              <a:t>September</a:t>
            </a:r>
            <a:r>
              <a:rPr lang="en-US" sz="2800" dirty="0">
                <a:latin typeface="Segoe UI" panose="020B0502040204020203" pitchFamily="34" charset="0"/>
                <a:cs typeface="Segoe UI" panose="020B0502040204020203" pitchFamily="34" charset="0"/>
              </a:rPr>
              <a:t> 30th within our agencies we work for/within ourselves/all year around (i.e. wear our Orange Shirt throughout the year)</a:t>
            </a:r>
          </a:p>
        </p:txBody>
      </p:sp>
    </p:spTree>
    <p:extLst>
      <p:ext uri="{BB962C8B-B14F-4D97-AF65-F5344CB8AC3E}">
        <p14:creationId xmlns:p14="http://schemas.microsoft.com/office/powerpoint/2010/main" val="177810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22A9A-C21C-C228-4CB6-3F5B3124E61E}"/>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5D3A04E8-40BD-39A6-5E38-B78397A11DCA}"/>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TextBox 2">
            <a:extLst>
              <a:ext uri="{FF2B5EF4-FFF2-40B4-BE49-F238E27FC236}">
                <a16:creationId xmlns:a16="http://schemas.microsoft.com/office/drawing/2014/main" id="{9AF9FE62-FDFB-9B09-F2F0-04F1AA00036B}"/>
              </a:ext>
            </a:extLst>
          </p:cNvPr>
          <p:cNvSpPr txBox="1"/>
          <p:nvPr/>
        </p:nvSpPr>
        <p:spPr>
          <a:xfrm>
            <a:off x="952500" y="808673"/>
            <a:ext cx="7848600" cy="779829"/>
          </a:xfrm>
          <a:prstGeom prst="rect">
            <a:avLst/>
          </a:prstGeom>
        </p:spPr>
        <p:txBody>
          <a:bodyPr wrap="square" lIns="0" tIns="0" rIns="0" bIns="0" rtlCol="0" anchor="t">
            <a:spAutoFit/>
          </a:bodyPr>
          <a:lstStyle/>
          <a:p>
            <a:pPr algn="ctr">
              <a:lnSpc>
                <a:spcPts val="6938"/>
              </a:lnSpc>
            </a:pPr>
            <a:r>
              <a:rPr lang="en-US" sz="4000" dirty="0">
                <a:solidFill>
                  <a:srgbClr val="4F5055"/>
                </a:solidFill>
                <a:latin typeface="Segoe UI 3"/>
                <a:ea typeface="Segoe UI 3"/>
                <a:cs typeface="Segoe UI 3"/>
                <a:sym typeface="Segoe UI 3"/>
              </a:rPr>
              <a:t>Take-Away Questions</a:t>
            </a:r>
          </a:p>
        </p:txBody>
      </p:sp>
      <p:sp>
        <p:nvSpPr>
          <p:cNvPr id="11" name="AutoShape 6">
            <a:extLst>
              <a:ext uri="{FF2B5EF4-FFF2-40B4-BE49-F238E27FC236}">
                <a16:creationId xmlns:a16="http://schemas.microsoft.com/office/drawing/2014/main" id="{2A79B8F5-2EA1-68C1-152B-FBCE13F71050}"/>
              </a:ext>
            </a:extLst>
          </p:cNvPr>
          <p:cNvSpPr/>
          <p:nvPr/>
        </p:nvSpPr>
        <p:spPr>
          <a:xfrm>
            <a:off x="731520" y="60923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15" name="TextBox 7">
            <a:extLst>
              <a:ext uri="{FF2B5EF4-FFF2-40B4-BE49-F238E27FC236}">
                <a16:creationId xmlns:a16="http://schemas.microsoft.com/office/drawing/2014/main" id="{81218362-6895-21D2-7BC3-103A3EF2071A}"/>
              </a:ext>
            </a:extLst>
          </p:cNvPr>
          <p:cNvSpPr txBox="1"/>
          <p:nvPr/>
        </p:nvSpPr>
        <p:spPr>
          <a:xfrm>
            <a:off x="5571973" y="6411278"/>
            <a:ext cx="3450107" cy="306705"/>
          </a:xfrm>
          <a:prstGeom prst="rect">
            <a:avLst/>
          </a:prstGeom>
        </p:spPr>
        <p:txBody>
          <a:bodyPr lIns="0" tIns="0" rIns="0" bIns="0" rtlCol="0" anchor="t">
            <a:spAutoFit/>
          </a:bodyPr>
          <a:lstStyle/>
          <a:p>
            <a:pPr marL="0" lvl="0" indent="0" algn="ctr">
              <a:lnSpc>
                <a:spcPts val="2520"/>
              </a:lnSpc>
              <a:spcBef>
                <a:spcPct val="0"/>
              </a:spcBef>
            </a:pPr>
            <a:r>
              <a:rPr lang="en-US" sz="1800" dirty="0">
                <a:solidFill>
                  <a:srgbClr val="F7991D"/>
                </a:solidFill>
                <a:latin typeface="Segoe UI 6"/>
                <a:ea typeface="Segoe UI 6"/>
                <a:cs typeface="Segoe UI 6"/>
                <a:sym typeface="Segoe UI 6"/>
              </a:rPr>
              <a:t>All families reach their full potential.</a:t>
            </a:r>
          </a:p>
        </p:txBody>
      </p:sp>
      <p:grpSp>
        <p:nvGrpSpPr>
          <p:cNvPr id="2" name="Group 2">
            <a:extLst>
              <a:ext uri="{FF2B5EF4-FFF2-40B4-BE49-F238E27FC236}">
                <a16:creationId xmlns:a16="http://schemas.microsoft.com/office/drawing/2014/main" id="{F18A8246-E02E-8295-CB3F-92114BADD0E3}"/>
              </a:ext>
            </a:extLst>
          </p:cNvPr>
          <p:cNvGrpSpPr/>
          <p:nvPr/>
        </p:nvGrpSpPr>
        <p:grpSpPr>
          <a:xfrm>
            <a:off x="-365760" y="-178967"/>
            <a:ext cx="11087247" cy="910487"/>
            <a:chOff x="0" y="0"/>
            <a:chExt cx="4106388" cy="337217"/>
          </a:xfrm>
        </p:grpSpPr>
        <p:sp>
          <p:nvSpPr>
            <p:cNvPr id="4" name="Freeform 3">
              <a:extLst>
                <a:ext uri="{FF2B5EF4-FFF2-40B4-BE49-F238E27FC236}">
                  <a16:creationId xmlns:a16="http://schemas.microsoft.com/office/drawing/2014/main" id="{C2CAC4BB-CE73-AB75-49E7-8C3AEDC77416}"/>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049DD5"/>
            </a:solidFill>
          </p:spPr>
          <p:txBody>
            <a:bodyPr/>
            <a:lstStyle/>
            <a:p>
              <a:endParaRPr lang="en-CA"/>
            </a:p>
          </p:txBody>
        </p:sp>
        <p:sp>
          <p:nvSpPr>
            <p:cNvPr id="8" name="TextBox 4">
              <a:extLst>
                <a:ext uri="{FF2B5EF4-FFF2-40B4-BE49-F238E27FC236}">
                  <a16:creationId xmlns:a16="http://schemas.microsoft.com/office/drawing/2014/main" id="{9FDB86C2-0DD7-CFA3-256A-C08C7D1D0942}"/>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13" name="TextBox 12">
            <a:extLst>
              <a:ext uri="{FF2B5EF4-FFF2-40B4-BE49-F238E27FC236}">
                <a16:creationId xmlns:a16="http://schemas.microsoft.com/office/drawing/2014/main" id="{9B877A96-8BCF-710F-3F73-6CAEEEC48B97}"/>
              </a:ext>
            </a:extLst>
          </p:cNvPr>
          <p:cNvSpPr txBox="1"/>
          <p:nvPr/>
        </p:nvSpPr>
        <p:spPr>
          <a:xfrm>
            <a:off x="725424" y="2087940"/>
            <a:ext cx="5541264" cy="1569660"/>
          </a:xfrm>
          <a:prstGeom prst="rect">
            <a:avLst/>
          </a:prstGeom>
          <a:noFill/>
        </p:spPr>
        <p:txBody>
          <a:bodyPr wrap="square">
            <a:spAutoFit/>
          </a:bodyPr>
          <a:lstStyle/>
          <a:p>
            <a:pPr lvl="0"/>
            <a:r>
              <a:rPr lang="en-US" sz="2400" dirty="0">
                <a:effectLst/>
                <a:latin typeface="Segoe UI 2" panose="020B0604020202020204" charset="0"/>
                <a:ea typeface="Times New Roman" panose="02020603050405020304" pitchFamily="18" charset="0"/>
                <a:cs typeface="Segoe UI 2" panose="020B0604020202020204" charset="0"/>
              </a:rPr>
              <a:t>How do we hold the discomfort of what we’re learning, while recognizing our own relationship to systems that have caused harm?</a:t>
            </a:r>
            <a:endParaRPr lang="en-US" sz="2400" dirty="0">
              <a:effectLst/>
              <a:latin typeface="Segoe UI 2" panose="020B0604020202020204" charset="0"/>
              <a:ea typeface="Aptos" panose="020B0004020202020204" pitchFamily="34" charset="0"/>
              <a:cs typeface="Segoe UI 2" panose="020B0604020202020204" charset="0"/>
            </a:endParaRPr>
          </a:p>
        </p:txBody>
      </p:sp>
      <p:sp>
        <p:nvSpPr>
          <p:cNvPr id="16" name="TextBox 15">
            <a:extLst>
              <a:ext uri="{FF2B5EF4-FFF2-40B4-BE49-F238E27FC236}">
                <a16:creationId xmlns:a16="http://schemas.microsoft.com/office/drawing/2014/main" id="{748DEC9B-D945-C20B-7F8A-6DCF00DCAF68}"/>
              </a:ext>
            </a:extLst>
          </p:cNvPr>
          <p:cNvSpPr txBox="1"/>
          <p:nvPr/>
        </p:nvSpPr>
        <p:spPr>
          <a:xfrm>
            <a:off x="3496056" y="4157038"/>
            <a:ext cx="5541264" cy="1200329"/>
          </a:xfrm>
          <a:prstGeom prst="rect">
            <a:avLst/>
          </a:prstGeom>
          <a:noFill/>
        </p:spPr>
        <p:txBody>
          <a:bodyPr wrap="square">
            <a:spAutoFit/>
          </a:bodyPr>
          <a:lstStyle/>
          <a:p>
            <a:pPr lvl="0"/>
            <a:r>
              <a:rPr lang="en-US" sz="2400" dirty="0">
                <a:effectLst/>
                <a:latin typeface="Segoe UI 2" panose="020B0604020202020204" charset="0"/>
                <a:ea typeface="Times New Roman" panose="02020603050405020304" pitchFamily="18" charset="0"/>
                <a:cs typeface="Segoe UI 2" panose="020B0604020202020204" charset="0"/>
              </a:rPr>
              <a:t>Land Acknowledgements: What is the purpose of doing them and who does them?</a:t>
            </a:r>
            <a:endParaRPr lang="en-US" sz="2400" dirty="0">
              <a:effectLst/>
              <a:latin typeface="Segoe UI 2" panose="020B0604020202020204" charset="0"/>
              <a:ea typeface="Aptos" panose="020B0004020202020204" pitchFamily="34" charset="0"/>
              <a:cs typeface="Segoe UI 2" panose="020B0604020202020204" charset="0"/>
            </a:endParaRPr>
          </a:p>
        </p:txBody>
      </p:sp>
    </p:spTree>
    <p:extLst>
      <p:ext uri="{BB962C8B-B14F-4D97-AF65-F5344CB8AC3E}">
        <p14:creationId xmlns:p14="http://schemas.microsoft.com/office/powerpoint/2010/main" val="363819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FF05C-F20D-2CC0-F66F-805F4FD330F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0BF759F-2B50-3B31-DFB0-5241EE10292C}"/>
              </a:ext>
            </a:extLst>
          </p:cNvPr>
          <p:cNvGrpSpPr/>
          <p:nvPr/>
        </p:nvGrpSpPr>
        <p:grpSpPr>
          <a:xfrm>
            <a:off x="-365760" y="-178967"/>
            <a:ext cx="11087247" cy="910487"/>
            <a:chOff x="0" y="0"/>
            <a:chExt cx="4106388" cy="337217"/>
          </a:xfrm>
        </p:grpSpPr>
        <p:sp>
          <p:nvSpPr>
            <p:cNvPr id="3" name="Freeform 3">
              <a:extLst>
                <a:ext uri="{FF2B5EF4-FFF2-40B4-BE49-F238E27FC236}">
                  <a16:creationId xmlns:a16="http://schemas.microsoft.com/office/drawing/2014/main" id="{188F1A4E-BE0C-B189-AFA6-2140BF91D6E7}"/>
                </a:ext>
              </a:extLst>
            </p:cNvPr>
            <p:cNvSpPr/>
            <p:nvPr/>
          </p:nvSpPr>
          <p:spPr>
            <a:xfrm>
              <a:off x="0" y="0"/>
              <a:ext cx="4106388" cy="337217"/>
            </a:xfrm>
            <a:custGeom>
              <a:avLst/>
              <a:gdLst/>
              <a:ahLst/>
              <a:cxnLst/>
              <a:rect l="l" t="t" r="r" b="b"/>
              <a:pathLst>
                <a:path w="4106388" h="337217">
                  <a:moveTo>
                    <a:pt x="25138" y="0"/>
                  </a:moveTo>
                  <a:lnTo>
                    <a:pt x="4081250" y="0"/>
                  </a:lnTo>
                  <a:cubicBezTo>
                    <a:pt x="4087917" y="0"/>
                    <a:pt x="4094311" y="2648"/>
                    <a:pt x="4099025" y="7363"/>
                  </a:cubicBezTo>
                  <a:cubicBezTo>
                    <a:pt x="4103739" y="12077"/>
                    <a:pt x="4106388" y="18471"/>
                    <a:pt x="4106388" y="25138"/>
                  </a:cubicBezTo>
                  <a:lnTo>
                    <a:pt x="4106388" y="312079"/>
                  </a:lnTo>
                  <a:cubicBezTo>
                    <a:pt x="4106388" y="325963"/>
                    <a:pt x="4095133" y="337217"/>
                    <a:pt x="4081250" y="337217"/>
                  </a:cubicBezTo>
                  <a:lnTo>
                    <a:pt x="25138" y="337217"/>
                  </a:lnTo>
                  <a:cubicBezTo>
                    <a:pt x="18471" y="337217"/>
                    <a:pt x="12077" y="334569"/>
                    <a:pt x="7363" y="329855"/>
                  </a:cubicBezTo>
                  <a:cubicBezTo>
                    <a:pt x="2648" y="325140"/>
                    <a:pt x="0" y="318746"/>
                    <a:pt x="0" y="312079"/>
                  </a:cubicBezTo>
                  <a:lnTo>
                    <a:pt x="0" y="25138"/>
                  </a:lnTo>
                  <a:cubicBezTo>
                    <a:pt x="0" y="18471"/>
                    <a:pt x="2648" y="12077"/>
                    <a:pt x="7363" y="7363"/>
                  </a:cubicBezTo>
                  <a:cubicBezTo>
                    <a:pt x="12077" y="2648"/>
                    <a:pt x="18471" y="0"/>
                    <a:pt x="25138" y="0"/>
                  </a:cubicBezTo>
                  <a:close/>
                </a:path>
              </a:pathLst>
            </a:custGeom>
            <a:solidFill>
              <a:srgbClr val="A5C639"/>
            </a:solidFill>
          </p:spPr>
          <p:txBody>
            <a:bodyPr/>
            <a:lstStyle/>
            <a:p>
              <a:endParaRPr lang="en-CA"/>
            </a:p>
          </p:txBody>
        </p:sp>
        <p:sp>
          <p:nvSpPr>
            <p:cNvPr id="4" name="TextBox 4">
              <a:extLst>
                <a:ext uri="{FF2B5EF4-FFF2-40B4-BE49-F238E27FC236}">
                  <a16:creationId xmlns:a16="http://schemas.microsoft.com/office/drawing/2014/main" id="{4D20DEF2-41E0-97F6-7A03-C1653DE93086}"/>
                </a:ext>
              </a:extLst>
            </p:cNvPr>
            <p:cNvSpPr txBox="1"/>
            <p:nvPr/>
          </p:nvSpPr>
          <p:spPr>
            <a:xfrm>
              <a:off x="0" y="-28575"/>
              <a:ext cx="4106388" cy="365792"/>
            </a:xfrm>
            <a:prstGeom prst="rect">
              <a:avLst/>
            </a:prstGeom>
          </p:spPr>
          <p:txBody>
            <a:bodyPr lIns="50800" tIns="50800" rIns="50800" bIns="50800" rtlCol="0" anchor="ctr"/>
            <a:lstStyle/>
            <a:p>
              <a:pPr algn="ctr">
                <a:lnSpc>
                  <a:spcPts val="2549"/>
                </a:lnSpc>
              </a:pPr>
              <a:endParaRPr/>
            </a:p>
          </p:txBody>
        </p:sp>
      </p:grpSp>
      <p:sp>
        <p:nvSpPr>
          <p:cNvPr id="5" name="Freeform 5">
            <a:extLst>
              <a:ext uri="{FF2B5EF4-FFF2-40B4-BE49-F238E27FC236}">
                <a16:creationId xmlns:a16="http://schemas.microsoft.com/office/drawing/2014/main" id="{86EEC484-12D5-DC90-BD9B-48D7DD374F52}"/>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AutoShape 6">
            <a:extLst>
              <a:ext uri="{FF2B5EF4-FFF2-40B4-BE49-F238E27FC236}">
                <a16:creationId xmlns:a16="http://schemas.microsoft.com/office/drawing/2014/main" id="{65A580C4-4C4A-DF59-2F32-FF83E4AB73E1}"/>
              </a:ext>
            </a:extLst>
          </p:cNvPr>
          <p:cNvSpPr/>
          <p:nvPr/>
        </p:nvSpPr>
        <p:spPr>
          <a:xfrm>
            <a:off x="731520" y="6172200"/>
            <a:ext cx="8290560" cy="0"/>
          </a:xfrm>
          <a:prstGeom prst="line">
            <a:avLst/>
          </a:prstGeom>
          <a:ln w="9525" cap="flat">
            <a:solidFill>
              <a:srgbClr val="000000"/>
            </a:solidFill>
            <a:prstDash val="solid"/>
            <a:headEnd type="none" w="sm" len="sm"/>
            <a:tailEnd type="none" w="sm" len="sm"/>
          </a:ln>
        </p:spPr>
        <p:txBody>
          <a:bodyPr/>
          <a:lstStyle/>
          <a:p>
            <a:endParaRPr lang="en-CA"/>
          </a:p>
        </p:txBody>
      </p:sp>
      <p:sp>
        <p:nvSpPr>
          <p:cNvPr id="7" name="TextBox 7">
            <a:extLst>
              <a:ext uri="{FF2B5EF4-FFF2-40B4-BE49-F238E27FC236}">
                <a16:creationId xmlns:a16="http://schemas.microsoft.com/office/drawing/2014/main" id="{1E4FDA8C-7A53-E2F9-75EC-242DB22412CB}"/>
              </a:ext>
            </a:extLst>
          </p:cNvPr>
          <p:cNvSpPr txBox="1"/>
          <p:nvPr/>
        </p:nvSpPr>
        <p:spPr>
          <a:xfrm>
            <a:off x="5571973" y="6411278"/>
            <a:ext cx="3450107" cy="613309"/>
          </a:xfrm>
          <a:prstGeom prst="rect">
            <a:avLst/>
          </a:prstGeom>
        </p:spPr>
        <p:txBody>
          <a:bodyPr wrap="square" lIns="0" tIns="0" rIns="0" bIns="0" rtlCol="0" anchor="t">
            <a:spAutoFit/>
          </a:bodyPr>
          <a:lstStyle/>
          <a:p>
            <a:pPr marL="0" lvl="0" indent="0" algn="ctr">
              <a:lnSpc>
                <a:spcPts val="2520"/>
              </a:lnSpc>
              <a:spcBef>
                <a:spcPct val="0"/>
              </a:spcBef>
            </a:pPr>
            <a:r>
              <a:rPr lang="en-US" sz="1800" dirty="0">
                <a:solidFill>
                  <a:srgbClr val="F7991D"/>
                </a:solidFill>
                <a:latin typeface="Segoe UI 6"/>
                <a:ea typeface="Segoe UI 6"/>
                <a:cs typeface="Segoe UI 6"/>
                <a:sym typeface="Segoe UI 6"/>
              </a:rPr>
              <a:t>All families reach their full potential.</a:t>
            </a:r>
          </a:p>
        </p:txBody>
      </p:sp>
      <p:sp>
        <p:nvSpPr>
          <p:cNvPr id="8" name="TextBox 2">
            <a:extLst>
              <a:ext uri="{FF2B5EF4-FFF2-40B4-BE49-F238E27FC236}">
                <a16:creationId xmlns:a16="http://schemas.microsoft.com/office/drawing/2014/main" id="{A3A8B606-C071-C3B6-D22E-E7B0ACA0A356}"/>
              </a:ext>
            </a:extLst>
          </p:cNvPr>
          <p:cNvSpPr txBox="1"/>
          <p:nvPr/>
        </p:nvSpPr>
        <p:spPr>
          <a:xfrm>
            <a:off x="1051559" y="1017243"/>
            <a:ext cx="7650480" cy="383438"/>
          </a:xfrm>
          <a:prstGeom prst="rect">
            <a:avLst/>
          </a:prstGeom>
        </p:spPr>
        <p:txBody>
          <a:bodyPr wrap="square" lIns="0" tIns="0" rIns="0" bIns="0" rtlCol="0" anchor="t">
            <a:spAutoFit/>
          </a:bodyPr>
          <a:lstStyle/>
          <a:p>
            <a:pPr algn="ctr">
              <a:lnSpc>
                <a:spcPts val="2874"/>
              </a:lnSpc>
            </a:pPr>
            <a:r>
              <a:rPr lang="en-US" sz="3600" spc="-94" dirty="0">
                <a:solidFill>
                  <a:srgbClr val="4F5055"/>
                </a:solidFill>
                <a:latin typeface="Segoe UI 3" panose="020B0604020202020204" charset="0"/>
                <a:ea typeface="Segoe UI 3" panose="020B0604020202020204" charset="0"/>
                <a:cs typeface="Segoe UI 2"/>
                <a:sym typeface="Segoe UI 2"/>
              </a:rPr>
              <a:t>What’s Next?</a:t>
            </a:r>
          </a:p>
        </p:txBody>
      </p:sp>
      <p:sp>
        <p:nvSpPr>
          <p:cNvPr id="9" name="TextBox 6">
            <a:extLst>
              <a:ext uri="{FF2B5EF4-FFF2-40B4-BE49-F238E27FC236}">
                <a16:creationId xmlns:a16="http://schemas.microsoft.com/office/drawing/2014/main" id="{8986E03C-43C4-33CC-BAF6-B15EC6D028D1}"/>
              </a:ext>
            </a:extLst>
          </p:cNvPr>
          <p:cNvSpPr txBox="1"/>
          <p:nvPr/>
        </p:nvSpPr>
        <p:spPr>
          <a:xfrm>
            <a:off x="562944" y="1691166"/>
            <a:ext cx="8627709" cy="5707716"/>
          </a:xfrm>
          <a:prstGeom prst="rect">
            <a:avLst/>
          </a:prstGeom>
        </p:spPr>
        <p:txBody>
          <a:bodyPr wrap="square" lIns="0" tIns="0" rIns="0" bIns="0" rtlCol="0" anchor="t">
            <a:spAutoFit/>
          </a:bodyPr>
          <a:lstStyle/>
          <a:p>
            <a:pPr marL="180000" indent="-285750" algn="l">
              <a:lnSpc>
                <a:spcPts val="2463"/>
              </a:lnSpc>
              <a:buFont typeface="Arial" panose="020B0604020202020204" pitchFamily="34" charset="0"/>
              <a:buChar char="•"/>
            </a:pPr>
            <a:r>
              <a:rPr lang="en-US" sz="2000" spc="91" dirty="0">
                <a:solidFill>
                  <a:srgbClr val="4F5055"/>
                </a:solidFill>
                <a:latin typeface="Segoe UI 2"/>
                <a:ea typeface="Segoe UI 2"/>
                <a:cs typeface="Segoe UI 2"/>
                <a:sym typeface="Segoe UI 2"/>
              </a:rPr>
              <a:t>Be curious! Be flexible!</a:t>
            </a:r>
          </a:p>
          <a:p>
            <a:pPr marL="285750" indent="-285750" algn="l">
              <a:lnSpc>
                <a:spcPts val="2463"/>
              </a:lnSpc>
              <a:spcBef>
                <a:spcPts val="600"/>
              </a:spcBef>
              <a:buFont typeface="Arial" panose="020B0604020202020204" pitchFamily="34" charset="0"/>
              <a:buChar char="•"/>
            </a:pPr>
            <a:r>
              <a:rPr lang="en-US" sz="2000" spc="91" dirty="0">
                <a:solidFill>
                  <a:srgbClr val="4F5055"/>
                </a:solidFill>
                <a:latin typeface="Segoe UI 2"/>
                <a:ea typeface="Segoe UI 2"/>
                <a:cs typeface="Segoe UI 2"/>
                <a:sym typeface="Segoe UI 2"/>
              </a:rPr>
              <a:t>Attend Indigenous events. If you know about it, it’s an invitation. </a:t>
            </a:r>
          </a:p>
          <a:p>
            <a:pPr marL="144000" indent="-285750" algn="l">
              <a:lnSpc>
                <a:spcPts val="2463"/>
              </a:lnSpc>
              <a:spcBef>
                <a:spcPts val="600"/>
              </a:spcBef>
              <a:buFont typeface="Arial" panose="020B0604020202020204" pitchFamily="34" charset="0"/>
              <a:buChar char="•"/>
            </a:pPr>
            <a:r>
              <a:rPr lang="en-US" sz="2000" spc="91" dirty="0">
                <a:solidFill>
                  <a:srgbClr val="4F5055"/>
                </a:solidFill>
                <a:latin typeface="Segoe UI 2"/>
                <a:ea typeface="Segoe UI 2"/>
                <a:cs typeface="Segoe UI 2"/>
                <a:sym typeface="Segoe UI 2"/>
              </a:rPr>
              <a:t>Follow social media accounts</a:t>
            </a:r>
          </a:p>
          <a:p>
            <a:pPr marL="742950" lvl="1" indent="-285750">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National Centre for Truth and Reconciliation (NCTR)</a:t>
            </a:r>
          </a:p>
          <a:p>
            <a:pPr marL="742950" lvl="1" indent="-285750">
              <a:lnSpc>
                <a:spcPts val="2463"/>
              </a:lnSpc>
              <a:buFont typeface="Arial" panose="020B0604020202020204" pitchFamily="34" charset="0"/>
              <a:buChar char="•"/>
            </a:pPr>
            <a:r>
              <a:rPr lang="en-US" spc="91" dirty="0">
                <a:solidFill>
                  <a:srgbClr val="4F5055"/>
                </a:solidFill>
                <a:latin typeface="Segoe UI 2"/>
                <a:ea typeface="Segoe UI 2"/>
                <a:cs typeface="Segoe UI 2"/>
                <a:sym typeface="Segoe UI 2"/>
              </a:rPr>
              <a:t>Orange Shirt Society</a:t>
            </a:r>
          </a:p>
          <a:p>
            <a:pPr marL="144000" indent="-285750" algn="l">
              <a:lnSpc>
                <a:spcPts val="2463"/>
              </a:lnSpc>
              <a:spcBef>
                <a:spcPts val="600"/>
              </a:spcBef>
              <a:buFont typeface="Arial" panose="020B0604020202020204" pitchFamily="34" charset="0"/>
              <a:buChar char="•"/>
            </a:pPr>
            <a:r>
              <a:rPr lang="en-US" sz="2000" spc="91" dirty="0">
                <a:solidFill>
                  <a:srgbClr val="4F5055"/>
                </a:solidFill>
                <a:latin typeface="Segoe UI 2"/>
                <a:ea typeface="Segoe UI 2"/>
                <a:cs typeface="Segoe UI 2"/>
                <a:sym typeface="Segoe UI 2"/>
              </a:rPr>
              <a:t>Watch documentaries</a:t>
            </a:r>
          </a:p>
          <a:p>
            <a:pPr marL="742950" lvl="1" indent="-285750">
              <a:lnSpc>
                <a:spcPct val="100000"/>
              </a:lnSpc>
              <a:buFont typeface="Arial" panose="020B0604020202020204" pitchFamily="34" charset="0"/>
              <a:buChar char="•"/>
            </a:pPr>
            <a:r>
              <a:rPr lang="en-US" dirty="0">
                <a:latin typeface="Segoe UI 2" panose="020B0604020202020204" charset="0"/>
                <a:cs typeface="Segoe UI 2" panose="020B0604020202020204" charset="0"/>
              </a:rPr>
              <a:t>Phyllis's Story (National Film Board of Canada)</a:t>
            </a:r>
          </a:p>
          <a:p>
            <a:pPr marL="742950" lvl="1" indent="-285750">
              <a:lnSpc>
                <a:spcPct val="100000"/>
              </a:lnSpc>
              <a:buFont typeface="Arial" panose="020B0604020202020204" pitchFamily="34" charset="0"/>
              <a:buChar char="•"/>
            </a:pPr>
            <a:r>
              <a:rPr lang="en-US" spc="91" dirty="0">
                <a:solidFill>
                  <a:srgbClr val="4F5055"/>
                </a:solidFill>
                <a:latin typeface="Segoe UI 2"/>
                <a:ea typeface="Segoe UI 2"/>
                <a:cs typeface="Segoe UI 2"/>
                <a:sym typeface="Segoe UI 2"/>
              </a:rPr>
              <a:t>Finding Dawm (National Film Board of Canada)</a:t>
            </a:r>
          </a:p>
          <a:p>
            <a:pPr marL="144000" indent="-285750" algn="l">
              <a:lnSpc>
                <a:spcPts val="2463"/>
              </a:lnSpc>
              <a:spcBef>
                <a:spcPts val="600"/>
              </a:spcBef>
              <a:buFont typeface="Arial" panose="020B0604020202020204" pitchFamily="34" charset="0"/>
              <a:buChar char="•"/>
            </a:pPr>
            <a:r>
              <a:rPr lang="en-US" sz="2000" spc="91" dirty="0">
                <a:solidFill>
                  <a:srgbClr val="4F5055"/>
                </a:solidFill>
                <a:latin typeface="Segoe UI 2"/>
                <a:ea typeface="Segoe UI 2"/>
                <a:cs typeface="Segoe UI 2"/>
                <a:sym typeface="Segoe UI 2"/>
              </a:rPr>
              <a:t>Support Indigenous businesses </a:t>
            </a:r>
          </a:p>
          <a:p>
            <a:pPr marL="742950" lvl="1" indent="-285750">
              <a:lnSpc>
                <a:spcPct val="100000"/>
              </a:lnSpc>
              <a:buFont typeface="Arial" panose="020B0604020202020204" pitchFamily="34" charset="0"/>
              <a:buChar char="•"/>
            </a:pPr>
            <a:r>
              <a:rPr lang="en-US" dirty="0">
                <a:latin typeface="Segoe UI 2" panose="020B0604020202020204" charset="0"/>
                <a:cs typeface="Segoe UI 2" panose="020B0604020202020204" charset="0"/>
              </a:rPr>
              <a:t>Salmon n' Bannock (Bistro) </a:t>
            </a:r>
          </a:p>
          <a:p>
            <a:pPr marL="742950" lvl="1" indent="-285750">
              <a:buFont typeface="Arial" panose="020B0604020202020204" pitchFamily="34" charset="0"/>
              <a:buChar char="•"/>
            </a:pPr>
            <a:r>
              <a:rPr lang="en-US" dirty="0">
                <a:latin typeface="Segoe UI 2" panose="020B0604020202020204" charset="0"/>
                <a:cs typeface="Segoe UI 2" panose="020B0604020202020204" charset="0"/>
              </a:rPr>
              <a:t>Massy Books (Bookstore)</a:t>
            </a:r>
          </a:p>
          <a:p>
            <a:pPr marL="742950" lvl="1" indent="-285750">
              <a:buFont typeface="Arial" panose="020B0604020202020204" pitchFamily="34" charset="0"/>
              <a:buChar char="•"/>
            </a:pPr>
            <a:r>
              <a:rPr lang="en-US" dirty="0">
                <a:latin typeface="Segoe UI 2" panose="020B0604020202020204" charset="0"/>
                <a:cs typeface="Segoe UI 2" panose="020B0604020202020204" charset="0"/>
              </a:rPr>
              <a:t>Sisters Sage (Health and Wellness)</a:t>
            </a:r>
          </a:p>
          <a:p>
            <a:pPr marL="742950" lvl="1" indent="-285750">
              <a:buFont typeface="Arial" panose="020B0604020202020204" pitchFamily="34" charset="0"/>
              <a:buChar char="•"/>
            </a:pPr>
            <a:r>
              <a:rPr lang="en-US" dirty="0">
                <a:latin typeface="Segoe UI 2" panose="020B0604020202020204" charset="0"/>
                <a:cs typeface="Segoe UI 2" panose="020B0604020202020204" charset="0"/>
              </a:rPr>
              <a:t>Native By Nature (Clothing and Apparel)</a:t>
            </a:r>
          </a:p>
          <a:p>
            <a:pPr lvl="1"/>
            <a:endParaRPr lang="en-US" dirty="0"/>
          </a:p>
          <a:p>
            <a:pPr marL="742950" lvl="1" indent="-285750">
              <a:lnSpc>
                <a:spcPct val="100000"/>
              </a:lnSpc>
              <a:buFont typeface="Arial" panose="020B0604020202020204" pitchFamily="34" charset="0"/>
              <a:buChar char="•"/>
            </a:pPr>
            <a:endParaRPr lang="en-US" dirty="0"/>
          </a:p>
          <a:p>
            <a:pPr marL="742950" lvl="1" indent="-285750">
              <a:lnSpc>
                <a:spcPts val="2463"/>
              </a:lnSpc>
              <a:buFont typeface="Arial" panose="020B0604020202020204" pitchFamily="34" charset="0"/>
              <a:buChar char="•"/>
            </a:pPr>
            <a:endParaRPr lang="en-US" sz="20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2000" spc="91" dirty="0">
              <a:solidFill>
                <a:srgbClr val="4F5055"/>
              </a:solidFill>
              <a:latin typeface="Segoe UI 2"/>
              <a:ea typeface="Segoe UI 2"/>
              <a:cs typeface="Segoe UI 2"/>
              <a:sym typeface="Segoe UI 2"/>
            </a:endParaRPr>
          </a:p>
          <a:p>
            <a:pPr marL="285750" indent="-285750" algn="l">
              <a:lnSpc>
                <a:spcPts val="2463"/>
              </a:lnSpc>
              <a:buFont typeface="Arial" panose="020B0604020202020204" pitchFamily="34" charset="0"/>
              <a:buChar char="•"/>
            </a:pPr>
            <a:endParaRPr lang="en-US" sz="2000" spc="91" dirty="0">
              <a:solidFill>
                <a:srgbClr val="4F5055"/>
              </a:solidFill>
              <a:latin typeface="Segoe UI 2"/>
              <a:ea typeface="Segoe UI 2"/>
              <a:cs typeface="Segoe UI 2"/>
              <a:sym typeface="Segoe UI 2"/>
            </a:endParaRPr>
          </a:p>
        </p:txBody>
      </p:sp>
    </p:spTree>
    <p:extLst>
      <p:ext uri="{BB962C8B-B14F-4D97-AF65-F5344CB8AC3E}">
        <p14:creationId xmlns:p14="http://schemas.microsoft.com/office/powerpoint/2010/main" val="2195461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9DD5"/>
        </a:solidFill>
        <a:effectLst/>
      </p:bgPr>
    </p:bg>
    <p:spTree>
      <p:nvGrpSpPr>
        <p:cNvPr id="1" name=""/>
        <p:cNvGrpSpPr/>
        <p:nvPr/>
      </p:nvGrpSpPr>
      <p:grpSpPr>
        <a:xfrm>
          <a:off x="0" y="0"/>
          <a:ext cx="0" cy="0"/>
          <a:chOff x="0" y="0"/>
          <a:chExt cx="0" cy="0"/>
        </a:xfrm>
      </p:grpSpPr>
      <p:sp>
        <p:nvSpPr>
          <p:cNvPr id="2" name="TextBox 2"/>
          <p:cNvSpPr txBox="1"/>
          <p:nvPr/>
        </p:nvSpPr>
        <p:spPr>
          <a:xfrm>
            <a:off x="2057400" y="2667000"/>
            <a:ext cx="7042079" cy="1538883"/>
          </a:xfrm>
          <a:prstGeom prst="rect">
            <a:avLst/>
          </a:prstGeom>
        </p:spPr>
        <p:txBody>
          <a:bodyPr wrap="square" lIns="0" tIns="0" rIns="0" bIns="0" rtlCol="0" anchor="t">
            <a:spAutoFit/>
          </a:bodyPr>
          <a:lstStyle/>
          <a:p>
            <a:pPr algn="l"/>
            <a:r>
              <a:rPr lang="en-US" sz="5000" dirty="0">
                <a:solidFill>
                  <a:srgbClr val="FFFFFF"/>
                </a:solidFill>
                <a:latin typeface="Segoe UI 3"/>
                <a:ea typeface="Segoe UI 3"/>
                <a:cs typeface="Segoe UI 3"/>
                <a:sym typeface="Segoe UI 3"/>
              </a:rPr>
              <a:t>DISCUSSION &amp; </a:t>
            </a:r>
          </a:p>
          <a:p>
            <a:pPr algn="l"/>
            <a:r>
              <a:rPr lang="en-US" sz="5000" dirty="0">
                <a:solidFill>
                  <a:srgbClr val="FFFFFF"/>
                </a:solidFill>
                <a:latin typeface="Segoe UI 3"/>
                <a:ea typeface="Segoe UI 3"/>
                <a:cs typeface="Segoe UI 3"/>
                <a:sym typeface="Segoe UI 3"/>
              </a:rPr>
              <a:t>CLOSING PRAYER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7073" y="4198815"/>
            <a:ext cx="422009" cy="420475"/>
          </a:xfrm>
          <a:custGeom>
            <a:avLst/>
            <a:gdLst/>
            <a:ahLst/>
            <a:cxnLst/>
            <a:rect l="l" t="t" r="r" b="b"/>
            <a:pathLst>
              <a:path w="422009" h="420475">
                <a:moveTo>
                  <a:pt x="0" y="0"/>
                </a:moveTo>
                <a:lnTo>
                  <a:pt x="422009" y="0"/>
                </a:lnTo>
                <a:lnTo>
                  <a:pt x="422009" y="420474"/>
                </a:lnTo>
                <a:lnTo>
                  <a:pt x="0" y="4204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CA"/>
          </a:p>
        </p:txBody>
      </p:sp>
      <p:sp>
        <p:nvSpPr>
          <p:cNvPr id="3" name="Freeform 3"/>
          <p:cNvSpPr/>
          <p:nvPr/>
        </p:nvSpPr>
        <p:spPr>
          <a:xfrm>
            <a:off x="5517073" y="4763490"/>
            <a:ext cx="423045" cy="423045"/>
          </a:xfrm>
          <a:custGeom>
            <a:avLst/>
            <a:gdLst/>
            <a:ahLst/>
            <a:cxnLst/>
            <a:rect l="l" t="t" r="r" b="b"/>
            <a:pathLst>
              <a:path w="423045" h="423045">
                <a:moveTo>
                  <a:pt x="0" y="0"/>
                </a:moveTo>
                <a:lnTo>
                  <a:pt x="423045" y="0"/>
                </a:lnTo>
                <a:lnTo>
                  <a:pt x="423045" y="423045"/>
                </a:lnTo>
                <a:lnTo>
                  <a:pt x="0" y="4230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CA"/>
          </a:p>
        </p:txBody>
      </p:sp>
      <p:sp>
        <p:nvSpPr>
          <p:cNvPr id="4" name="Freeform 4"/>
          <p:cNvSpPr/>
          <p:nvPr/>
        </p:nvSpPr>
        <p:spPr>
          <a:xfrm>
            <a:off x="5540487" y="5282716"/>
            <a:ext cx="398596" cy="398596"/>
          </a:xfrm>
          <a:custGeom>
            <a:avLst/>
            <a:gdLst/>
            <a:ahLst/>
            <a:cxnLst/>
            <a:rect l="l" t="t" r="r" b="b"/>
            <a:pathLst>
              <a:path w="398596" h="398596">
                <a:moveTo>
                  <a:pt x="0" y="0"/>
                </a:moveTo>
                <a:lnTo>
                  <a:pt x="398595" y="0"/>
                </a:lnTo>
                <a:lnTo>
                  <a:pt x="398595" y="398595"/>
                </a:lnTo>
                <a:lnTo>
                  <a:pt x="0" y="39859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CA"/>
          </a:p>
        </p:txBody>
      </p:sp>
      <p:sp>
        <p:nvSpPr>
          <p:cNvPr id="5" name="TextBox 5"/>
          <p:cNvSpPr txBox="1"/>
          <p:nvPr/>
        </p:nvSpPr>
        <p:spPr>
          <a:xfrm>
            <a:off x="5517073" y="1063325"/>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CONTACT</a:t>
            </a:r>
          </a:p>
        </p:txBody>
      </p:sp>
      <p:sp>
        <p:nvSpPr>
          <p:cNvPr id="6" name="TextBox 6"/>
          <p:cNvSpPr txBox="1"/>
          <p:nvPr/>
        </p:nvSpPr>
        <p:spPr>
          <a:xfrm>
            <a:off x="5517073" y="1427540"/>
            <a:ext cx="1710185"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US</a:t>
            </a:r>
          </a:p>
        </p:txBody>
      </p:sp>
      <p:sp>
        <p:nvSpPr>
          <p:cNvPr id="7" name="TextBox 7"/>
          <p:cNvSpPr txBox="1"/>
          <p:nvPr/>
        </p:nvSpPr>
        <p:spPr>
          <a:xfrm>
            <a:off x="5517073" y="2782610"/>
            <a:ext cx="1082411" cy="338100"/>
          </a:xfrm>
          <a:prstGeom prst="rect">
            <a:avLst/>
          </a:prstGeom>
        </p:spPr>
        <p:txBody>
          <a:bodyPr lIns="0" tIns="0" rIns="0" bIns="0" rtlCol="0" anchor="t">
            <a:spAutoFit/>
          </a:bodyPr>
          <a:lstStyle/>
          <a:p>
            <a:pPr algn="just">
              <a:lnSpc>
                <a:spcPts val="2889"/>
              </a:lnSpc>
            </a:pPr>
            <a:r>
              <a:rPr lang="en-US" sz="2063" spc="84" dirty="0">
                <a:solidFill>
                  <a:srgbClr val="1F1E28"/>
                </a:solidFill>
                <a:latin typeface="Segoe UI 4" panose="020B0802040204020203" charset="0"/>
                <a:ea typeface="Open Sans Bold"/>
                <a:cs typeface="Segoe UI 4" panose="020B0802040204020203" charset="0"/>
                <a:sym typeface="Open Sans Bold"/>
              </a:rPr>
              <a:t>Phone</a:t>
            </a:r>
          </a:p>
        </p:txBody>
      </p:sp>
      <p:sp>
        <p:nvSpPr>
          <p:cNvPr id="8" name="TextBox 8"/>
          <p:cNvSpPr txBox="1"/>
          <p:nvPr/>
        </p:nvSpPr>
        <p:spPr>
          <a:xfrm>
            <a:off x="5517073" y="3316410"/>
            <a:ext cx="1495713" cy="338100"/>
          </a:xfrm>
          <a:prstGeom prst="rect">
            <a:avLst/>
          </a:prstGeom>
        </p:spPr>
        <p:txBody>
          <a:bodyPr lIns="0" tIns="0" rIns="0" bIns="0" rtlCol="0" anchor="t">
            <a:spAutoFit/>
          </a:bodyPr>
          <a:lstStyle/>
          <a:p>
            <a:pPr algn="just">
              <a:lnSpc>
                <a:spcPts val="2889"/>
              </a:lnSpc>
            </a:pPr>
            <a:r>
              <a:rPr lang="en-US" sz="2063" spc="84" dirty="0">
                <a:solidFill>
                  <a:srgbClr val="000000"/>
                </a:solidFill>
                <a:latin typeface="Segoe UI 4" panose="020B0802040204020203" charset="0"/>
                <a:ea typeface="Open Sans Bold"/>
                <a:cs typeface="Segoe UI 4" panose="020B0802040204020203" charset="0"/>
                <a:sym typeface="Open Sans Bold"/>
              </a:rPr>
              <a:t>Website</a:t>
            </a:r>
          </a:p>
        </p:txBody>
      </p:sp>
      <p:sp>
        <p:nvSpPr>
          <p:cNvPr id="9" name="TextBox 9"/>
          <p:cNvSpPr txBox="1"/>
          <p:nvPr/>
        </p:nvSpPr>
        <p:spPr>
          <a:xfrm>
            <a:off x="6599484" y="2823421"/>
            <a:ext cx="2348656" cy="296627"/>
          </a:xfrm>
          <a:prstGeom prst="rect">
            <a:avLst/>
          </a:prstGeom>
        </p:spPr>
        <p:txBody>
          <a:bodyPr lIns="0" tIns="0" rIns="0" bIns="0" rtlCol="0" anchor="t">
            <a:spAutoFit/>
          </a:bodyPr>
          <a:lstStyle/>
          <a:p>
            <a:pPr algn="l">
              <a:lnSpc>
                <a:spcPts val="2549"/>
              </a:lnSpc>
              <a:spcBef>
                <a:spcPct val="0"/>
              </a:spcBef>
            </a:pPr>
            <a:r>
              <a:rPr lang="en-US" sz="1820" spc="74" dirty="0">
                <a:solidFill>
                  <a:srgbClr val="049DD5"/>
                </a:solidFill>
                <a:latin typeface="Segoe UI" panose="020B0502040204020203" pitchFamily="34" charset="0"/>
                <a:ea typeface="Open Sans"/>
                <a:cs typeface="Segoe UI" panose="020B0502040204020203" pitchFamily="34" charset="0"/>
                <a:sym typeface="Open Sans"/>
              </a:rPr>
              <a:t>604-254-5457</a:t>
            </a:r>
          </a:p>
        </p:txBody>
      </p:sp>
      <p:grpSp>
        <p:nvGrpSpPr>
          <p:cNvPr id="10" name="Group 10"/>
          <p:cNvGrpSpPr/>
          <p:nvPr/>
        </p:nvGrpSpPr>
        <p:grpSpPr>
          <a:xfrm>
            <a:off x="-440474" y="-80660"/>
            <a:ext cx="3080951" cy="7470341"/>
            <a:chOff x="0" y="0"/>
            <a:chExt cx="1561918" cy="3787161"/>
          </a:xfrm>
        </p:grpSpPr>
        <p:sp>
          <p:nvSpPr>
            <p:cNvPr id="11" name="Freeform 11"/>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12" name="TextBox 12"/>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13" name="Group 13"/>
          <p:cNvGrpSpPr/>
          <p:nvPr/>
        </p:nvGrpSpPr>
        <p:grpSpPr>
          <a:xfrm>
            <a:off x="376998" y="1216727"/>
            <a:ext cx="4526958" cy="4881746"/>
            <a:chOff x="0" y="0"/>
            <a:chExt cx="6035944" cy="6508994"/>
          </a:xfrm>
        </p:grpSpPr>
        <p:pic>
          <p:nvPicPr>
            <p:cNvPr id="14" name="Picture 14"/>
            <p:cNvPicPr>
              <a:picLocks noChangeAspect="1"/>
            </p:cNvPicPr>
            <p:nvPr/>
          </p:nvPicPr>
          <p:blipFill>
            <a:blip r:embed="rId8"/>
            <a:srcRect l="21484" r="21484"/>
            <a:stretch>
              <a:fillRect/>
            </a:stretch>
          </p:blipFill>
          <p:spPr>
            <a:xfrm>
              <a:off x="0" y="0"/>
              <a:ext cx="6035944" cy="6508994"/>
            </a:xfrm>
            <a:prstGeom prst="rect">
              <a:avLst/>
            </a:prstGeom>
          </p:spPr>
        </p:pic>
      </p:grpSp>
      <p:sp>
        <p:nvSpPr>
          <p:cNvPr id="15" name="TextBox 15"/>
          <p:cNvSpPr txBox="1"/>
          <p:nvPr/>
        </p:nvSpPr>
        <p:spPr>
          <a:xfrm>
            <a:off x="6114369" y="4278925"/>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9" tooltip="https://www.facebook.com/WestcoastFamilyCentres"/>
              </a:rPr>
              <a:t>WestcoastFamilyCentres</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9" tooltip="https://www.facebook.com/WestcoastFamilyCentres"/>
            </a:endParaRPr>
          </a:p>
        </p:txBody>
      </p:sp>
      <p:sp>
        <p:nvSpPr>
          <p:cNvPr id="16" name="TextBox 16"/>
          <p:cNvSpPr txBox="1"/>
          <p:nvPr/>
        </p:nvSpPr>
        <p:spPr>
          <a:xfrm>
            <a:off x="6114369" y="4844886"/>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10" tooltip="https://www.instagram.com/westcoastfamctr/"/>
              </a:rPr>
              <a:t>westcoastfamctr</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10" tooltip="https://www.instagram.com/westcoastfamctr/"/>
            </a:endParaRPr>
          </a:p>
        </p:txBody>
      </p:sp>
      <p:sp>
        <p:nvSpPr>
          <p:cNvPr id="17" name="TextBox 17"/>
          <p:cNvSpPr txBox="1"/>
          <p:nvPr/>
        </p:nvSpPr>
        <p:spPr>
          <a:xfrm>
            <a:off x="6114369" y="5351887"/>
            <a:ext cx="3639231" cy="222753"/>
          </a:xfrm>
          <a:prstGeom prst="rect">
            <a:avLst/>
          </a:prstGeom>
        </p:spPr>
        <p:txBody>
          <a:bodyPr lIns="0" tIns="0" rIns="0" bIns="0" rtlCol="0" anchor="t">
            <a:spAutoFit/>
          </a:bodyPr>
          <a:lstStyle/>
          <a:p>
            <a:pPr algn="l">
              <a:lnSpc>
                <a:spcPts val="1930"/>
              </a:lnSpc>
              <a:spcBef>
                <a:spcPct val="0"/>
              </a:spcBef>
            </a:pPr>
            <a:r>
              <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11" tooltip="https://www.linkedin.com/company/3532740/admin/feed/posts/"/>
              </a:rPr>
              <a:t>Westcoast Family Centres Society</a:t>
            </a:r>
          </a:p>
        </p:txBody>
      </p:sp>
      <p:sp>
        <p:nvSpPr>
          <p:cNvPr id="18" name="TextBox 18"/>
          <p:cNvSpPr txBox="1"/>
          <p:nvPr/>
        </p:nvSpPr>
        <p:spPr>
          <a:xfrm>
            <a:off x="6797545" y="3367725"/>
            <a:ext cx="2479341" cy="246093"/>
          </a:xfrm>
          <a:prstGeom prst="rect">
            <a:avLst/>
          </a:prstGeom>
        </p:spPr>
        <p:txBody>
          <a:bodyPr lIns="0" tIns="0" rIns="0" bIns="0" rtlCol="0" anchor="t">
            <a:spAutoFit/>
          </a:bodyPr>
          <a:lstStyle/>
          <a:p>
            <a:pPr algn="ctr">
              <a:lnSpc>
                <a:spcPts val="2129"/>
              </a:lnSpc>
              <a:spcBef>
                <a:spcPct val="0"/>
              </a:spcBef>
            </a:pPr>
            <a:r>
              <a:rPr lang="en-US" sz="1520" u="sng" spc="62" dirty="0">
                <a:solidFill>
                  <a:srgbClr val="000000"/>
                </a:solidFill>
                <a:latin typeface="Segoe UI" panose="020B0502040204020203" pitchFamily="34" charset="0"/>
                <a:ea typeface="Open Sans"/>
                <a:cs typeface="Segoe UI" panose="020B0502040204020203" pitchFamily="34" charset="0"/>
                <a:sym typeface="Open Sans"/>
                <a:hlinkClick r:id="rId12" tooltip="https://www.westcoastfamily.org"/>
              </a:rPr>
              <a:t>www.westcoastfamily.org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89902147E9234084BEB5AE7E95F387" ma:contentTypeVersion="15" ma:contentTypeDescription="Create a new document." ma:contentTypeScope="" ma:versionID="334a3739d7151031ee6a5d5acea345c1">
  <xsd:schema xmlns:xsd="http://www.w3.org/2001/XMLSchema" xmlns:xs="http://www.w3.org/2001/XMLSchema" xmlns:p="http://schemas.microsoft.com/office/2006/metadata/properties" xmlns:ns2="7d74ec8a-4b89-4072-8740-0837a30a9f3a" xmlns:ns3="f69ae6bc-bb75-4cbe-8c3b-29b84c010f1d" targetNamespace="http://schemas.microsoft.com/office/2006/metadata/properties" ma:root="true" ma:fieldsID="2d997e3e5c9201d2499b200703596531" ns2:_="" ns3:_="">
    <xsd:import namespace="7d74ec8a-4b89-4072-8740-0837a30a9f3a"/>
    <xsd:import namespace="f69ae6bc-bb75-4cbe-8c3b-29b84c010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4ec8a-4b89-4072-8740-0837a30a9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6aa0adf-4bcd-4b64-bf61-483030f55b6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9ae6bc-bb75-4cbe-8c3b-29b84c010f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d78bfc9-9423-4138-b10c-9d33067fb346}" ma:internalName="TaxCatchAll" ma:showField="CatchAllData" ma:web="f69ae6bc-bb75-4cbe-8c3b-29b84c010f1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9ae6bc-bb75-4cbe-8c3b-29b84c010f1d" xsi:nil="true"/>
    <lcf76f155ced4ddcb4097134ff3c332f xmlns="7d74ec8a-4b89-4072-8740-0837a30a9f3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0B6C098-80A9-4C13-8781-B8E5624F30EC}">
  <ds:schemaRefs>
    <ds:schemaRef ds:uri="http://schemas.microsoft.com/sharepoint/v3/contenttype/forms"/>
  </ds:schemaRefs>
</ds:datastoreItem>
</file>

<file path=customXml/itemProps2.xml><?xml version="1.0" encoding="utf-8"?>
<ds:datastoreItem xmlns:ds="http://schemas.openxmlformats.org/officeDocument/2006/customXml" ds:itemID="{6EDC6F29-D983-448E-B1A4-75E7FEC99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4ec8a-4b89-4072-8740-0837a30a9f3a"/>
    <ds:schemaRef ds:uri="f69ae6bc-bb75-4cbe-8c3b-29b84c010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8A7FA5D-DFEC-43DE-A426-B37CEC46EEB7}">
  <ds:schemaRefs>
    <ds:schemaRef ds:uri="7d74ec8a-4b89-4072-8740-0837a30a9f3a"/>
    <ds:schemaRef ds:uri="http://schemas.openxmlformats.org/package/2006/metadata/core-properties"/>
    <ds:schemaRef ds:uri="http://purl.org/dc/terms/"/>
    <ds:schemaRef ds:uri="f69ae6bc-bb75-4cbe-8c3b-29b84c010f1d"/>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501</TotalTime>
  <Words>1426</Words>
  <Application>Microsoft Office PowerPoint</Application>
  <PresentationFormat>Custom</PresentationFormat>
  <Paragraphs>145</Paragraphs>
  <Slides>20</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20</vt:i4>
      </vt:variant>
    </vt:vector>
  </HeadingPairs>
  <TitlesOfParts>
    <vt:vector size="34" baseType="lpstr">
      <vt:lpstr>Open Sans Bold</vt:lpstr>
      <vt:lpstr>Segoe UI 6</vt:lpstr>
      <vt:lpstr>Segoe UI 5</vt:lpstr>
      <vt:lpstr>Segoe UI 4</vt:lpstr>
      <vt:lpstr>Segoe UI 3</vt:lpstr>
      <vt:lpstr>Segoe UI 2</vt:lpstr>
      <vt:lpstr>Segoe UI 1</vt:lpstr>
      <vt:lpstr>Calibri</vt:lpstr>
      <vt:lpstr>Open Sans</vt:lpstr>
      <vt:lpstr>Arial</vt:lpstr>
      <vt:lpstr>Times New Roman</vt:lpstr>
      <vt:lpstr>Aptos</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WFC Powerpoint Template</dc:title>
  <dc:creator>Aaron Rivard</dc:creator>
  <cp:lastModifiedBy>Doris Sun</cp:lastModifiedBy>
  <cp:revision>7</cp:revision>
  <dcterms:created xsi:type="dcterms:W3CDTF">2006-08-16T00:00:00Z</dcterms:created>
  <dcterms:modified xsi:type="dcterms:W3CDTF">2026-09-16T20:42:21Z</dcterms:modified>
  <dc:identifier>DAFqPEFCEWE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0x010100B089902147E9234084BEB5AE7E95F387</vt:lpwstr>
  </property>
  <property fmtid="{D5CDD505-2E9C-101B-9397-08002B2CF9AE}" pid="3" name="MediaServiceImageTags">
    <vt:lpwstr/>
  </property>
</Properties>
</file>